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charts/chart4.xml" ContentType="application/vnd.openxmlformats-officedocument.drawingml.chart+xml"/>
  <Override PartName="/ppt/charts/style4.xml" ContentType="application/vnd.ms-office.chartstyle+xml"/>
  <Override PartName="/ppt/charts/colors4.xml" ContentType="application/vnd.ms-office.chartcolorstyle+xml"/>
  <Override PartName="/ppt/charts/chart5.xml" ContentType="application/vnd.openxmlformats-officedocument.drawingml.chart+xml"/>
  <Override PartName="/ppt/charts/style5.xml" ContentType="application/vnd.ms-office.chartstyle+xml"/>
  <Override PartName="/ppt/charts/colors5.xml" ContentType="application/vnd.ms-office.chartcolorstyle+xml"/>
  <Override PartName="/ppt/charts/chart6.xml" ContentType="application/vnd.openxmlformats-officedocument.drawingml.chart+xml"/>
  <Override PartName="/ppt/charts/style6.xml" ContentType="application/vnd.ms-office.chartstyle+xml"/>
  <Override PartName="/ppt/charts/colors6.xml" ContentType="application/vnd.ms-office.chartcolorstyl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rts/chart7.xml" ContentType="application/vnd.openxmlformats-officedocument.drawingml.chart+xml"/>
  <Override PartName="/ppt/charts/style7.xml" ContentType="application/vnd.ms-office.chartstyle+xml"/>
  <Override PartName="/ppt/charts/colors7.xml" ContentType="application/vnd.ms-office.chartcolorstyl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rts/chart8.xml" ContentType="application/vnd.openxmlformats-officedocument.drawingml.chart+xml"/>
  <Override PartName="/ppt/charts/chart9.xml" ContentType="application/vnd.openxmlformats-officedocument.drawingml.chart+xml"/>
  <Override PartName="/ppt/charts/style8.xml" ContentType="application/vnd.ms-office.chartstyle+xml"/>
  <Override PartName="/ppt/charts/colors8.xml" ContentType="application/vnd.ms-office.chartcolorstyle+xml"/>
  <Override PartName="/ppt/charts/chart10.xml" ContentType="application/vnd.openxmlformats-officedocument.drawingml.chart+xml"/>
  <Override PartName="/ppt/charts/style9.xml" ContentType="application/vnd.ms-office.chartstyle+xml"/>
  <Override PartName="/ppt/charts/colors9.xml" ContentType="application/vnd.ms-office.chartcolorstyle+xml"/>
  <Override PartName="/ppt/charts/chart11.xml" ContentType="application/vnd.openxmlformats-officedocument.drawingml.chart+xml"/>
  <Override PartName="/ppt/charts/style10.xml" ContentType="application/vnd.ms-office.chartstyle+xml"/>
  <Override PartName="/ppt/charts/colors10.xml" ContentType="application/vnd.ms-office.chartcolorstyl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7" r:id="rId26"/>
    <p:sldId id="280" r:id="rId27"/>
    <p:sldId id="281" r:id="rId28"/>
    <p:sldId id="282" r:id="rId29"/>
    <p:sldId id="283" r:id="rId30"/>
    <p:sldId id="284" r:id="rId31"/>
    <p:sldId id="285" r:id="rId32"/>
    <p:sldId id="286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7" r:id="rId42"/>
    <p:sldId id="298" r:id="rId43"/>
    <p:sldId id="299" r:id="rId44"/>
    <p:sldId id="300" r:id="rId45"/>
    <p:sldId id="301" r:id="rId46"/>
    <p:sldId id="304" r:id="rId47"/>
    <p:sldId id="305" r:id="rId48"/>
    <p:sldId id="306" r:id="rId49"/>
    <p:sldId id="307" r:id="rId50"/>
    <p:sldId id="339" r:id="rId51"/>
    <p:sldId id="340" r:id="rId52"/>
    <p:sldId id="302" r:id="rId53"/>
    <p:sldId id="303" r:id="rId54"/>
    <p:sldId id="308" r:id="rId55"/>
    <p:sldId id="309" r:id="rId56"/>
    <p:sldId id="310" r:id="rId57"/>
    <p:sldId id="312" r:id="rId58"/>
    <p:sldId id="313" r:id="rId59"/>
    <p:sldId id="314" r:id="rId60"/>
    <p:sldId id="315" r:id="rId61"/>
    <p:sldId id="316" r:id="rId62"/>
    <p:sldId id="317" r:id="rId63"/>
    <p:sldId id="318" r:id="rId64"/>
    <p:sldId id="319" r:id="rId65"/>
    <p:sldId id="320" r:id="rId66"/>
    <p:sldId id="321" r:id="rId67"/>
    <p:sldId id="322" r:id="rId68"/>
    <p:sldId id="323" r:id="rId69"/>
    <p:sldId id="324" r:id="rId70"/>
    <p:sldId id="325" r:id="rId71"/>
    <p:sldId id="326" r:id="rId72"/>
    <p:sldId id="327" r:id="rId73"/>
    <p:sldId id="328" r:id="rId74"/>
    <p:sldId id="329" r:id="rId75"/>
    <p:sldId id="330" r:id="rId76"/>
    <p:sldId id="331" r:id="rId77"/>
    <p:sldId id="332" r:id="rId78"/>
    <p:sldId id="333" r:id="rId79"/>
    <p:sldId id="334" r:id="rId80"/>
    <p:sldId id="335" r:id="rId81"/>
    <p:sldId id="338" r:id="rId82"/>
    <p:sldId id="336" r:id="rId83"/>
  </p:sldIdLst>
  <p:sldSz cx="12192000" cy="6858000"/>
  <p:notesSz cx="6858000" cy="9144000"/>
  <p:defaultTextStyle>
    <a:defPPr>
      <a:defRPr lang="es-PE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04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presProps" Target="presProps.xml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slide" Target="slides/slide76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slide" Target="slides/slide79.xml"/><Relationship Id="rId85" Type="http://schemas.openxmlformats.org/officeDocument/2006/relationships/viewProps" Target="view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tableStyles" Target="tableStyles.xml"/><Relationship Id="rId61" Type="http://schemas.openxmlformats.org/officeDocument/2006/relationships/slide" Target="slides/slide60.xml"/><Relationship Id="rId82" Type="http://schemas.openxmlformats.org/officeDocument/2006/relationships/slide" Target="slides/slide81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oleObject" Target="Libro1" TargetMode="External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oleObject" Target="Libro1" TargetMode="External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_rels/chart4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haaser.mendoza\Documents\hitorico%20gat%202024-2025.xlsx" TargetMode="External"/><Relationship Id="rId2" Type="http://schemas.microsoft.com/office/2011/relationships/chartColorStyle" Target="colors4.xml"/><Relationship Id="rId1" Type="http://schemas.microsoft.com/office/2011/relationships/chartStyle" Target="style4.xml"/></Relationships>
</file>

<file path=ppt/charts/_rels/chart5.xml.rels><?xml version="1.0" encoding="UTF-8" standalone="yes"?>
<Relationships xmlns="http://schemas.openxmlformats.org/package/2006/relationships"><Relationship Id="rId3" Type="http://schemas.openxmlformats.org/officeDocument/2006/relationships/oleObject" Target="Libro1" TargetMode="External"/><Relationship Id="rId2" Type="http://schemas.microsoft.com/office/2011/relationships/chartColorStyle" Target="colors5.xml"/><Relationship Id="rId1" Type="http://schemas.microsoft.com/office/2011/relationships/chartStyle" Target="style5.xml"/></Relationships>
</file>

<file path=ppt/charts/_rels/chart6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haaser.mendoza\Documents\Reporte%20de%20ingresos%20puntos%20decentralizados%202025%20enero%20-%20agost.xlsx" TargetMode="External"/><Relationship Id="rId2" Type="http://schemas.microsoft.com/office/2011/relationships/chartColorStyle" Target="colors6.xml"/><Relationship Id="rId1" Type="http://schemas.microsoft.com/office/2011/relationships/chartStyle" Target="style6.xml"/></Relationships>
</file>

<file path=ppt/charts/_rels/chart7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user\Desktop\ACTUALIZADO%20EDUCCA.xlsx" TargetMode="External"/><Relationship Id="rId2" Type="http://schemas.microsoft.com/office/2011/relationships/chartColorStyle" Target="colors7.xml"/><Relationship Id="rId1" Type="http://schemas.microsoft.com/office/2011/relationships/chartStyle" Target="style7.xml"/></Relationships>
</file>

<file path=ppt/charts/_rels/chart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_rels/chart9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2.xlsx"/><Relationship Id="rId2" Type="http://schemas.microsoft.com/office/2011/relationships/chartColorStyle" Target="colors8.xml"/><Relationship Id="rId1" Type="http://schemas.microsoft.com/office/2011/relationships/chartStyle" Target="style8.xml"/></Relationships>
</file>

<file path=ppt/charts/_rels/chart10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LUIS.GABRIEL\Downloads\ESTADISTICAS%20ATENCIONES.xlsx" TargetMode="External"/><Relationship Id="rId2" Type="http://schemas.microsoft.com/office/2011/relationships/chartColorStyle" Target="colors9.xml"/><Relationship Id="rId1" Type="http://schemas.microsoft.com/office/2011/relationships/chartStyle" Target="style9.xml"/></Relationships>
</file>

<file path=ppt/charts/_rels/chart11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LUIS.GABRIEL\Downloads\ESTADISTICAS%20ATENCIONES.xlsx" TargetMode="External"/><Relationship Id="rId2" Type="http://schemas.microsoft.com/office/2011/relationships/chartColorStyle" Target="colors10.xml"/><Relationship Id="rId1" Type="http://schemas.microsoft.com/office/2011/relationships/chartStyle" Target="style10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view3D>
      <c:rotX val="15"/>
      <c:rotY val="20"/>
      <c:depthPercent val="100"/>
      <c:rAngAx val="1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bar3DChart>
        <c:barDir val="col"/>
        <c:grouping val="clustered"/>
        <c:varyColors val="0"/>
        <c:ser>
          <c:idx val="0"/>
          <c:order val="0"/>
          <c:tx>
            <c:strRef>
              <c:f>Hoja1!$B$3</c:f>
              <c:strCache>
                <c:ptCount val="1"/>
                <c:pt idx="0">
                  <c:v>INGRESOS</c:v>
                </c:pt>
              </c:strCache>
            </c:strRef>
          </c:tx>
          <c:spPr>
            <a:solidFill>
              <a:srgbClr val="EE1212"/>
            </a:solidFill>
            <a:ln>
              <a:noFill/>
            </a:ln>
            <a:effectLst/>
            <a:sp3d/>
          </c:spPr>
          <c:invertIfNegative val="0"/>
          <c:dLbls>
            <c:dLbl>
              <c:idx val="0"/>
              <c:tx>
                <c:rich>
                  <a:bodyPr/>
                  <a:lstStyle/>
                  <a:p>
                    <a:r>
                      <a:rPr lang="en-US"/>
                      <a:t>10.7</a:t>
                    </a:r>
                    <a:r>
                      <a:rPr lang="en-US" baseline="0"/>
                      <a:t> MILL</a:t>
                    </a:r>
                    <a:endParaRPr lang="en-US" dirty="0"/>
                  </a:p>
                </c:rich>
              </c:tx>
              <c:showLegendKey val="0"/>
              <c:showVal val="1"/>
              <c:showCatName val="1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0-0C2C-4D65-B8B1-85FBA0230DEC}"/>
                </c:ext>
              </c:extLst>
            </c:dLbl>
            <c:spPr>
              <a:solidFill>
                <a:prstClr val="white"/>
              </a:solidFill>
              <a:ln>
                <a:solidFill>
                  <a:prstClr val="black">
                    <a:lumMod val="25000"/>
                    <a:lumOff val="75000"/>
                  </a:prstClr>
                </a:solidFill>
              </a:ln>
              <a:effectLst/>
            </c:spPr>
            <c:txPr>
              <a:bodyPr rot="0" spcFirstLastPara="1" vertOverflow="clip" horzOverflow="clip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dk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PE"/>
              </a:p>
            </c:txPr>
            <c:showLegendKey val="0"/>
            <c:showVal val="1"/>
            <c:showCatName val="1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pPr xmlns:c15="http://schemas.microsoft.com/office/drawing/2012/chart">
                  <a:prstGeom prst="wedgeRectCallout">
                    <a:avLst/>
                  </a:prstGeom>
                  <a:noFill/>
                  <a:ln>
                    <a:noFill/>
                  </a:ln>
                </c15:spPr>
                <c15:showLeaderLines val="0"/>
              </c:ext>
            </c:extLst>
          </c:dLbls>
          <c:val>
            <c:numRef>
              <c:f>Hoja1!$C$3</c:f>
              <c:numCache>
                <c:formatCode>#,##0</c:formatCode>
                <c:ptCount val="1"/>
                <c:pt idx="0">
                  <c:v>10780091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0C2C-4D65-B8B1-85FBA0230DEC}"/>
            </c:ext>
          </c:extLst>
        </c:ser>
        <c:ser>
          <c:idx val="1"/>
          <c:order val="1"/>
          <c:tx>
            <c:strRef>
              <c:f>Hoja1!$B$4</c:f>
              <c:strCache>
                <c:ptCount val="1"/>
                <c:pt idx="0">
                  <c:v>GASTOS</c:v>
                </c:pt>
              </c:strCache>
            </c:strRef>
          </c:tx>
          <c:spPr>
            <a:solidFill>
              <a:srgbClr val="92D050"/>
            </a:solidFill>
            <a:ln>
              <a:noFill/>
            </a:ln>
            <a:effectLst/>
            <a:sp3d/>
          </c:spPr>
          <c:invertIfNegative val="0"/>
          <c:dLbls>
            <c:dLbl>
              <c:idx val="0"/>
              <c:tx>
                <c:rich>
                  <a:bodyPr/>
                  <a:lstStyle/>
                  <a:p>
                    <a:r>
                      <a:rPr lang="en-US" baseline="0" dirty="0"/>
                      <a:t>37 MILL</a:t>
                    </a:r>
                    <a:endParaRPr lang="en-US" dirty="0"/>
                  </a:p>
                </c:rich>
              </c:tx>
              <c:showLegendKey val="0"/>
              <c:showVal val="1"/>
              <c:showCatName val="1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2-0C2C-4D65-B8B1-85FBA0230DEC}"/>
                </c:ext>
              </c:extLst>
            </c:dLbl>
            <c:spPr>
              <a:solidFill>
                <a:prstClr val="white"/>
              </a:solidFill>
              <a:ln>
                <a:solidFill>
                  <a:prstClr val="black">
                    <a:lumMod val="25000"/>
                    <a:lumOff val="75000"/>
                  </a:prstClr>
                </a:solidFill>
              </a:ln>
              <a:effectLst/>
            </c:spPr>
            <c:txPr>
              <a:bodyPr rot="0" spcFirstLastPara="1" vertOverflow="clip" horzOverflow="clip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dk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PE"/>
              </a:p>
            </c:txPr>
            <c:showLegendKey val="0"/>
            <c:showVal val="1"/>
            <c:showCatName val="1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pPr xmlns:c15="http://schemas.microsoft.com/office/drawing/2012/chart">
                  <a:prstGeom prst="wedgeRectCallout">
                    <a:avLst/>
                  </a:prstGeom>
                  <a:noFill/>
                  <a:ln>
                    <a:noFill/>
                  </a:ln>
                </c15:spPr>
                <c15:showLeaderLines val="0"/>
              </c:ext>
            </c:extLst>
          </c:dLbls>
          <c:val>
            <c:numRef>
              <c:f>Hoja1!$C$4</c:f>
              <c:numCache>
                <c:formatCode>#,##0</c:formatCode>
                <c:ptCount val="1"/>
                <c:pt idx="0">
                  <c:v>37006863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0C2C-4D65-B8B1-85FBA0230DE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box"/>
        <c:axId val="722911583"/>
        <c:axId val="720040255"/>
        <c:axId val="0"/>
      </c:bar3DChart>
      <c:catAx>
        <c:axId val="722911583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720040255"/>
        <c:crosses val="autoZero"/>
        <c:auto val="1"/>
        <c:lblAlgn val="ctr"/>
        <c:lblOffset val="100"/>
        <c:noMultiLvlLbl val="0"/>
      </c:catAx>
      <c:valAx>
        <c:axId val="720040255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PE"/>
          </a:p>
        </c:txPr>
        <c:crossAx val="722911583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s-PE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s-PE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view3D>
      <c:rotX val="15"/>
      <c:rotY val="20"/>
      <c:depthPercent val="100"/>
      <c:rAngAx val="1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bar3DChart>
        <c:barDir val="col"/>
        <c:grouping val="clustered"/>
        <c:varyColors val="0"/>
        <c:ser>
          <c:idx val="0"/>
          <c:order val="0"/>
          <c:tx>
            <c:strRef>
              <c:f>Hoja1!$B$9</c:f>
              <c:strCache>
                <c:ptCount val="1"/>
                <c:pt idx="0">
                  <c:v>INGRESOS</c:v>
                </c:pt>
              </c:strCache>
            </c:strRef>
          </c:tx>
          <c:spPr>
            <a:solidFill>
              <a:srgbClr val="FF3300"/>
            </a:solidFill>
            <a:ln>
              <a:noFill/>
            </a:ln>
            <a:effectLst/>
            <a:sp3d/>
          </c:spPr>
          <c:invertIfNegative val="0"/>
          <c:dLbls>
            <c:dLbl>
              <c:idx val="0"/>
              <c:tx>
                <c:rich>
                  <a:bodyPr/>
                  <a:lstStyle/>
                  <a:p>
                    <a:r>
                      <a:rPr lang="en-US"/>
                      <a:t>3.6</a:t>
                    </a:r>
                    <a:r>
                      <a:rPr lang="en-US" baseline="0"/>
                      <a:t> MILL</a:t>
                    </a:r>
                    <a:endParaRPr lang="en-US" dirty="0"/>
                  </a:p>
                </c:rich>
              </c:tx>
              <c:showLegendKey val="0"/>
              <c:showVal val="1"/>
              <c:showCatName val="1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0-B627-4DF1-892E-DD72F34DCBA3}"/>
                </c:ext>
              </c:extLst>
            </c:dLbl>
            <c:spPr>
              <a:solidFill>
                <a:prstClr val="white"/>
              </a:solidFill>
              <a:ln>
                <a:solidFill>
                  <a:prstClr val="black">
                    <a:lumMod val="25000"/>
                    <a:lumOff val="75000"/>
                  </a:prstClr>
                </a:solidFill>
              </a:ln>
              <a:effectLst/>
            </c:spPr>
            <c:txPr>
              <a:bodyPr rot="0" spcFirstLastPara="1" vertOverflow="clip" horzOverflow="clip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dk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PE"/>
              </a:p>
            </c:txPr>
            <c:showLegendKey val="0"/>
            <c:showVal val="1"/>
            <c:showCatName val="1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pPr xmlns:c15="http://schemas.microsoft.com/office/drawing/2012/chart">
                  <a:prstGeom prst="wedgeRectCallout">
                    <a:avLst/>
                  </a:prstGeom>
                  <a:noFill/>
                  <a:ln>
                    <a:noFill/>
                  </a:ln>
                </c15:spPr>
                <c15:showLeaderLines val="0"/>
              </c:ext>
            </c:extLst>
          </c:dLbls>
          <c:val>
            <c:numRef>
              <c:f>Hoja1!$C$9</c:f>
              <c:numCache>
                <c:formatCode>#,##0</c:formatCode>
                <c:ptCount val="1"/>
                <c:pt idx="0">
                  <c:v>3665313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B627-4DF1-892E-DD72F34DCBA3}"/>
            </c:ext>
          </c:extLst>
        </c:ser>
        <c:ser>
          <c:idx val="1"/>
          <c:order val="1"/>
          <c:tx>
            <c:strRef>
              <c:f>Hoja1!$B$10</c:f>
              <c:strCache>
                <c:ptCount val="1"/>
                <c:pt idx="0">
                  <c:v>GASTOS</c:v>
                </c:pt>
              </c:strCache>
            </c:strRef>
          </c:tx>
          <c:spPr>
            <a:solidFill>
              <a:srgbClr val="92D050"/>
            </a:solidFill>
            <a:ln>
              <a:noFill/>
            </a:ln>
            <a:effectLst/>
            <a:sp3d/>
          </c:spPr>
          <c:invertIfNegative val="0"/>
          <c:dLbls>
            <c:dLbl>
              <c:idx val="0"/>
              <c:tx>
                <c:rich>
                  <a:bodyPr/>
                  <a:lstStyle/>
                  <a:p>
                    <a:r>
                      <a:rPr lang="en-US"/>
                      <a:t>31.1</a:t>
                    </a:r>
                    <a:r>
                      <a:rPr lang="en-US" baseline="0"/>
                      <a:t> MILL</a:t>
                    </a:r>
                    <a:endParaRPr lang="en-US" dirty="0"/>
                  </a:p>
                </c:rich>
              </c:tx>
              <c:showLegendKey val="0"/>
              <c:showVal val="1"/>
              <c:showCatName val="1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2-B627-4DF1-892E-DD72F34DCBA3}"/>
                </c:ext>
              </c:extLst>
            </c:dLbl>
            <c:spPr>
              <a:solidFill>
                <a:prstClr val="white"/>
              </a:solidFill>
              <a:ln>
                <a:solidFill>
                  <a:prstClr val="black">
                    <a:lumMod val="25000"/>
                    <a:lumOff val="75000"/>
                  </a:prstClr>
                </a:solidFill>
              </a:ln>
              <a:effectLst/>
            </c:spPr>
            <c:txPr>
              <a:bodyPr rot="0" spcFirstLastPara="1" vertOverflow="clip" horzOverflow="clip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dk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PE"/>
              </a:p>
            </c:txPr>
            <c:showLegendKey val="0"/>
            <c:showVal val="1"/>
            <c:showCatName val="1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pPr xmlns:c15="http://schemas.microsoft.com/office/drawing/2012/chart">
                  <a:prstGeom prst="wedgeRectCallout">
                    <a:avLst/>
                  </a:prstGeom>
                  <a:noFill/>
                  <a:ln>
                    <a:noFill/>
                  </a:ln>
                </c15:spPr>
                <c15:showLeaderLines val="0"/>
              </c:ext>
            </c:extLst>
          </c:dLbls>
          <c:val>
            <c:numRef>
              <c:f>Hoja1!$C$10</c:f>
              <c:numCache>
                <c:formatCode>#,##0</c:formatCode>
                <c:ptCount val="1"/>
                <c:pt idx="0">
                  <c:v>31120135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B627-4DF1-892E-DD72F34DCBA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box"/>
        <c:axId val="761459087"/>
        <c:axId val="761378879"/>
        <c:axId val="0"/>
      </c:bar3DChart>
      <c:catAx>
        <c:axId val="761459087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761378879"/>
        <c:crosses val="autoZero"/>
        <c:auto val="1"/>
        <c:lblAlgn val="ctr"/>
        <c:lblOffset val="100"/>
        <c:noMultiLvlLbl val="0"/>
      </c:catAx>
      <c:valAx>
        <c:axId val="761378879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PE"/>
          </a:p>
        </c:txPr>
        <c:crossAx val="761459087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s-PE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s-PE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view3D>
      <c:rotX val="15"/>
      <c:rotY val="20"/>
      <c:depthPercent val="100"/>
      <c:rAngAx val="1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bar3DChart>
        <c:barDir val="col"/>
        <c:grouping val="clustered"/>
        <c:varyColors val="0"/>
        <c:ser>
          <c:idx val="0"/>
          <c:order val="0"/>
          <c:tx>
            <c:strRef>
              <c:f>Hoja1!$B$15</c:f>
              <c:strCache>
                <c:ptCount val="1"/>
                <c:pt idx="0">
                  <c:v>INGRESOS</c:v>
                </c:pt>
              </c:strCache>
            </c:strRef>
          </c:tx>
          <c:spPr>
            <a:solidFill>
              <a:srgbClr val="EE1212"/>
            </a:solidFill>
            <a:ln>
              <a:noFill/>
            </a:ln>
            <a:effectLst/>
            <a:sp3d/>
          </c:spPr>
          <c:invertIfNegative val="0"/>
          <c:dLbls>
            <c:dLbl>
              <c:idx val="0"/>
              <c:tx>
                <c:rich>
                  <a:bodyPr/>
                  <a:lstStyle/>
                  <a:p>
                    <a:r>
                      <a:rPr lang="en-US"/>
                      <a:t>1.5</a:t>
                    </a:r>
                    <a:r>
                      <a:rPr lang="en-US" baseline="0"/>
                      <a:t> MILL</a:t>
                    </a:r>
                    <a:endParaRPr lang="en-US" dirty="0"/>
                  </a:p>
                </c:rich>
              </c:tx>
              <c:showLegendKey val="0"/>
              <c:showVal val="1"/>
              <c:showCatName val="1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0-5DE8-40C0-A44A-5CAA5920BE22}"/>
                </c:ext>
              </c:extLst>
            </c:dLbl>
            <c:spPr>
              <a:solidFill>
                <a:prstClr val="white"/>
              </a:solidFill>
              <a:ln>
                <a:solidFill>
                  <a:prstClr val="black">
                    <a:lumMod val="25000"/>
                    <a:lumOff val="75000"/>
                  </a:prstClr>
                </a:solidFill>
              </a:ln>
              <a:effectLst/>
            </c:spPr>
            <c:txPr>
              <a:bodyPr rot="0" spcFirstLastPara="1" vertOverflow="clip" horzOverflow="clip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dk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PE"/>
              </a:p>
            </c:txPr>
            <c:showLegendKey val="0"/>
            <c:showVal val="1"/>
            <c:showCatName val="1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pPr xmlns:c15="http://schemas.microsoft.com/office/drawing/2012/chart">
                  <a:prstGeom prst="wedgeRectCallout">
                    <a:avLst/>
                  </a:prstGeom>
                  <a:noFill/>
                  <a:ln>
                    <a:noFill/>
                  </a:ln>
                </c15:spPr>
                <c15:showLeaderLines val="0"/>
              </c:ext>
            </c:extLst>
          </c:dLbls>
          <c:val>
            <c:numRef>
              <c:f>Hoja1!$C$15</c:f>
              <c:numCache>
                <c:formatCode>#,##0</c:formatCode>
                <c:ptCount val="1"/>
                <c:pt idx="0">
                  <c:v>1571958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5DE8-40C0-A44A-5CAA5920BE22}"/>
            </c:ext>
          </c:extLst>
        </c:ser>
        <c:ser>
          <c:idx val="1"/>
          <c:order val="1"/>
          <c:tx>
            <c:strRef>
              <c:f>Hoja1!$B$16</c:f>
              <c:strCache>
                <c:ptCount val="1"/>
                <c:pt idx="0">
                  <c:v>GASTOS</c:v>
                </c:pt>
              </c:strCache>
            </c:strRef>
          </c:tx>
          <c:spPr>
            <a:solidFill>
              <a:srgbClr val="92D050"/>
            </a:solidFill>
            <a:ln>
              <a:noFill/>
            </a:ln>
            <a:effectLst/>
            <a:sp3d/>
          </c:spPr>
          <c:invertIfNegative val="0"/>
          <c:dLbls>
            <c:dLbl>
              <c:idx val="0"/>
              <c:tx>
                <c:rich>
                  <a:bodyPr/>
                  <a:lstStyle/>
                  <a:p>
                    <a:r>
                      <a:rPr lang="en-US"/>
                      <a:t>8.2</a:t>
                    </a:r>
                    <a:r>
                      <a:rPr lang="en-US" baseline="0"/>
                      <a:t> MILL</a:t>
                    </a:r>
                    <a:endParaRPr lang="en-US" dirty="0"/>
                  </a:p>
                </c:rich>
              </c:tx>
              <c:showLegendKey val="0"/>
              <c:showVal val="1"/>
              <c:showCatName val="1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2-5DE8-40C0-A44A-5CAA5920BE22}"/>
                </c:ext>
              </c:extLst>
            </c:dLbl>
            <c:spPr>
              <a:solidFill>
                <a:prstClr val="white"/>
              </a:solidFill>
              <a:ln>
                <a:solidFill>
                  <a:prstClr val="black">
                    <a:lumMod val="25000"/>
                    <a:lumOff val="75000"/>
                  </a:prstClr>
                </a:solidFill>
              </a:ln>
              <a:effectLst/>
            </c:spPr>
            <c:txPr>
              <a:bodyPr rot="0" spcFirstLastPara="1" vertOverflow="clip" horzOverflow="clip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dk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PE"/>
              </a:p>
            </c:txPr>
            <c:showLegendKey val="0"/>
            <c:showVal val="1"/>
            <c:showCatName val="1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pPr xmlns:c15="http://schemas.microsoft.com/office/drawing/2012/chart">
                  <a:prstGeom prst="wedgeRectCallout">
                    <a:avLst/>
                  </a:prstGeom>
                  <a:noFill/>
                  <a:ln>
                    <a:noFill/>
                  </a:ln>
                </c15:spPr>
                <c15:showLeaderLines val="0"/>
              </c:ext>
            </c:extLst>
          </c:dLbls>
          <c:val>
            <c:numRef>
              <c:f>Hoja1!$C$16</c:f>
              <c:numCache>
                <c:formatCode>#,##0</c:formatCode>
                <c:ptCount val="1"/>
                <c:pt idx="0">
                  <c:v>8255547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5DE8-40C0-A44A-5CAA5920BE2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box"/>
        <c:axId val="755284031"/>
        <c:axId val="722851455"/>
        <c:axId val="0"/>
      </c:bar3DChart>
      <c:catAx>
        <c:axId val="75528403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722851455"/>
        <c:crosses val="autoZero"/>
        <c:auto val="1"/>
        <c:lblAlgn val="ctr"/>
        <c:lblOffset val="100"/>
        <c:noMultiLvlLbl val="0"/>
      </c:catAx>
      <c:valAx>
        <c:axId val="722851455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PE"/>
          </a:p>
        </c:txPr>
        <c:crossAx val="755284031"/>
        <c:crosses val="autoZero"/>
        <c:crossBetween val="between"/>
      </c:valAx>
      <c:spPr>
        <a:noFill/>
        <a:ln w="25400"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s-PE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s-PE"/>
    </a:p>
  </c:txPr>
  <c:externalData r:id="rId3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spPr>
            <a:solidFill>
              <a:schemeClr val="accent5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c:spPr>
          <c:invertIfNegative val="0"/>
          <c:dPt>
            <c:idx val="6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0-E343-411D-9544-E31203460874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050" b="1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PE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numRef>
              <c:f>Hoja1!$R$21:$R$27</c:f>
              <c:numCache>
                <c:formatCode>0</c:formatCode>
                <c:ptCount val="7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  <c:pt idx="4">
                  <c:v>2023</c:v>
                </c:pt>
                <c:pt idx="5">
                  <c:v>2024</c:v>
                </c:pt>
                <c:pt idx="6">
                  <c:v>2025</c:v>
                </c:pt>
              </c:numCache>
            </c:numRef>
          </c:cat>
          <c:val>
            <c:numRef>
              <c:f>Hoja1!$S$21:$S$27</c:f>
              <c:numCache>
                <c:formatCode>#,##0</c:formatCode>
                <c:ptCount val="7"/>
                <c:pt idx="0">
                  <c:v>33515035.100000001</c:v>
                </c:pt>
                <c:pt idx="1">
                  <c:v>20675495.739999998</c:v>
                </c:pt>
                <c:pt idx="2">
                  <c:v>32073676.550000004</c:v>
                </c:pt>
                <c:pt idx="3">
                  <c:v>36108060.25999999</c:v>
                </c:pt>
                <c:pt idx="4">
                  <c:v>39421655.539999999</c:v>
                </c:pt>
                <c:pt idx="5">
                  <c:v>49514397.219999999</c:v>
                </c:pt>
                <c:pt idx="6">
                  <c:v>62561272.960000411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E343-411D-9544-E3120346087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42"/>
        <c:overlap val="48"/>
        <c:axId val="1831618048"/>
        <c:axId val="1831611808"/>
      </c:barChart>
      <c:catAx>
        <c:axId val="1831618048"/>
        <c:scaling>
          <c:orientation val="minMax"/>
        </c:scaling>
        <c:delete val="0"/>
        <c:axPos val="b"/>
        <c:numFmt formatCode="0" sourceLinked="1"/>
        <c:majorTickMark val="none"/>
        <c:minorTickMark val="none"/>
        <c:tickLblPos val="nextTo"/>
        <c:spPr>
          <a:noFill/>
          <a:ln w="1587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800" b="1" i="0" u="none" strike="noStrike" kern="1200" cap="none" spc="2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PE"/>
          </a:p>
        </c:txPr>
        <c:crossAx val="1831611808"/>
        <c:crosses val="autoZero"/>
        <c:auto val="1"/>
        <c:lblAlgn val="ctr"/>
        <c:lblOffset val="100"/>
        <c:noMultiLvlLbl val="0"/>
      </c:catAx>
      <c:valAx>
        <c:axId val="1831611808"/>
        <c:scaling>
          <c:orientation val="minMax"/>
        </c:scaling>
        <c:delete val="1"/>
        <c:axPos val="l"/>
        <c:majorGridlines>
          <c:spPr>
            <a:ln w="9525" cap="flat" cmpd="sng" algn="ctr">
              <a:solidFill>
                <a:schemeClr val="tx1">
                  <a:lumMod val="5000"/>
                  <a:lumOff val="95000"/>
                </a:schemeClr>
              </a:solidFill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crossAx val="1831618048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s-PE"/>
    </a:p>
  </c:txPr>
  <c:externalData r:id="rId3">
    <c:autoUpdate val="0"/>
  </c:externalData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pieChart>
        <c:varyColors val="1"/>
        <c:ser>
          <c:idx val="0"/>
          <c:order val="0"/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5AB3-4D5D-A5CC-25B79E764891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5AB3-4D5D-A5CC-25B79E764891}"/>
              </c:ext>
            </c:extLst>
          </c:dPt>
          <c:dPt>
            <c:idx val="2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5AB3-4D5D-A5CC-25B79E764891}"/>
              </c:ext>
            </c:extLst>
          </c:dPt>
          <c:dPt>
            <c:idx val="3"/>
            <c:bubble3D val="0"/>
            <c:spPr>
              <a:solidFill>
                <a:schemeClr val="bg2">
                  <a:lumMod val="75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5AB3-4D5D-A5CC-25B79E764891}"/>
              </c:ext>
            </c:extLst>
          </c:dPt>
          <c:dLbls>
            <c:dLbl>
              <c:idx val="0"/>
              <c:tx>
                <c:rich>
                  <a:bodyPr/>
                  <a:lstStyle/>
                  <a:p>
                    <a:r>
                      <a:rPr lang="en-US"/>
                      <a:t>60%</a:t>
                    </a:r>
                    <a:endParaRPr lang="en-US" dirty="0"/>
                  </a:p>
                </c:rich>
              </c:tx>
              <c:dLblPos val="bestFi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1-5AB3-4D5D-A5CC-25B79E764891}"/>
                </c:ext>
              </c:extLst>
            </c:dLbl>
            <c:dLbl>
              <c:idx val="2"/>
              <c:tx>
                <c:rich>
                  <a:bodyPr/>
                  <a:lstStyle/>
                  <a:p>
                    <a:r>
                      <a:rPr lang="en-US"/>
                      <a:t>28%</a:t>
                    </a:r>
                    <a:endParaRPr lang="en-US" dirty="0"/>
                  </a:p>
                </c:rich>
              </c:tx>
              <c:dLblPos val="bestFi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5-5AB3-4D5D-A5CC-25B79E76489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000" b="1" i="0" u="none" strike="noStrike" kern="1200" baseline="0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defRPr>
                </a:pPr>
                <a:endParaRPr lang="es-PE"/>
              </a:p>
            </c:txPr>
            <c:dLblPos val="bestFit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Hoja1!$W$47:$W$50</c:f>
              <c:strCache>
                <c:ptCount val="4"/>
                <c:pt idx="0">
                  <c:v>Recaudacion Tributaria 2025</c:v>
                </c:pt>
                <c:pt idx="2">
                  <c:v>Años anteriores y otros conceptos tributarios</c:v>
                </c:pt>
                <c:pt idx="3">
                  <c:v>Ingresos no tributarios</c:v>
                </c:pt>
              </c:strCache>
            </c:strRef>
          </c:cat>
          <c:val>
            <c:numRef>
              <c:f>Hoja1!$X$47:$X$50</c:f>
              <c:numCache>
                <c:formatCode>General</c:formatCode>
                <c:ptCount val="4"/>
                <c:pt idx="0" formatCode="0%">
                  <c:v>0.61</c:v>
                </c:pt>
                <c:pt idx="2" formatCode="0%">
                  <c:v>0.26</c:v>
                </c:pt>
                <c:pt idx="3" formatCode="0%">
                  <c:v>0.12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5AB3-4D5D-A5CC-25B79E76489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b"/>
      <c:legendEntry>
        <c:idx val="1"/>
        <c:delete val="1"/>
      </c:legendEntry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1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s-PE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s-PE"/>
    </a:p>
  </c:txPr>
  <c:externalData r:id="rId3">
    <c:autoUpdate val="0"/>
  </c:externalData>
</c:chartSpace>
</file>

<file path=ppt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2.436266522775182E-2"/>
          <c:y val="3.2716770099069245E-2"/>
          <c:w val="0.95963732421715953"/>
          <c:h val="0.80815285206909981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Hoja1!$AH$10</c:f>
              <c:strCache>
                <c:ptCount val="1"/>
                <c:pt idx="0">
                  <c:v>Emision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800" b="1" i="0" u="none" strike="noStrik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pPr>
                <a:endParaRPr lang="es-PE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Hoja1!$AG$11:$AG$14</c:f>
              <c:strCache>
                <c:ptCount val="4"/>
                <c:pt idx="0">
                  <c:v>Barrido de Calles</c:v>
                </c:pt>
                <c:pt idx="1">
                  <c:v>Parques y Jardines</c:v>
                </c:pt>
                <c:pt idx="2">
                  <c:v>Recoleccion de Residuos Solidos</c:v>
                </c:pt>
                <c:pt idx="3">
                  <c:v>Serenazgo</c:v>
                </c:pt>
              </c:strCache>
            </c:strRef>
          </c:cat>
          <c:val>
            <c:numRef>
              <c:f>Hoja1!$AH$11:$AH$14</c:f>
              <c:numCache>
                <c:formatCode>_("S/"* #,##0.00_);_("S/"* \(#,##0.00\);_("S/"* "-"??_);_(@_)</c:formatCode>
                <c:ptCount val="4"/>
                <c:pt idx="0">
                  <c:v>2909236.6900016824</c:v>
                </c:pt>
                <c:pt idx="1">
                  <c:v>2314716.2100012782</c:v>
                </c:pt>
                <c:pt idx="2">
                  <c:v>10811181.339999223</c:v>
                </c:pt>
                <c:pt idx="3">
                  <c:v>4810649.2800028529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F7D2-4BB4-9DA3-E8AA36E172FB}"/>
            </c:ext>
          </c:extLst>
        </c:ser>
        <c:ser>
          <c:idx val="1"/>
          <c:order val="1"/>
          <c:tx>
            <c:strRef>
              <c:f>Hoja1!$AI$10</c:f>
              <c:strCache>
                <c:ptCount val="1"/>
                <c:pt idx="0">
                  <c:v>Recaudacion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800" b="1" i="0" u="none" strike="noStrik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pPr>
                <a:endParaRPr lang="es-PE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Hoja1!$AG$11:$AG$14</c:f>
              <c:strCache>
                <c:ptCount val="4"/>
                <c:pt idx="0">
                  <c:v>Barrido de Calles</c:v>
                </c:pt>
                <c:pt idx="1">
                  <c:v>Parques y Jardines</c:v>
                </c:pt>
                <c:pt idx="2">
                  <c:v>Recoleccion de Residuos Solidos</c:v>
                </c:pt>
                <c:pt idx="3">
                  <c:v>Serenazgo</c:v>
                </c:pt>
              </c:strCache>
            </c:strRef>
          </c:cat>
          <c:val>
            <c:numRef>
              <c:f>Hoja1!$AI$11:$AI$14</c:f>
              <c:numCache>
                <c:formatCode>_("S/"* #,##0.00_);_("S/"* \(#,##0.00\);_("S/"* "-"??_);_(@_)</c:formatCode>
                <c:ptCount val="4"/>
                <c:pt idx="0">
                  <c:v>1421580.79</c:v>
                </c:pt>
                <c:pt idx="1">
                  <c:v>977829.23</c:v>
                </c:pt>
                <c:pt idx="2">
                  <c:v>6119582.6900000004</c:v>
                </c:pt>
                <c:pt idx="3">
                  <c:v>2443806.33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F7D2-4BB4-9DA3-E8AA36E172FB}"/>
            </c:ext>
          </c:extLst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</c:dLbls>
        <c:gapWidth val="36"/>
        <c:overlap val="-37"/>
        <c:axId val="220635712"/>
        <c:axId val="220636544"/>
      </c:barChart>
      <c:catAx>
        <c:axId val="22063571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PE"/>
          </a:p>
        </c:txPr>
        <c:crossAx val="220636544"/>
        <c:crosses val="autoZero"/>
        <c:auto val="1"/>
        <c:lblAlgn val="ctr"/>
        <c:lblOffset val="100"/>
        <c:noMultiLvlLbl val="0"/>
      </c:catAx>
      <c:valAx>
        <c:axId val="220636544"/>
        <c:scaling>
          <c:orientation val="minMax"/>
        </c:scaling>
        <c:delete val="1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_(&quot;S/&quot;* #,##0.00_);_(&quot;S/&quot;* \(#,##0.00\);_(&quot;S/&quot;* &quot;-&quot;??_);_(@_)" sourceLinked="1"/>
        <c:majorTickMark val="none"/>
        <c:minorTickMark val="none"/>
        <c:tickLblPos val="nextTo"/>
        <c:crossAx val="220635712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18442708105585334"/>
          <c:y val="0.92694290335746998"/>
          <c:w val="0.40954232955698566"/>
          <c:h val="6.8539736286454572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800" b="1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s-PE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s-PE"/>
    </a:p>
  </c:txPr>
  <c:externalData r:id="rId3">
    <c:autoUpdate val="0"/>
  </c:externalData>
</c:chartSpace>
</file>

<file path=ppt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4"/>
    </mc:Choice>
    <mc:Fallback>
      <c:style val="4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00" b="1" i="0" u="none" strike="noStrike" kern="1200" cap="none" spc="0" normalizeH="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pPr>
            <a:r>
              <a:rPr lang="es-PE" sz="1800" b="1"/>
              <a:t>RESUMEN DE DENUNCIAS AMBIENTALES 2025</a:t>
            </a:r>
          </a:p>
        </c:rich>
      </c:tx>
      <c:layout>
        <c:manualLayout>
          <c:xMode val="edge"/>
          <c:yMode val="edge"/>
          <c:x val="0.13451223999110129"/>
          <c:y val="3.4442589148101881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00" b="1" i="0" u="none" strike="noStrike" kern="1200" cap="none" spc="0" normalizeH="0" baseline="0">
              <a:solidFill>
                <a:schemeClr val="tx1"/>
              </a:solidFill>
              <a:latin typeface="+mj-lt"/>
              <a:ea typeface="+mj-ea"/>
              <a:cs typeface="+mj-cs"/>
            </a:defRPr>
          </a:pPr>
          <a:endParaRPr lang="es-PE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spPr>
            <a:solidFill>
              <a:schemeClr val="accent2">
                <a:tint val="40000"/>
              </a:schemeClr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pPr>
                <a:endParaRPr lang="es-PE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Hoja1!$A$5:$A$21</c:f>
              <c:strCache>
                <c:ptCount val="17"/>
                <c:pt idx="0">
                  <c:v>GENERACIÓN DE RUIDO</c:v>
                </c:pt>
                <c:pt idx="1">
                  <c:v>GENERACIÓN DE RUIDO-PLANEFA</c:v>
                </c:pt>
                <c:pt idx="2">
                  <c:v>GENERACIÓN DE RR.SS-PLANEFA</c:v>
                </c:pt>
                <c:pt idx="3">
                  <c:v>GENERACIÓN DE AGUAS RESIDUALES</c:v>
                </c:pt>
                <c:pt idx="4">
                  <c:v>ACUMULACIÓN DE RESIDUOS DE CONSTRUCCIÓN</c:v>
                </c:pt>
                <c:pt idx="5">
                  <c:v>GENERACIÓN DE RUIDO Y EMISIÓN DE GASES</c:v>
                </c:pt>
                <c:pt idx="6">
                  <c:v>ACUMULACIÓN DE RR.SS</c:v>
                </c:pt>
                <c:pt idx="7">
                  <c:v>TALA DE ÁRBOL</c:v>
                </c:pt>
                <c:pt idx="8">
                  <c:v>GENERACIÓN DE POLVOS</c:v>
                </c:pt>
                <c:pt idx="9">
                  <c:v>QUEMA DE RESIDUOS SÓLIDOS</c:v>
                </c:pt>
                <c:pt idx="10">
                  <c:v>ACUMULACIÓN DE RESIDUOS SÓLIDOS</c:v>
                </c:pt>
                <c:pt idx="11">
                  <c:v>GENERACIÓN DE DESMONTE Y PUNTO CRÍTICO</c:v>
                </c:pt>
                <c:pt idx="12">
                  <c:v>OTRO</c:v>
                </c:pt>
                <c:pt idx="13">
                  <c:v>OCUPACIÓN DE LA VÍA PÚBLICA</c:v>
                </c:pt>
                <c:pt idx="14">
                  <c:v>QUEMA DE RR.SS</c:v>
                </c:pt>
                <c:pt idx="15">
                  <c:v>CRIANZA DE ANIMALES</c:v>
                </c:pt>
                <c:pt idx="16">
                  <c:v>INADECUADA DISPOSICIÓN DE RESIDUOS SÓLIDOS</c:v>
                </c:pt>
              </c:strCache>
            </c:strRef>
          </c:cat>
          <c:val>
            <c:numRef>
              <c:f>Hoja1!$B$5:$B$21</c:f>
            </c:numRef>
          </c:val>
          <c:extLst>
            <c:ext xmlns:c16="http://schemas.microsoft.com/office/drawing/2014/chart" uri="{C3380CC4-5D6E-409C-BE32-E72D297353CC}">
              <c16:uniqueId val="{00000000-F9FF-40F3-BF0E-9829E5D971D4}"/>
            </c:ext>
          </c:extLst>
        </c:ser>
        <c:ser>
          <c:idx val="1"/>
          <c:order val="1"/>
          <c:spPr>
            <a:solidFill>
              <a:schemeClr val="accent2">
                <a:tint val="50000"/>
              </a:schemeClr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pPr>
                <a:endParaRPr lang="es-PE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Hoja1!$A$5:$A$21</c:f>
              <c:strCache>
                <c:ptCount val="17"/>
                <c:pt idx="0">
                  <c:v>GENERACIÓN DE RUIDO</c:v>
                </c:pt>
                <c:pt idx="1">
                  <c:v>GENERACIÓN DE RUIDO-PLANEFA</c:v>
                </c:pt>
                <c:pt idx="2">
                  <c:v>GENERACIÓN DE RR.SS-PLANEFA</c:v>
                </c:pt>
                <c:pt idx="3">
                  <c:v>GENERACIÓN DE AGUAS RESIDUALES</c:v>
                </c:pt>
                <c:pt idx="4">
                  <c:v>ACUMULACIÓN DE RESIDUOS DE CONSTRUCCIÓN</c:v>
                </c:pt>
                <c:pt idx="5">
                  <c:v>GENERACIÓN DE RUIDO Y EMISIÓN DE GASES</c:v>
                </c:pt>
                <c:pt idx="6">
                  <c:v>ACUMULACIÓN DE RR.SS</c:v>
                </c:pt>
                <c:pt idx="7">
                  <c:v>TALA DE ÁRBOL</c:v>
                </c:pt>
                <c:pt idx="8">
                  <c:v>GENERACIÓN DE POLVOS</c:v>
                </c:pt>
                <c:pt idx="9">
                  <c:v>QUEMA DE RESIDUOS SÓLIDOS</c:v>
                </c:pt>
                <c:pt idx="10">
                  <c:v>ACUMULACIÓN DE RESIDUOS SÓLIDOS</c:v>
                </c:pt>
                <c:pt idx="11">
                  <c:v>GENERACIÓN DE DESMONTE Y PUNTO CRÍTICO</c:v>
                </c:pt>
                <c:pt idx="12">
                  <c:v>OTRO</c:v>
                </c:pt>
                <c:pt idx="13">
                  <c:v>OCUPACIÓN DE LA VÍA PÚBLICA</c:v>
                </c:pt>
                <c:pt idx="14">
                  <c:v>QUEMA DE RR.SS</c:v>
                </c:pt>
                <c:pt idx="15">
                  <c:v>CRIANZA DE ANIMALES</c:v>
                </c:pt>
                <c:pt idx="16">
                  <c:v>INADECUADA DISPOSICIÓN DE RESIDUOS SÓLIDOS</c:v>
                </c:pt>
              </c:strCache>
            </c:strRef>
          </c:cat>
          <c:val>
            <c:numRef>
              <c:f>Hoja1!$C$5:$C$21</c:f>
            </c:numRef>
          </c:val>
          <c:extLst>
            <c:ext xmlns:c16="http://schemas.microsoft.com/office/drawing/2014/chart" uri="{C3380CC4-5D6E-409C-BE32-E72D297353CC}">
              <c16:uniqueId val="{00000001-F9FF-40F3-BF0E-9829E5D971D4}"/>
            </c:ext>
          </c:extLst>
        </c:ser>
        <c:ser>
          <c:idx val="2"/>
          <c:order val="2"/>
          <c:spPr>
            <a:solidFill>
              <a:schemeClr val="accent2">
                <a:tint val="60000"/>
              </a:schemeClr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pPr>
                <a:endParaRPr lang="es-PE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Hoja1!$A$5:$A$21</c:f>
              <c:strCache>
                <c:ptCount val="17"/>
                <c:pt idx="0">
                  <c:v>GENERACIÓN DE RUIDO</c:v>
                </c:pt>
                <c:pt idx="1">
                  <c:v>GENERACIÓN DE RUIDO-PLANEFA</c:v>
                </c:pt>
                <c:pt idx="2">
                  <c:v>GENERACIÓN DE RR.SS-PLANEFA</c:v>
                </c:pt>
                <c:pt idx="3">
                  <c:v>GENERACIÓN DE AGUAS RESIDUALES</c:v>
                </c:pt>
                <c:pt idx="4">
                  <c:v>ACUMULACIÓN DE RESIDUOS DE CONSTRUCCIÓN</c:v>
                </c:pt>
                <c:pt idx="5">
                  <c:v>GENERACIÓN DE RUIDO Y EMISIÓN DE GASES</c:v>
                </c:pt>
                <c:pt idx="6">
                  <c:v>ACUMULACIÓN DE RR.SS</c:v>
                </c:pt>
                <c:pt idx="7">
                  <c:v>TALA DE ÁRBOL</c:v>
                </c:pt>
                <c:pt idx="8">
                  <c:v>GENERACIÓN DE POLVOS</c:v>
                </c:pt>
                <c:pt idx="9">
                  <c:v>QUEMA DE RESIDUOS SÓLIDOS</c:v>
                </c:pt>
                <c:pt idx="10">
                  <c:v>ACUMULACIÓN DE RESIDUOS SÓLIDOS</c:v>
                </c:pt>
                <c:pt idx="11">
                  <c:v>GENERACIÓN DE DESMONTE Y PUNTO CRÍTICO</c:v>
                </c:pt>
                <c:pt idx="12">
                  <c:v>OTRO</c:v>
                </c:pt>
                <c:pt idx="13">
                  <c:v>OCUPACIÓN DE LA VÍA PÚBLICA</c:v>
                </c:pt>
                <c:pt idx="14">
                  <c:v>QUEMA DE RR.SS</c:v>
                </c:pt>
                <c:pt idx="15">
                  <c:v>CRIANZA DE ANIMALES</c:v>
                </c:pt>
                <c:pt idx="16">
                  <c:v>INADECUADA DISPOSICIÓN DE RESIDUOS SÓLIDOS</c:v>
                </c:pt>
              </c:strCache>
            </c:strRef>
          </c:cat>
          <c:val>
            <c:numRef>
              <c:f>Hoja1!$D$5:$D$21</c:f>
            </c:numRef>
          </c:val>
          <c:extLst>
            <c:ext xmlns:c16="http://schemas.microsoft.com/office/drawing/2014/chart" uri="{C3380CC4-5D6E-409C-BE32-E72D297353CC}">
              <c16:uniqueId val="{00000002-F9FF-40F3-BF0E-9829E5D971D4}"/>
            </c:ext>
          </c:extLst>
        </c:ser>
        <c:ser>
          <c:idx val="3"/>
          <c:order val="3"/>
          <c:spPr>
            <a:solidFill>
              <a:schemeClr val="accent2">
                <a:tint val="70000"/>
              </a:schemeClr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pPr>
                <a:endParaRPr lang="es-PE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Hoja1!$A$5:$A$21</c:f>
              <c:strCache>
                <c:ptCount val="17"/>
                <c:pt idx="0">
                  <c:v>GENERACIÓN DE RUIDO</c:v>
                </c:pt>
                <c:pt idx="1">
                  <c:v>GENERACIÓN DE RUIDO-PLANEFA</c:v>
                </c:pt>
                <c:pt idx="2">
                  <c:v>GENERACIÓN DE RR.SS-PLANEFA</c:v>
                </c:pt>
                <c:pt idx="3">
                  <c:v>GENERACIÓN DE AGUAS RESIDUALES</c:v>
                </c:pt>
                <c:pt idx="4">
                  <c:v>ACUMULACIÓN DE RESIDUOS DE CONSTRUCCIÓN</c:v>
                </c:pt>
                <c:pt idx="5">
                  <c:v>GENERACIÓN DE RUIDO Y EMISIÓN DE GASES</c:v>
                </c:pt>
                <c:pt idx="6">
                  <c:v>ACUMULACIÓN DE RR.SS</c:v>
                </c:pt>
                <c:pt idx="7">
                  <c:v>TALA DE ÁRBOL</c:v>
                </c:pt>
                <c:pt idx="8">
                  <c:v>GENERACIÓN DE POLVOS</c:v>
                </c:pt>
                <c:pt idx="9">
                  <c:v>QUEMA DE RESIDUOS SÓLIDOS</c:v>
                </c:pt>
                <c:pt idx="10">
                  <c:v>ACUMULACIÓN DE RESIDUOS SÓLIDOS</c:v>
                </c:pt>
                <c:pt idx="11">
                  <c:v>GENERACIÓN DE DESMONTE Y PUNTO CRÍTICO</c:v>
                </c:pt>
                <c:pt idx="12">
                  <c:v>OTRO</c:v>
                </c:pt>
                <c:pt idx="13">
                  <c:v>OCUPACIÓN DE LA VÍA PÚBLICA</c:v>
                </c:pt>
                <c:pt idx="14">
                  <c:v>QUEMA DE RR.SS</c:v>
                </c:pt>
                <c:pt idx="15">
                  <c:v>CRIANZA DE ANIMALES</c:v>
                </c:pt>
                <c:pt idx="16">
                  <c:v>INADECUADA DISPOSICIÓN DE RESIDUOS SÓLIDOS</c:v>
                </c:pt>
              </c:strCache>
            </c:strRef>
          </c:cat>
          <c:val>
            <c:numRef>
              <c:f>Hoja1!$E$5:$E$21</c:f>
            </c:numRef>
          </c:val>
          <c:extLst>
            <c:ext xmlns:c16="http://schemas.microsoft.com/office/drawing/2014/chart" uri="{C3380CC4-5D6E-409C-BE32-E72D297353CC}">
              <c16:uniqueId val="{00000003-F9FF-40F3-BF0E-9829E5D971D4}"/>
            </c:ext>
          </c:extLst>
        </c:ser>
        <c:ser>
          <c:idx val="4"/>
          <c:order val="4"/>
          <c:spPr>
            <a:solidFill>
              <a:schemeClr val="accent2">
                <a:tint val="80000"/>
              </a:schemeClr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pPr>
                <a:endParaRPr lang="es-PE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Hoja1!$A$5:$A$21</c:f>
              <c:strCache>
                <c:ptCount val="17"/>
                <c:pt idx="0">
                  <c:v>GENERACIÓN DE RUIDO</c:v>
                </c:pt>
                <c:pt idx="1">
                  <c:v>GENERACIÓN DE RUIDO-PLANEFA</c:v>
                </c:pt>
                <c:pt idx="2">
                  <c:v>GENERACIÓN DE RR.SS-PLANEFA</c:v>
                </c:pt>
                <c:pt idx="3">
                  <c:v>GENERACIÓN DE AGUAS RESIDUALES</c:v>
                </c:pt>
                <c:pt idx="4">
                  <c:v>ACUMULACIÓN DE RESIDUOS DE CONSTRUCCIÓN</c:v>
                </c:pt>
                <c:pt idx="5">
                  <c:v>GENERACIÓN DE RUIDO Y EMISIÓN DE GASES</c:v>
                </c:pt>
                <c:pt idx="6">
                  <c:v>ACUMULACIÓN DE RR.SS</c:v>
                </c:pt>
                <c:pt idx="7">
                  <c:v>TALA DE ÁRBOL</c:v>
                </c:pt>
                <c:pt idx="8">
                  <c:v>GENERACIÓN DE POLVOS</c:v>
                </c:pt>
                <c:pt idx="9">
                  <c:v>QUEMA DE RESIDUOS SÓLIDOS</c:v>
                </c:pt>
                <c:pt idx="10">
                  <c:v>ACUMULACIÓN DE RESIDUOS SÓLIDOS</c:v>
                </c:pt>
                <c:pt idx="11">
                  <c:v>GENERACIÓN DE DESMONTE Y PUNTO CRÍTICO</c:v>
                </c:pt>
                <c:pt idx="12">
                  <c:v>OTRO</c:v>
                </c:pt>
                <c:pt idx="13">
                  <c:v>OCUPACIÓN DE LA VÍA PÚBLICA</c:v>
                </c:pt>
                <c:pt idx="14">
                  <c:v>QUEMA DE RR.SS</c:v>
                </c:pt>
                <c:pt idx="15">
                  <c:v>CRIANZA DE ANIMALES</c:v>
                </c:pt>
                <c:pt idx="16">
                  <c:v>INADECUADA DISPOSICIÓN DE RESIDUOS SÓLIDOS</c:v>
                </c:pt>
              </c:strCache>
            </c:strRef>
          </c:cat>
          <c:val>
            <c:numRef>
              <c:f>Hoja1!$F$5:$F$21</c:f>
            </c:numRef>
          </c:val>
          <c:extLst>
            <c:ext xmlns:c16="http://schemas.microsoft.com/office/drawing/2014/chart" uri="{C3380CC4-5D6E-409C-BE32-E72D297353CC}">
              <c16:uniqueId val="{00000004-F9FF-40F3-BF0E-9829E5D971D4}"/>
            </c:ext>
          </c:extLst>
        </c:ser>
        <c:ser>
          <c:idx val="5"/>
          <c:order val="5"/>
          <c:spPr>
            <a:solidFill>
              <a:schemeClr val="accent2">
                <a:tint val="90000"/>
              </a:schemeClr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pPr>
                <a:endParaRPr lang="es-PE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Hoja1!$A$5:$A$21</c:f>
              <c:strCache>
                <c:ptCount val="17"/>
                <c:pt idx="0">
                  <c:v>GENERACIÓN DE RUIDO</c:v>
                </c:pt>
                <c:pt idx="1">
                  <c:v>GENERACIÓN DE RUIDO-PLANEFA</c:v>
                </c:pt>
                <c:pt idx="2">
                  <c:v>GENERACIÓN DE RR.SS-PLANEFA</c:v>
                </c:pt>
                <c:pt idx="3">
                  <c:v>GENERACIÓN DE AGUAS RESIDUALES</c:v>
                </c:pt>
                <c:pt idx="4">
                  <c:v>ACUMULACIÓN DE RESIDUOS DE CONSTRUCCIÓN</c:v>
                </c:pt>
                <c:pt idx="5">
                  <c:v>GENERACIÓN DE RUIDO Y EMISIÓN DE GASES</c:v>
                </c:pt>
                <c:pt idx="6">
                  <c:v>ACUMULACIÓN DE RR.SS</c:v>
                </c:pt>
                <c:pt idx="7">
                  <c:v>TALA DE ÁRBOL</c:v>
                </c:pt>
                <c:pt idx="8">
                  <c:v>GENERACIÓN DE POLVOS</c:v>
                </c:pt>
                <c:pt idx="9">
                  <c:v>QUEMA DE RESIDUOS SÓLIDOS</c:v>
                </c:pt>
                <c:pt idx="10">
                  <c:v>ACUMULACIÓN DE RESIDUOS SÓLIDOS</c:v>
                </c:pt>
                <c:pt idx="11">
                  <c:v>GENERACIÓN DE DESMONTE Y PUNTO CRÍTICO</c:v>
                </c:pt>
                <c:pt idx="12">
                  <c:v>OTRO</c:v>
                </c:pt>
                <c:pt idx="13">
                  <c:v>OCUPACIÓN DE LA VÍA PÚBLICA</c:v>
                </c:pt>
                <c:pt idx="14">
                  <c:v>QUEMA DE RR.SS</c:v>
                </c:pt>
                <c:pt idx="15">
                  <c:v>CRIANZA DE ANIMALES</c:v>
                </c:pt>
                <c:pt idx="16">
                  <c:v>INADECUADA DISPOSICIÓN DE RESIDUOS SÓLIDOS</c:v>
                </c:pt>
              </c:strCache>
            </c:strRef>
          </c:cat>
          <c:val>
            <c:numRef>
              <c:f>Hoja1!$G$5:$G$21</c:f>
            </c:numRef>
          </c:val>
          <c:extLst>
            <c:ext xmlns:c16="http://schemas.microsoft.com/office/drawing/2014/chart" uri="{C3380CC4-5D6E-409C-BE32-E72D297353CC}">
              <c16:uniqueId val="{00000005-F9FF-40F3-BF0E-9829E5D971D4}"/>
            </c:ext>
          </c:extLst>
        </c:ser>
        <c:ser>
          <c:idx val="6"/>
          <c:order val="6"/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pPr>
                <a:endParaRPr lang="es-PE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Hoja1!$A$5:$A$21</c:f>
              <c:strCache>
                <c:ptCount val="17"/>
                <c:pt idx="0">
                  <c:v>GENERACIÓN DE RUIDO</c:v>
                </c:pt>
                <c:pt idx="1">
                  <c:v>GENERACIÓN DE RUIDO-PLANEFA</c:v>
                </c:pt>
                <c:pt idx="2">
                  <c:v>GENERACIÓN DE RR.SS-PLANEFA</c:v>
                </c:pt>
                <c:pt idx="3">
                  <c:v>GENERACIÓN DE AGUAS RESIDUALES</c:v>
                </c:pt>
                <c:pt idx="4">
                  <c:v>ACUMULACIÓN DE RESIDUOS DE CONSTRUCCIÓN</c:v>
                </c:pt>
                <c:pt idx="5">
                  <c:v>GENERACIÓN DE RUIDO Y EMISIÓN DE GASES</c:v>
                </c:pt>
                <c:pt idx="6">
                  <c:v>ACUMULACIÓN DE RR.SS</c:v>
                </c:pt>
                <c:pt idx="7">
                  <c:v>TALA DE ÁRBOL</c:v>
                </c:pt>
                <c:pt idx="8">
                  <c:v>GENERACIÓN DE POLVOS</c:v>
                </c:pt>
                <c:pt idx="9">
                  <c:v>QUEMA DE RESIDUOS SÓLIDOS</c:v>
                </c:pt>
                <c:pt idx="10">
                  <c:v>ACUMULACIÓN DE RESIDUOS SÓLIDOS</c:v>
                </c:pt>
                <c:pt idx="11">
                  <c:v>GENERACIÓN DE DESMONTE Y PUNTO CRÍTICO</c:v>
                </c:pt>
                <c:pt idx="12">
                  <c:v>OTRO</c:v>
                </c:pt>
                <c:pt idx="13">
                  <c:v>OCUPACIÓN DE LA VÍA PÚBLICA</c:v>
                </c:pt>
                <c:pt idx="14">
                  <c:v>QUEMA DE RR.SS</c:v>
                </c:pt>
                <c:pt idx="15">
                  <c:v>CRIANZA DE ANIMALES</c:v>
                </c:pt>
                <c:pt idx="16">
                  <c:v>INADECUADA DISPOSICIÓN DE RESIDUOS SÓLIDOS</c:v>
                </c:pt>
              </c:strCache>
            </c:strRef>
          </c:cat>
          <c:val>
            <c:numRef>
              <c:f>Hoja1!$H$5:$H$21</c:f>
            </c:numRef>
          </c:val>
          <c:extLst>
            <c:ext xmlns:c16="http://schemas.microsoft.com/office/drawing/2014/chart" uri="{C3380CC4-5D6E-409C-BE32-E72D297353CC}">
              <c16:uniqueId val="{00000006-F9FF-40F3-BF0E-9829E5D971D4}"/>
            </c:ext>
          </c:extLst>
        </c:ser>
        <c:ser>
          <c:idx val="7"/>
          <c:order val="7"/>
          <c:spPr>
            <a:solidFill>
              <a:schemeClr val="accent2">
                <a:shade val="90000"/>
              </a:schemeClr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pPr>
                <a:endParaRPr lang="es-PE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Hoja1!$A$5:$A$21</c:f>
              <c:strCache>
                <c:ptCount val="17"/>
                <c:pt idx="0">
                  <c:v>GENERACIÓN DE RUIDO</c:v>
                </c:pt>
                <c:pt idx="1">
                  <c:v>GENERACIÓN DE RUIDO-PLANEFA</c:v>
                </c:pt>
                <c:pt idx="2">
                  <c:v>GENERACIÓN DE RR.SS-PLANEFA</c:v>
                </c:pt>
                <c:pt idx="3">
                  <c:v>GENERACIÓN DE AGUAS RESIDUALES</c:v>
                </c:pt>
                <c:pt idx="4">
                  <c:v>ACUMULACIÓN DE RESIDUOS DE CONSTRUCCIÓN</c:v>
                </c:pt>
                <c:pt idx="5">
                  <c:v>GENERACIÓN DE RUIDO Y EMISIÓN DE GASES</c:v>
                </c:pt>
                <c:pt idx="6">
                  <c:v>ACUMULACIÓN DE RR.SS</c:v>
                </c:pt>
                <c:pt idx="7">
                  <c:v>TALA DE ÁRBOL</c:v>
                </c:pt>
                <c:pt idx="8">
                  <c:v>GENERACIÓN DE POLVOS</c:v>
                </c:pt>
                <c:pt idx="9">
                  <c:v>QUEMA DE RESIDUOS SÓLIDOS</c:v>
                </c:pt>
                <c:pt idx="10">
                  <c:v>ACUMULACIÓN DE RESIDUOS SÓLIDOS</c:v>
                </c:pt>
                <c:pt idx="11">
                  <c:v>GENERACIÓN DE DESMONTE Y PUNTO CRÍTICO</c:v>
                </c:pt>
                <c:pt idx="12">
                  <c:v>OTRO</c:v>
                </c:pt>
                <c:pt idx="13">
                  <c:v>OCUPACIÓN DE LA VÍA PÚBLICA</c:v>
                </c:pt>
                <c:pt idx="14">
                  <c:v>QUEMA DE RR.SS</c:v>
                </c:pt>
                <c:pt idx="15">
                  <c:v>CRIANZA DE ANIMALES</c:v>
                </c:pt>
                <c:pt idx="16">
                  <c:v>INADECUADA DISPOSICIÓN DE RESIDUOS SÓLIDOS</c:v>
                </c:pt>
              </c:strCache>
            </c:strRef>
          </c:cat>
          <c:val>
            <c:numRef>
              <c:f>Hoja1!$I$5:$I$21</c:f>
            </c:numRef>
          </c:val>
          <c:extLst>
            <c:ext xmlns:c16="http://schemas.microsoft.com/office/drawing/2014/chart" uri="{C3380CC4-5D6E-409C-BE32-E72D297353CC}">
              <c16:uniqueId val="{00000007-F9FF-40F3-BF0E-9829E5D971D4}"/>
            </c:ext>
          </c:extLst>
        </c:ser>
        <c:ser>
          <c:idx val="8"/>
          <c:order val="8"/>
          <c:spPr>
            <a:solidFill>
              <a:schemeClr val="accent2">
                <a:shade val="80000"/>
              </a:schemeClr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pPr>
                <a:endParaRPr lang="es-PE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Hoja1!$A$5:$A$21</c:f>
              <c:strCache>
                <c:ptCount val="17"/>
                <c:pt idx="0">
                  <c:v>GENERACIÓN DE RUIDO</c:v>
                </c:pt>
                <c:pt idx="1">
                  <c:v>GENERACIÓN DE RUIDO-PLANEFA</c:v>
                </c:pt>
                <c:pt idx="2">
                  <c:v>GENERACIÓN DE RR.SS-PLANEFA</c:v>
                </c:pt>
                <c:pt idx="3">
                  <c:v>GENERACIÓN DE AGUAS RESIDUALES</c:v>
                </c:pt>
                <c:pt idx="4">
                  <c:v>ACUMULACIÓN DE RESIDUOS DE CONSTRUCCIÓN</c:v>
                </c:pt>
                <c:pt idx="5">
                  <c:v>GENERACIÓN DE RUIDO Y EMISIÓN DE GASES</c:v>
                </c:pt>
                <c:pt idx="6">
                  <c:v>ACUMULACIÓN DE RR.SS</c:v>
                </c:pt>
                <c:pt idx="7">
                  <c:v>TALA DE ÁRBOL</c:v>
                </c:pt>
                <c:pt idx="8">
                  <c:v>GENERACIÓN DE POLVOS</c:v>
                </c:pt>
                <c:pt idx="9">
                  <c:v>QUEMA DE RESIDUOS SÓLIDOS</c:v>
                </c:pt>
                <c:pt idx="10">
                  <c:v>ACUMULACIÓN DE RESIDUOS SÓLIDOS</c:v>
                </c:pt>
                <c:pt idx="11">
                  <c:v>GENERACIÓN DE DESMONTE Y PUNTO CRÍTICO</c:v>
                </c:pt>
                <c:pt idx="12">
                  <c:v>OTRO</c:v>
                </c:pt>
                <c:pt idx="13">
                  <c:v>OCUPACIÓN DE LA VÍA PÚBLICA</c:v>
                </c:pt>
                <c:pt idx="14">
                  <c:v>QUEMA DE RR.SS</c:v>
                </c:pt>
                <c:pt idx="15">
                  <c:v>CRIANZA DE ANIMALES</c:v>
                </c:pt>
                <c:pt idx="16">
                  <c:v>INADECUADA DISPOSICIÓN DE RESIDUOS SÓLIDOS</c:v>
                </c:pt>
              </c:strCache>
            </c:strRef>
          </c:cat>
          <c:val>
            <c:numRef>
              <c:f>Hoja1!$J$5:$J$21</c:f>
            </c:numRef>
          </c:val>
          <c:extLst>
            <c:ext xmlns:c16="http://schemas.microsoft.com/office/drawing/2014/chart" uri="{C3380CC4-5D6E-409C-BE32-E72D297353CC}">
              <c16:uniqueId val="{00000008-F9FF-40F3-BF0E-9829E5D971D4}"/>
            </c:ext>
          </c:extLst>
        </c:ser>
        <c:ser>
          <c:idx val="9"/>
          <c:order val="9"/>
          <c:spPr>
            <a:solidFill>
              <a:schemeClr val="accent2">
                <a:shade val="70000"/>
              </a:schemeClr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pPr>
                <a:endParaRPr lang="es-PE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Hoja1!$A$5:$A$21</c:f>
              <c:strCache>
                <c:ptCount val="17"/>
                <c:pt idx="0">
                  <c:v>GENERACIÓN DE RUIDO</c:v>
                </c:pt>
                <c:pt idx="1">
                  <c:v>GENERACIÓN DE RUIDO-PLANEFA</c:v>
                </c:pt>
                <c:pt idx="2">
                  <c:v>GENERACIÓN DE RR.SS-PLANEFA</c:v>
                </c:pt>
                <c:pt idx="3">
                  <c:v>GENERACIÓN DE AGUAS RESIDUALES</c:v>
                </c:pt>
                <c:pt idx="4">
                  <c:v>ACUMULACIÓN DE RESIDUOS DE CONSTRUCCIÓN</c:v>
                </c:pt>
                <c:pt idx="5">
                  <c:v>GENERACIÓN DE RUIDO Y EMISIÓN DE GASES</c:v>
                </c:pt>
                <c:pt idx="6">
                  <c:v>ACUMULACIÓN DE RR.SS</c:v>
                </c:pt>
                <c:pt idx="7">
                  <c:v>TALA DE ÁRBOL</c:v>
                </c:pt>
                <c:pt idx="8">
                  <c:v>GENERACIÓN DE POLVOS</c:v>
                </c:pt>
                <c:pt idx="9">
                  <c:v>QUEMA DE RESIDUOS SÓLIDOS</c:v>
                </c:pt>
                <c:pt idx="10">
                  <c:v>ACUMULACIÓN DE RESIDUOS SÓLIDOS</c:v>
                </c:pt>
                <c:pt idx="11">
                  <c:v>GENERACIÓN DE DESMONTE Y PUNTO CRÍTICO</c:v>
                </c:pt>
                <c:pt idx="12">
                  <c:v>OTRO</c:v>
                </c:pt>
                <c:pt idx="13">
                  <c:v>OCUPACIÓN DE LA VÍA PÚBLICA</c:v>
                </c:pt>
                <c:pt idx="14">
                  <c:v>QUEMA DE RR.SS</c:v>
                </c:pt>
                <c:pt idx="15">
                  <c:v>CRIANZA DE ANIMALES</c:v>
                </c:pt>
                <c:pt idx="16">
                  <c:v>INADECUADA DISPOSICIÓN DE RESIDUOS SÓLIDOS</c:v>
                </c:pt>
              </c:strCache>
            </c:strRef>
          </c:cat>
          <c:val>
            <c:numRef>
              <c:f>Hoja1!$K$5:$K$21</c:f>
            </c:numRef>
          </c:val>
          <c:extLst>
            <c:ext xmlns:c16="http://schemas.microsoft.com/office/drawing/2014/chart" uri="{C3380CC4-5D6E-409C-BE32-E72D297353CC}">
              <c16:uniqueId val="{00000009-F9FF-40F3-BF0E-9829E5D971D4}"/>
            </c:ext>
          </c:extLst>
        </c:ser>
        <c:ser>
          <c:idx val="10"/>
          <c:order val="10"/>
          <c:spPr>
            <a:solidFill>
              <a:schemeClr val="accent2">
                <a:shade val="60000"/>
              </a:schemeClr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pPr>
                <a:endParaRPr lang="es-PE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Hoja1!$A$5:$A$21</c:f>
              <c:strCache>
                <c:ptCount val="17"/>
                <c:pt idx="0">
                  <c:v>GENERACIÓN DE RUIDO</c:v>
                </c:pt>
                <c:pt idx="1">
                  <c:v>GENERACIÓN DE RUIDO-PLANEFA</c:v>
                </c:pt>
                <c:pt idx="2">
                  <c:v>GENERACIÓN DE RR.SS-PLANEFA</c:v>
                </c:pt>
                <c:pt idx="3">
                  <c:v>GENERACIÓN DE AGUAS RESIDUALES</c:v>
                </c:pt>
                <c:pt idx="4">
                  <c:v>ACUMULACIÓN DE RESIDUOS DE CONSTRUCCIÓN</c:v>
                </c:pt>
                <c:pt idx="5">
                  <c:v>GENERACIÓN DE RUIDO Y EMISIÓN DE GASES</c:v>
                </c:pt>
                <c:pt idx="6">
                  <c:v>ACUMULACIÓN DE RR.SS</c:v>
                </c:pt>
                <c:pt idx="7">
                  <c:v>TALA DE ÁRBOL</c:v>
                </c:pt>
                <c:pt idx="8">
                  <c:v>GENERACIÓN DE POLVOS</c:v>
                </c:pt>
                <c:pt idx="9">
                  <c:v>QUEMA DE RESIDUOS SÓLIDOS</c:v>
                </c:pt>
                <c:pt idx="10">
                  <c:v>ACUMULACIÓN DE RESIDUOS SÓLIDOS</c:v>
                </c:pt>
                <c:pt idx="11">
                  <c:v>GENERACIÓN DE DESMONTE Y PUNTO CRÍTICO</c:v>
                </c:pt>
                <c:pt idx="12">
                  <c:v>OTRO</c:v>
                </c:pt>
                <c:pt idx="13">
                  <c:v>OCUPACIÓN DE LA VÍA PÚBLICA</c:v>
                </c:pt>
                <c:pt idx="14">
                  <c:v>QUEMA DE RR.SS</c:v>
                </c:pt>
                <c:pt idx="15">
                  <c:v>CRIANZA DE ANIMALES</c:v>
                </c:pt>
                <c:pt idx="16">
                  <c:v>INADECUADA DISPOSICIÓN DE RESIDUOS SÓLIDOS</c:v>
                </c:pt>
              </c:strCache>
            </c:strRef>
          </c:cat>
          <c:val>
            <c:numRef>
              <c:f>Hoja1!$L$5:$L$21</c:f>
            </c:numRef>
          </c:val>
          <c:extLst>
            <c:ext xmlns:c16="http://schemas.microsoft.com/office/drawing/2014/chart" uri="{C3380CC4-5D6E-409C-BE32-E72D297353CC}">
              <c16:uniqueId val="{0000000A-F9FF-40F3-BF0E-9829E5D971D4}"/>
            </c:ext>
          </c:extLst>
        </c:ser>
        <c:ser>
          <c:idx val="11"/>
          <c:order val="11"/>
          <c:spPr>
            <a:solidFill>
              <a:schemeClr val="accent2">
                <a:shade val="50000"/>
              </a:schemeClr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pPr>
                <a:endParaRPr lang="es-PE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Hoja1!$A$5:$A$21</c:f>
              <c:strCache>
                <c:ptCount val="17"/>
                <c:pt idx="0">
                  <c:v>GENERACIÓN DE RUIDO</c:v>
                </c:pt>
                <c:pt idx="1">
                  <c:v>GENERACIÓN DE RUIDO-PLANEFA</c:v>
                </c:pt>
                <c:pt idx="2">
                  <c:v>GENERACIÓN DE RR.SS-PLANEFA</c:v>
                </c:pt>
                <c:pt idx="3">
                  <c:v>GENERACIÓN DE AGUAS RESIDUALES</c:v>
                </c:pt>
                <c:pt idx="4">
                  <c:v>ACUMULACIÓN DE RESIDUOS DE CONSTRUCCIÓN</c:v>
                </c:pt>
                <c:pt idx="5">
                  <c:v>GENERACIÓN DE RUIDO Y EMISIÓN DE GASES</c:v>
                </c:pt>
                <c:pt idx="6">
                  <c:v>ACUMULACIÓN DE RR.SS</c:v>
                </c:pt>
                <c:pt idx="7">
                  <c:v>TALA DE ÁRBOL</c:v>
                </c:pt>
                <c:pt idx="8">
                  <c:v>GENERACIÓN DE POLVOS</c:v>
                </c:pt>
                <c:pt idx="9">
                  <c:v>QUEMA DE RESIDUOS SÓLIDOS</c:v>
                </c:pt>
                <c:pt idx="10">
                  <c:v>ACUMULACIÓN DE RESIDUOS SÓLIDOS</c:v>
                </c:pt>
                <c:pt idx="11">
                  <c:v>GENERACIÓN DE DESMONTE Y PUNTO CRÍTICO</c:v>
                </c:pt>
                <c:pt idx="12">
                  <c:v>OTRO</c:v>
                </c:pt>
                <c:pt idx="13">
                  <c:v>OCUPACIÓN DE LA VÍA PÚBLICA</c:v>
                </c:pt>
                <c:pt idx="14">
                  <c:v>QUEMA DE RR.SS</c:v>
                </c:pt>
                <c:pt idx="15">
                  <c:v>CRIANZA DE ANIMALES</c:v>
                </c:pt>
                <c:pt idx="16">
                  <c:v>INADECUADA DISPOSICIÓN DE RESIDUOS SÓLIDOS</c:v>
                </c:pt>
              </c:strCache>
            </c:strRef>
          </c:cat>
          <c:val>
            <c:numRef>
              <c:f>Hoja1!$M$5:$M$21</c:f>
            </c:numRef>
          </c:val>
          <c:extLst>
            <c:ext xmlns:c16="http://schemas.microsoft.com/office/drawing/2014/chart" uri="{C3380CC4-5D6E-409C-BE32-E72D297353CC}">
              <c16:uniqueId val="{0000000B-F9FF-40F3-BF0E-9829E5D971D4}"/>
            </c:ext>
          </c:extLst>
        </c:ser>
        <c:ser>
          <c:idx val="12"/>
          <c:order val="12"/>
          <c:spPr>
            <a:solidFill>
              <a:schemeClr val="accent2">
                <a:shade val="40000"/>
              </a:schemeClr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1197" b="0" i="0" u="none" strike="noStrik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pPr>
                <a:endParaRPr lang="es-PE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Hoja1!$A$5:$A$21</c:f>
              <c:strCache>
                <c:ptCount val="17"/>
                <c:pt idx="0">
                  <c:v>GENERACIÓN DE RUIDO</c:v>
                </c:pt>
                <c:pt idx="1">
                  <c:v>GENERACIÓN DE RUIDO-PLANEFA</c:v>
                </c:pt>
                <c:pt idx="2">
                  <c:v>GENERACIÓN DE RR.SS-PLANEFA</c:v>
                </c:pt>
                <c:pt idx="3">
                  <c:v>GENERACIÓN DE AGUAS RESIDUALES</c:v>
                </c:pt>
                <c:pt idx="4">
                  <c:v>ACUMULACIÓN DE RESIDUOS DE CONSTRUCCIÓN</c:v>
                </c:pt>
                <c:pt idx="5">
                  <c:v>GENERACIÓN DE RUIDO Y EMISIÓN DE GASES</c:v>
                </c:pt>
                <c:pt idx="6">
                  <c:v>ACUMULACIÓN DE RR.SS</c:v>
                </c:pt>
                <c:pt idx="7">
                  <c:v>TALA DE ÁRBOL</c:v>
                </c:pt>
                <c:pt idx="8">
                  <c:v>GENERACIÓN DE POLVOS</c:v>
                </c:pt>
                <c:pt idx="9">
                  <c:v>QUEMA DE RESIDUOS SÓLIDOS</c:v>
                </c:pt>
                <c:pt idx="10">
                  <c:v>ACUMULACIÓN DE RESIDUOS SÓLIDOS</c:v>
                </c:pt>
                <c:pt idx="11">
                  <c:v>GENERACIÓN DE DESMONTE Y PUNTO CRÍTICO</c:v>
                </c:pt>
                <c:pt idx="12">
                  <c:v>OTRO</c:v>
                </c:pt>
                <c:pt idx="13">
                  <c:v>OCUPACIÓN DE LA VÍA PÚBLICA</c:v>
                </c:pt>
                <c:pt idx="14">
                  <c:v>QUEMA DE RR.SS</c:v>
                </c:pt>
                <c:pt idx="15">
                  <c:v>CRIANZA DE ANIMALES</c:v>
                </c:pt>
                <c:pt idx="16">
                  <c:v>INADECUADA DISPOSICIÓN DE RESIDUOS SÓLIDOS</c:v>
                </c:pt>
              </c:strCache>
            </c:strRef>
          </c:cat>
          <c:val>
            <c:numRef>
              <c:f>Hoja1!$N$5:$N$21</c:f>
              <c:numCache>
                <c:formatCode>General</c:formatCode>
                <c:ptCount val="17"/>
                <c:pt idx="0">
                  <c:v>45</c:v>
                </c:pt>
                <c:pt idx="1">
                  <c:v>18</c:v>
                </c:pt>
                <c:pt idx="2">
                  <c:v>42</c:v>
                </c:pt>
                <c:pt idx="3">
                  <c:v>4</c:v>
                </c:pt>
                <c:pt idx="4">
                  <c:v>1</c:v>
                </c:pt>
                <c:pt idx="5">
                  <c:v>18</c:v>
                </c:pt>
                <c:pt idx="6">
                  <c:v>1</c:v>
                </c:pt>
                <c:pt idx="7">
                  <c:v>3</c:v>
                </c:pt>
                <c:pt idx="8">
                  <c:v>1</c:v>
                </c:pt>
                <c:pt idx="9">
                  <c:v>2</c:v>
                </c:pt>
                <c:pt idx="10">
                  <c:v>2</c:v>
                </c:pt>
                <c:pt idx="11">
                  <c:v>4</c:v>
                </c:pt>
                <c:pt idx="12">
                  <c:v>6</c:v>
                </c:pt>
                <c:pt idx="13">
                  <c:v>0</c:v>
                </c:pt>
                <c:pt idx="14">
                  <c:v>0</c:v>
                </c:pt>
                <c:pt idx="15">
                  <c:v>1</c:v>
                </c:pt>
                <c:pt idx="16">
                  <c:v>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C-F9FF-40F3-BF0E-9829E5D971D4}"/>
            </c:ext>
          </c:extLst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</c:dLbls>
        <c:gapWidth val="199"/>
        <c:axId val="942051120"/>
        <c:axId val="942049040"/>
      </c:barChart>
      <c:catAx>
        <c:axId val="94205112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cap="none" spc="0" normalizeH="0" baseline="0">
                <a:solidFill>
                  <a:schemeClr val="tx1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es-PE"/>
          </a:p>
        </c:txPr>
        <c:crossAx val="942049040"/>
        <c:crosses val="autoZero"/>
        <c:auto val="1"/>
        <c:lblAlgn val="ctr"/>
        <c:lblOffset val="100"/>
        <c:noMultiLvlLbl val="0"/>
      </c:catAx>
      <c:valAx>
        <c:axId val="94204904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minorGridlines>
          <c:spPr>
            <a:ln w="9525" cap="flat" cmpd="sng" algn="ctr">
              <a:solidFill>
                <a:schemeClr val="tx1">
                  <a:lumMod val="5000"/>
                  <a:lumOff val="95000"/>
                </a:schemeClr>
              </a:solidFill>
              <a:round/>
            </a:ln>
            <a:effectLst/>
          </c:spPr>
        </c:min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es-PE"/>
          </a:p>
        </c:txPr>
        <c:crossAx val="942051120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solidFill>
      <a:schemeClr val="accent5">
        <a:lumMod val="40000"/>
        <a:lumOff val="60000"/>
      </a:schemeClr>
    </a:solidFill>
    <a:ln>
      <a:solidFill>
        <a:srgbClr val="0070C0"/>
      </a:solidFill>
    </a:ln>
    <a:effectLst/>
  </c:spPr>
  <c:txPr>
    <a:bodyPr/>
    <a:lstStyle/>
    <a:p>
      <a:pPr>
        <a:defRPr>
          <a:solidFill>
            <a:schemeClr val="tx1"/>
          </a:solidFill>
        </a:defRPr>
      </a:pPr>
      <a:endParaRPr lang="es-PE"/>
    </a:p>
  </c:txPr>
  <c:externalData r:id="rId3">
    <c:autoUpdate val="0"/>
  </c:externalData>
</c:chartSpace>
</file>

<file path=ppt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000" b="0" i="0" u="none" strike="noStrike">
                <a:solidFill>
                  <a:srgbClr val="CC0000"/>
                </a:solidFill>
                <a:latin typeface="Arial"/>
              </a:defRPr>
            </a:pPr>
            <a:r>
              <a:rPr lang="es-PE" sz="1700" b="1" i="0" u="none" strike="noStrike" dirty="0">
                <a:solidFill>
                  <a:srgbClr val="CC0000"/>
                </a:solidFill>
                <a:latin typeface="Arial"/>
              </a:rPr>
              <a:t>Tendencia Resoluciones</a:t>
            </a:r>
          </a:p>
        </c:rich>
      </c:tx>
      <c:overlay val="0"/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Resoluciones</c:v>
                </c:pt>
              </c:strCache>
            </c:strRef>
          </c:tx>
          <c:spPr>
            <a:ln w="38100" cap="flat">
              <a:solidFill>
                <a:srgbClr val="FF0000"/>
              </a:solidFill>
              <a:prstDash val="solid"/>
              <a:round/>
            </a:ln>
            <a:effectLst/>
          </c:spPr>
          <c:marker>
            <c:symbol val="circle"/>
            <c:size val="6"/>
            <c:spPr>
              <a:solidFill>
                <a:srgbClr val="FF0000"/>
              </a:solidFill>
              <a:ln w="9525" cap="flat">
                <a:solidFill>
                  <a:srgbClr val="FF0000"/>
                </a:solidFill>
                <a:prstDash val="solid"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1.3258830999146896E-2"/>
                  <c:y val="3.17028985507246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1044-4510-A4C2-B9C03C987058}"/>
                </c:ext>
              </c:extLst>
            </c:dLbl>
            <c:dLbl>
              <c:idx val="1"/>
              <c:layout>
                <c:manualLayout>
                  <c:x val="-2.2098051665244791E-3"/>
                  <c:y val="-4.98188405797102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1044-4510-A4C2-B9C03C987058}"/>
                </c:ext>
              </c:extLst>
            </c:dLbl>
            <c:dLbl>
              <c:idx val="2"/>
              <c:layout>
                <c:manualLayout>
                  <c:x val="-2.2098051665244791E-3"/>
                  <c:y val="-4.07608695652173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1044-4510-A4C2-B9C03C987058}"/>
                </c:ext>
              </c:extLst>
            </c:dLbl>
            <c:dLbl>
              <c:idx val="3"/>
              <c:layout>
                <c:manualLayout>
                  <c:x val="6.6294154995734378E-3"/>
                  <c:y val="-3.62318840579710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1044-4510-A4C2-B9C03C987058}"/>
                </c:ext>
              </c:extLst>
            </c:dLbl>
            <c:dLbl>
              <c:idx val="7"/>
              <c:layout>
                <c:manualLayout>
                  <c:x val="1.5468636165671274E-2"/>
                  <c:y val="-8.3030441791434741E-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1044-4510-A4C2-B9C03C987058}"/>
                </c:ext>
              </c:extLst>
            </c:dLbl>
            <c:dLbl>
              <c:idx val="9"/>
              <c:layout>
                <c:manualLayout>
                  <c:x val="2.2098051665244794E-2"/>
                  <c:y val="9.057971014492754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1044-4510-A4C2-B9C03C987058}"/>
                </c:ext>
              </c:extLst>
            </c:dLbl>
            <c:dLbl>
              <c:idx val="10"/>
              <c:layout>
                <c:manualLayout>
                  <c:x val="2.2098051665243174E-3"/>
                  <c:y val="-5.8876811594202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1044-4510-A4C2-B9C03C987058}"/>
                </c:ext>
              </c:extLst>
            </c:dLbl>
            <c:numFmt formatCode="#,##0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200" b="0" i="0" u="none" strike="noStrike">
                    <a:solidFill>
                      <a:srgbClr val="1A1A1A"/>
                    </a:solidFill>
                    <a:latin typeface="Arial"/>
                  </a:defRPr>
                </a:pPr>
                <a:endParaRPr lang="es-PE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Sheet1!$A$2:$A$13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Sheet1!$B$2:$B$13</c:f>
              <c:numCache>
                <c:formatCode>General</c:formatCode>
                <c:ptCount val="12"/>
                <c:pt idx="0">
                  <c:v>44</c:v>
                </c:pt>
                <c:pt idx="1">
                  <c:v>67</c:v>
                </c:pt>
                <c:pt idx="2">
                  <c:v>28</c:v>
                </c:pt>
                <c:pt idx="3">
                  <c:v>29</c:v>
                </c:pt>
                <c:pt idx="4">
                  <c:v>19</c:v>
                </c:pt>
                <c:pt idx="5">
                  <c:v>131</c:v>
                </c:pt>
                <c:pt idx="6">
                  <c:v>203</c:v>
                </c:pt>
                <c:pt idx="7">
                  <c:v>26</c:v>
                </c:pt>
                <c:pt idx="8">
                  <c:v>125</c:v>
                </c:pt>
                <c:pt idx="9">
                  <c:v>26</c:v>
                </c:pt>
                <c:pt idx="10">
                  <c:v>69</c:v>
                </c:pt>
                <c:pt idx="11">
                  <c:v>63</c:v>
                </c:pt>
              </c:numCache>
            </c:numRef>
          </c:val>
          <c:smooth val="1"/>
          <c:extLst>
            <c:ext xmlns:c16="http://schemas.microsoft.com/office/drawing/2014/chart" uri="{C3380CC4-5D6E-409C-BE32-E72D297353CC}">
              <c16:uniqueId val="{00000007-1044-4510-A4C2-B9C03C987058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2094734554"/>
        <c:axId val="2094734552"/>
      </c:lineChart>
      <c:catAx>
        <c:axId val="209473455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200" b="0" i="0" u="none" strike="noStrike">
                <a:solidFill>
                  <a:srgbClr val="555555"/>
                </a:solidFill>
                <a:latin typeface="Arial"/>
              </a:defRPr>
            </a:pPr>
            <a:endParaRPr lang="es-PE"/>
          </a:p>
        </c:txPr>
        <c:crossAx val="2094734552"/>
        <c:crosses val="autoZero"/>
        <c:auto val="1"/>
        <c:lblAlgn val="ctr"/>
        <c:lblOffset val="100"/>
        <c:noMultiLvlLbl val="1"/>
      </c:catAx>
      <c:valAx>
        <c:axId val="2094734552"/>
        <c:scaling>
          <c:orientation val="minMax"/>
        </c:scaling>
        <c:delete val="0"/>
        <c:axPos val="l"/>
        <c:majorGridlines>
          <c:spPr>
            <a:ln w="6350" cap="flat">
              <a:solidFill>
                <a:srgbClr val="E2E8F0"/>
              </a:solidFill>
              <a:prstDash val="solid"/>
              <a:round/>
            </a:ln>
          </c:spPr>
        </c:majorGridlines>
        <c:numFmt formatCode="General" sourceLinked="0"/>
        <c:majorTickMark val="out"/>
        <c:minorTickMark val="none"/>
        <c:tickLblPos val="nextTo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200" b="0" i="0" u="none" strike="noStrike">
                <a:solidFill>
                  <a:srgbClr val="555555"/>
                </a:solidFill>
                <a:latin typeface="Arial"/>
              </a:defRPr>
            </a:pPr>
            <a:endParaRPr lang="es-PE"/>
          </a:p>
        </c:txPr>
        <c:crossAx val="209473455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txPr>
        <a:bodyPr/>
        <a:lstStyle/>
        <a:p>
          <a:pPr>
            <a:defRPr sz="900"/>
          </a:pPr>
          <a:endParaRPr lang="es-PE"/>
        </a:p>
      </c:txPr>
    </c:legend>
    <c:plotVisOnly val="1"/>
    <c:dispBlanksAs val="span"/>
    <c:showDLblsOverMax val="1"/>
  </c:chart>
  <c:spPr>
    <a:solidFill>
      <a:srgbClr val="FFFFFF"/>
    </a:solidFill>
    <a:ln>
      <a:noFill/>
    </a:ln>
    <a:effectLst/>
  </c:spPr>
  <c:externalData r:id="rId1">
    <c:autoUpdate val="0"/>
  </c:externalData>
</c:chartSpace>
</file>

<file path=ppt/charts/chart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PE" sz="17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Resoluciones por</a:t>
            </a:r>
            <a:r>
              <a:rPr lang="es-PE" sz="1700" b="1" baseline="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Zonas</a:t>
            </a:r>
            <a:endParaRPr lang="es-PE" sz="17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s-PE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Norte</c:v>
                </c:pt>
              </c:strCache>
            </c:strRef>
          </c:tx>
          <c:spPr>
            <a:solidFill>
              <a:srgbClr val="A20000"/>
            </a:solidFill>
            <a:ln>
              <a:noFill/>
            </a:ln>
            <a:effectLst/>
          </c:spPr>
          <c:invertIfNegative val="0"/>
          <c:dLbls>
            <c:dLbl>
              <c:idx val="0"/>
              <c:tx>
                <c:rich>
                  <a:bodyPr/>
                  <a:lstStyle/>
                  <a:p>
                    <a:fld id="{CAE37D3F-28C4-4AB6-A416-56CF4693B6AD}" type="VALUE">
                      <a:rPr lang="en-US" sz="1600"/>
                      <a:pPr/>
                      <a:t>[VALOR]</a:t>
                    </a:fld>
                    <a:endParaRPr lang="es-PE"/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0-DD08-4EF5-B56A-E2368E1B75B4}"/>
                </c:ext>
              </c:extLst>
            </c:dLbl>
            <c:numFmt formatCode="#,##0" sourceLinked="0"/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PE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</c:f>
              <c:strCache>
                <c:ptCount val="1"/>
                <c:pt idx="0">
                  <c:v>Resoluciones</c:v>
                </c:pt>
              </c:strCache>
            </c:strRef>
          </c:cat>
          <c:val>
            <c:numRef>
              <c:f>Sheet1!$B$2</c:f>
              <c:numCache>
                <c:formatCode>General</c:formatCode>
                <c:ptCount val="1"/>
                <c:pt idx="0">
                  <c:v>242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DD08-4EF5-B56A-E2368E1B75B4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Centro</c:v>
                </c:pt>
              </c:strCache>
            </c:strRef>
          </c:tx>
          <c:spPr>
            <a:solidFill>
              <a:srgbClr val="C40000"/>
            </a:solidFill>
            <a:ln>
              <a:noFill/>
            </a:ln>
            <a:effectLst/>
          </c:spPr>
          <c:invertIfNegative val="0"/>
          <c:dLbls>
            <c:dLbl>
              <c:idx val="0"/>
              <c:tx>
                <c:rich>
                  <a:bodyPr/>
                  <a:lstStyle/>
                  <a:p>
                    <a:fld id="{098BF450-9223-4293-AF58-3CB9E2451031}" type="VALUE">
                      <a:rPr lang="en-US" sz="1600"/>
                      <a:pPr/>
                      <a:t>[VALOR]</a:t>
                    </a:fld>
                    <a:endParaRPr lang="es-PE"/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2-DD08-4EF5-B56A-E2368E1B75B4}"/>
                </c:ext>
              </c:extLst>
            </c:dLbl>
            <c:numFmt formatCode="#,##0" sourceLinked="0"/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PE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</c:f>
              <c:strCache>
                <c:ptCount val="1"/>
                <c:pt idx="0">
                  <c:v>Resoluciones</c:v>
                </c:pt>
              </c:strCache>
            </c:strRef>
          </c:cat>
          <c:val>
            <c:numRef>
              <c:f>Sheet1!$C$2</c:f>
              <c:numCache>
                <c:formatCode>General</c:formatCode>
                <c:ptCount val="1"/>
                <c:pt idx="0">
                  <c:v>407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DD08-4EF5-B56A-E2368E1B75B4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Sur</c:v>
                </c:pt>
              </c:strCache>
            </c:strRef>
          </c:tx>
          <c:spPr>
            <a:solidFill>
              <a:srgbClr val="FF0000"/>
            </a:solidFill>
            <a:ln>
              <a:noFill/>
            </a:ln>
            <a:effectLst/>
          </c:spPr>
          <c:invertIfNegative val="0"/>
          <c:dLbls>
            <c:dLbl>
              <c:idx val="0"/>
              <c:tx>
                <c:rich>
                  <a:bodyPr/>
                  <a:lstStyle/>
                  <a:p>
                    <a:fld id="{B5394E90-4D1C-4A6B-A104-E51FD2951344}" type="VALUE">
                      <a:rPr lang="en-US" sz="1600"/>
                      <a:pPr/>
                      <a:t>[VALOR]</a:t>
                    </a:fld>
                    <a:endParaRPr lang="es-PE"/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4-DD08-4EF5-B56A-E2368E1B75B4}"/>
                </c:ext>
              </c:extLst>
            </c:dLbl>
            <c:numFmt formatCode="#,##0" sourceLinked="0"/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PE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</c:f>
              <c:strCache>
                <c:ptCount val="1"/>
                <c:pt idx="0">
                  <c:v>Resoluciones</c:v>
                </c:pt>
              </c:strCache>
            </c:strRef>
          </c:cat>
          <c:val>
            <c:numRef>
              <c:f>Sheet1!$D$2</c:f>
              <c:numCache>
                <c:formatCode>General</c:formatCode>
                <c:ptCount val="1"/>
                <c:pt idx="0">
                  <c:v>181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5-DD08-4EF5-B56A-E2368E1B75B4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219"/>
        <c:overlap val="-27"/>
        <c:axId val="2094734554"/>
        <c:axId val="2094734552"/>
      </c:barChart>
      <c:catAx>
        <c:axId val="209473455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PE"/>
          </a:p>
        </c:txPr>
        <c:crossAx val="2094734552"/>
        <c:crosses val="autoZero"/>
        <c:auto val="1"/>
        <c:lblAlgn val="ctr"/>
        <c:lblOffset val="100"/>
        <c:noMultiLvlLbl val="1"/>
      </c:catAx>
      <c:valAx>
        <c:axId val="209473455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PE"/>
          </a:p>
        </c:txPr>
        <c:crossAx val="209473455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s-PE"/>
        </a:p>
      </c:txPr>
    </c:legend>
    <c:plotVisOnly val="1"/>
    <c:dispBlanksAs val="span"/>
    <c:showDLblsOverMax val="1"/>
  </c:chart>
  <c:spPr>
    <a:noFill/>
    <a:ln>
      <a:noFill/>
    </a:ln>
    <a:effectLst/>
  </c:spPr>
  <c:txPr>
    <a:bodyPr/>
    <a:lstStyle/>
    <a:p>
      <a:pPr>
        <a:defRPr/>
      </a:pPr>
      <a:endParaRPr lang="es-PE"/>
    </a:p>
  </c:txPr>
  <c:externalData r:id="rId3">
    <c:autoUpdate val="0"/>
  </c:externalData>
</c:chartSpace>
</file>

<file path=ppt/charts/chart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1" i="0" u="none" strike="noStrike" kern="1200" spc="0" baseline="0">
                <a:solidFill>
                  <a:srgbClr val="FF0000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r>
              <a:rPr lang="en-US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RECAUDACION</a:t>
            </a:r>
          </a:p>
        </c:rich>
      </c:tx>
      <c:layout>
        <c:manualLayout>
          <c:xMode val="edge"/>
          <c:yMode val="edge"/>
          <c:x val="0.39788480979178448"/>
          <c:y val="0.1091702681393707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1" i="0" u="none" strike="noStrike" kern="1200" spc="0" baseline="0">
              <a:solidFill>
                <a:srgbClr val="FF0000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s-PE"/>
        </a:p>
      </c:txPr>
    </c:title>
    <c:autoTitleDeleted val="0"/>
    <c:view3D>
      <c:rotX val="15"/>
      <c:rotY val="20"/>
      <c:depthPercent val="100"/>
      <c:rAngAx val="1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bar3DChart>
        <c:barDir val="col"/>
        <c:grouping val="standard"/>
        <c:varyColors val="0"/>
        <c:ser>
          <c:idx val="0"/>
          <c:order val="0"/>
          <c:tx>
            <c:strRef>
              <c:f>'ATENCIONES AGENCIAS'!$D$1</c:f>
              <c:strCache>
                <c:ptCount val="1"/>
                <c:pt idx="0">
                  <c:v>TOTAL</c:v>
                </c:pt>
              </c:strCache>
            </c:strRef>
          </c:tx>
          <c:spPr>
            <a:solidFill>
              <a:srgbClr val="FF0000"/>
            </a:solidFill>
            <a:ln>
              <a:noFill/>
            </a:ln>
            <a:effectLst/>
            <a:sp3d/>
          </c:spPr>
          <c:invertIfNegative val="0"/>
          <c:dLbls>
            <c:dLbl>
              <c:idx val="0"/>
              <c:layout>
                <c:manualLayout>
                  <c:x val="-2.2127972161268663E-3"/>
                  <c:y val="-6.80138384061765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516D-4E5D-BA88-8F45A3095B63}"/>
                </c:ext>
              </c:extLst>
            </c:dLbl>
            <c:dLbl>
              <c:idx val="1"/>
              <c:layout>
                <c:manualLayout>
                  <c:x val="2.2127972161268663E-3"/>
                  <c:y val="8.0016280477854702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516D-4E5D-BA88-8F45A3095B63}"/>
                </c:ext>
              </c:extLst>
            </c:dLbl>
            <c:dLbl>
              <c:idx val="2"/>
              <c:layout>
                <c:manualLayout>
                  <c:x val="-4.4255944322537325E-3"/>
                  <c:y val="-3.600732621503462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516D-4E5D-BA88-8F45A3095B63}"/>
                </c:ext>
              </c:extLst>
            </c:dLbl>
            <c:dLbl>
              <c:idx val="3"/>
              <c:layout>
                <c:manualLayout>
                  <c:x val="0"/>
                  <c:y val="-1.60032560955709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516D-4E5D-BA88-8F45A3095B63}"/>
                </c:ext>
              </c:extLst>
            </c:dLbl>
            <c:dLbl>
              <c:idx val="5"/>
              <c:layout>
                <c:manualLayout>
                  <c:x val="6.6383916483805979E-3"/>
                  <c:y val="-4.000814023892735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516D-4E5D-BA88-8F45A3095B63}"/>
                </c:ext>
              </c:extLst>
            </c:dLbl>
            <c:dLbl>
              <c:idx val="6"/>
              <c:layout>
                <c:manualLayout>
                  <c:x val="4.425594432253651E-3"/>
                  <c:y val="-4.000814023892735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516D-4E5D-BA88-8F45A3095B63}"/>
                </c:ext>
              </c:extLst>
            </c:dLbl>
            <c:dLbl>
              <c:idx val="7"/>
              <c:layout>
                <c:manualLayout>
                  <c:x val="-1.6226992129332571E-16"/>
                  <c:y val="-7.201465243006924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516D-4E5D-BA88-8F45A3095B63}"/>
                </c:ext>
              </c:extLst>
            </c:dLbl>
            <c:dLbl>
              <c:idx val="8"/>
              <c:layout>
                <c:manualLayout>
                  <c:x val="-1.6226992129332571E-16"/>
                  <c:y val="-3.20065121911418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516D-4E5D-BA88-8F45A3095B6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PE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'ATENCIONES AGENCIAS'!$A$2:$A$13</c:f>
              <c:strCache>
                <c:ptCount val="9"/>
                <c:pt idx="0">
                  <c:v>ABRIL</c:v>
                </c:pt>
                <c:pt idx="1">
                  <c:v>MAYO</c:v>
                </c:pt>
                <c:pt idx="2">
                  <c:v>JUNIO</c:v>
                </c:pt>
                <c:pt idx="3">
                  <c:v>JULIO</c:v>
                </c:pt>
                <c:pt idx="4">
                  <c:v>AGOSTO</c:v>
                </c:pt>
                <c:pt idx="5">
                  <c:v>SETIEMBRE</c:v>
                </c:pt>
                <c:pt idx="6">
                  <c:v>OCTUBRE</c:v>
                </c:pt>
                <c:pt idx="7">
                  <c:v>NOVIEMBRE</c:v>
                </c:pt>
                <c:pt idx="8">
                  <c:v>DICIEMBRE</c:v>
                </c:pt>
              </c:strCache>
            </c:strRef>
          </c:cat>
          <c:val>
            <c:numRef>
              <c:f>'ATENCIONES AGENCIAS'!$D$2:$D$13</c:f>
              <c:numCache>
                <c:formatCode>"S/"\ #,##0.00</c:formatCode>
                <c:ptCount val="9"/>
                <c:pt idx="0">
                  <c:v>148008.1</c:v>
                </c:pt>
                <c:pt idx="1">
                  <c:v>176564.5</c:v>
                </c:pt>
                <c:pt idx="2">
                  <c:v>293309.40000000002</c:v>
                </c:pt>
                <c:pt idx="3">
                  <c:v>231502.2</c:v>
                </c:pt>
                <c:pt idx="4">
                  <c:v>163904.5</c:v>
                </c:pt>
                <c:pt idx="5">
                  <c:v>176271.1</c:v>
                </c:pt>
                <c:pt idx="6">
                  <c:v>268778.09999999998</c:v>
                </c:pt>
                <c:pt idx="7">
                  <c:v>317729.8</c:v>
                </c:pt>
                <c:pt idx="8">
                  <c:v>457409.9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516D-4E5D-BA88-8F45A3095B6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box"/>
        <c:axId val="1048051791"/>
        <c:axId val="1048041807"/>
        <c:axId val="1021481231"/>
      </c:bar3DChart>
      <c:catAx>
        <c:axId val="1048051791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PE"/>
          </a:p>
        </c:txPr>
        <c:crossAx val="1048041807"/>
        <c:crosses val="autoZero"/>
        <c:auto val="1"/>
        <c:lblAlgn val="ctr"/>
        <c:lblOffset val="100"/>
        <c:noMultiLvlLbl val="0"/>
      </c:catAx>
      <c:valAx>
        <c:axId val="1048041807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&quot;S/&quot;\ #,##0.0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PE"/>
          </a:p>
        </c:txPr>
        <c:crossAx val="1048051791"/>
        <c:crosses val="autoZero"/>
        <c:crossBetween val="between"/>
      </c:valAx>
      <c:serAx>
        <c:axId val="1021481231"/>
        <c:scaling>
          <c:orientation val="minMax"/>
        </c:scaling>
        <c:delete val="1"/>
        <c:axPos val="b"/>
        <c:majorTickMark val="none"/>
        <c:minorTickMark val="none"/>
        <c:tickLblPos val="nextTo"/>
        <c:crossAx val="1048041807"/>
        <c:crosses val="autoZero"/>
      </c:ser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s-PE"/>
    </a:p>
  </c:txPr>
  <c:externalData r:id="rId3">
    <c:autoUpdate val="0"/>
  </c:externalData>
</c:chartSpace>
</file>

<file path=ppt/charts/chart1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1" i="0" u="none" strike="noStrike" kern="1200" spc="0" baseline="0">
                <a:solidFill>
                  <a:srgbClr val="FF0000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r>
              <a:rPr lang="en-US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ATENCIONES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1" i="0" u="none" strike="noStrike" kern="1200" spc="0" baseline="0">
              <a:solidFill>
                <a:srgbClr val="FF0000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s-PE"/>
        </a:p>
      </c:txPr>
    </c:title>
    <c:autoTitleDeleted val="0"/>
    <c:plotArea>
      <c:layout/>
      <c:lineChart>
        <c:grouping val="stacked"/>
        <c:varyColors val="0"/>
        <c:ser>
          <c:idx val="0"/>
          <c:order val="0"/>
          <c:tx>
            <c:strRef>
              <c:f>'ATENCIONES AGENCIAS'!$I$1</c:f>
              <c:strCache>
                <c:ptCount val="1"/>
                <c:pt idx="0">
                  <c:v>TOTAL</c:v>
                </c:pt>
              </c:strCache>
            </c:strRef>
          </c:tx>
          <c:spPr>
            <a:ln w="28575" cap="rnd">
              <a:solidFill>
                <a:srgbClr val="FF0000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rgbClr val="FF0000"/>
              </a:solidFill>
              <a:ln w="9525">
                <a:solidFill>
                  <a:srgbClr val="FF0000"/>
                </a:solidFill>
              </a:ln>
              <a:effectLst/>
            </c:spPr>
          </c:marker>
          <c:dLbls>
            <c:dLbl>
              <c:idx val="0"/>
              <c:layout>
                <c:manualLayout>
                  <c:x val="2.4024028568542443E-3"/>
                  <c:y val="6.170608081844602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1E64-4ABA-BA28-CCAB5568B961}"/>
                </c:ext>
              </c:extLst>
            </c:dLbl>
            <c:dLbl>
              <c:idx val="1"/>
              <c:layout>
                <c:manualLayout>
                  <c:x val="0"/>
                  <c:y val="5.55354727366014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1E64-4ABA-BA28-CCAB5568B961}"/>
                </c:ext>
              </c:extLst>
            </c:dLbl>
            <c:dLbl>
              <c:idx val="2"/>
              <c:layout>
                <c:manualLayout>
                  <c:x val="-4.4043543580887321E-17"/>
                  <c:y val="-3.702364849106767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1E64-4ABA-BA28-CCAB5568B961}"/>
                </c:ext>
              </c:extLst>
            </c:dLbl>
            <c:dLbl>
              <c:idx val="3"/>
              <c:layout>
                <c:manualLayout>
                  <c:x val="0"/>
                  <c:y val="-4.319425657291229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1E64-4ABA-BA28-CCAB5568B961}"/>
                </c:ext>
              </c:extLst>
            </c:dLbl>
            <c:dLbl>
              <c:idx val="4"/>
              <c:layout>
                <c:manualLayout>
                  <c:x val="2.4024028568541563E-3"/>
                  <c:y val="4.9364864654756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1E64-4ABA-BA28-CCAB5568B961}"/>
                </c:ext>
              </c:extLst>
            </c:dLbl>
            <c:dLbl>
              <c:idx val="5"/>
              <c:layout>
                <c:manualLayout>
                  <c:x val="0"/>
                  <c:y val="-4.9364864654756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1E64-4ABA-BA28-CCAB5568B961}"/>
                </c:ext>
              </c:extLst>
            </c:dLbl>
            <c:dLbl>
              <c:idx val="6"/>
              <c:layout>
                <c:manualLayout>
                  <c:x val="-8.8087087161774641E-17"/>
                  <c:y val="6.17060808184461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1E64-4ABA-BA28-CCAB5568B961}"/>
                </c:ext>
              </c:extLst>
            </c:dLbl>
            <c:dLbl>
              <c:idx val="7"/>
              <c:layout>
                <c:manualLayout>
                  <c:x val="0"/>
                  <c:y val="3.702364849106767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1E64-4ABA-BA28-CCAB5568B96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PE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'ATENCIONES AGENCIAS'!$F$2:$F$13</c:f>
              <c:strCache>
                <c:ptCount val="9"/>
                <c:pt idx="0">
                  <c:v>ABRIL</c:v>
                </c:pt>
                <c:pt idx="1">
                  <c:v>MAYO</c:v>
                </c:pt>
                <c:pt idx="2">
                  <c:v>JUNIO</c:v>
                </c:pt>
                <c:pt idx="3">
                  <c:v>JULIO</c:v>
                </c:pt>
                <c:pt idx="4">
                  <c:v>AGOSTO</c:v>
                </c:pt>
                <c:pt idx="5">
                  <c:v>SETIEMBRE</c:v>
                </c:pt>
                <c:pt idx="6">
                  <c:v>OCTUBRE</c:v>
                </c:pt>
                <c:pt idx="7">
                  <c:v>NOVIEMBRE</c:v>
                </c:pt>
                <c:pt idx="8">
                  <c:v>DICIEMBRE</c:v>
                </c:pt>
              </c:strCache>
            </c:strRef>
          </c:cat>
          <c:val>
            <c:numRef>
              <c:f>'ATENCIONES AGENCIAS'!$I$2:$I$13</c:f>
              <c:numCache>
                <c:formatCode>General</c:formatCode>
                <c:ptCount val="9"/>
                <c:pt idx="0">
                  <c:v>863</c:v>
                </c:pt>
                <c:pt idx="1">
                  <c:v>1196</c:v>
                </c:pt>
                <c:pt idx="2">
                  <c:v>1612</c:v>
                </c:pt>
                <c:pt idx="3">
                  <c:v>1392</c:v>
                </c:pt>
                <c:pt idx="4">
                  <c:v>1135</c:v>
                </c:pt>
                <c:pt idx="5">
                  <c:v>1174</c:v>
                </c:pt>
                <c:pt idx="6">
                  <c:v>1188</c:v>
                </c:pt>
                <c:pt idx="7">
                  <c:v>1410</c:v>
                </c:pt>
                <c:pt idx="8">
                  <c:v>1539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1E64-4ABA-BA28-CCAB5568B96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39329199"/>
        <c:axId val="1139344591"/>
      </c:lineChart>
      <c:catAx>
        <c:axId val="1139329199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PE"/>
          </a:p>
        </c:txPr>
        <c:crossAx val="1139344591"/>
        <c:crosses val="autoZero"/>
        <c:auto val="1"/>
        <c:lblAlgn val="ctr"/>
        <c:lblOffset val="100"/>
        <c:noMultiLvlLbl val="0"/>
      </c:catAx>
      <c:valAx>
        <c:axId val="1139344591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PE"/>
          </a:p>
        </c:txPr>
        <c:crossAx val="1139329199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zero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s-PE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7.xml><?xml version="1.0" encoding="utf-8"?>
<cs:colorStyle xmlns:cs="http://schemas.microsoft.com/office/drawing/2012/chartStyle" xmlns:a="http://schemas.openxmlformats.org/drawingml/2006/main" meth="withinLinearReversed" id="22">
  <a:schemeClr val="accent2"/>
</cs:colorStyle>
</file>

<file path=ppt/charts/colors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10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8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8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.xml><?xml version="1.0" encoding="utf-8"?>
<cs:chartStyle xmlns:cs="http://schemas.microsoft.com/office/drawing/2012/chartStyle" xmlns:a="http://schemas.openxmlformats.org/drawingml/2006/main" id="28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4.xml><?xml version="1.0" encoding="utf-8"?>
<cs:chartStyle xmlns:cs="http://schemas.microsoft.com/office/drawing/2012/chartStyle" xmlns:a="http://schemas.openxmlformats.org/drawingml/2006/main" id="215">
  <cs:axisTitle>
    <cs:lnRef idx="0"/>
    <cs:fillRef idx="0"/>
    <cs:effectRef idx="0"/>
    <cs:fontRef idx="minor">
      <a:schemeClr val="tx1">
        <a:lumMod val="65000"/>
        <a:lumOff val="35000"/>
      </a:schemeClr>
    </cs:fontRef>
    <cs:defRPr sz="900" kern="1200" cap="all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1587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 cap="none" spc="20" normalizeH="0" baseline="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lt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bg1"/>
    </cs:fontRef>
    <cs:spPr>
      <a:solidFill>
        <a:schemeClr val="tx1">
          <a:lumMod val="50000"/>
          <a:lumOff val="50000"/>
        </a:schemeClr>
      </a:solidFill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>
          <a:alpha val="70000"/>
        </a:schemeClr>
      </a:solidFill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>
          <a:alpha val="70000"/>
        </a:schemeClr>
      </a:solidFill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8575" cap="rnd">
        <a:solidFill>
          <a:schemeClr val="phClr">
            <a:alpha val="70000"/>
          </a:schemeClr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>
          <a:alpha val="70000"/>
        </a:schemeClr>
      </a:solidFill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tx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 baseline="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ajor">
      <a:schemeClr val="tx1">
        <a:lumMod val="65000"/>
        <a:lumOff val="35000"/>
      </a:schemeClr>
    </cs:fontRef>
    <cs:defRPr sz="1600" b="0" i="0" kern="1200" cap="none" spc="50" normalizeH="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5875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65000"/>
            <a:lumOff val="3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 spc="20" baseline="0"/>
  </cs:valueAxis>
  <cs:wall>
    <cs:lnRef idx="0"/>
    <cs:fillRef idx="0"/>
    <cs:effectRef idx="0"/>
    <cs:fontRef idx="minor">
      <a:schemeClr val="dk1"/>
    </cs:fontRef>
  </cs:wall>
</cs:chartStyle>
</file>

<file path=ppt/charts/style5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6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7.xml><?xml version="1.0" encoding="utf-8"?>
<cs:chartStyle xmlns:cs="http://schemas.microsoft.com/office/drawing/2012/chartStyle" xmlns:a="http://schemas.openxmlformats.org/drawingml/2006/main" id="21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197" kern="1200" cap="all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b="0" kern="1200" cap="none" spc="0" normalizeH="0" baseline="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75000"/>
        <a:lumOff val="25000"/>
      </a:schemeClr>
    </cs:fontRef>
    <cs:spPr>
      <a:solidFill>
        <a:schemeClr val="dk1">
          <a:lumMod val="15000"/>
          <a:lumOff val="85000"/>
        </a:schemeClr>
      </a:solidFill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38100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Marker>
  <cs:dataPointMarkerLayout symbol="circle" size="8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50000"/>
            <a:lumOff val="50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ajor">
      <a:schemeClr val="tx1">
        <a:lumMod val="65000"/>
        <a:lumOff val="35000"/>
      </a:schemeClr>
    </cs:fontRef>
    <cs:defRPr sz="2200" b="0" kern="1200" cap="none" spc="0" normalizeH="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  <a:round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50000"/>
            <a:lumOff val="50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dk1"/>
    </cs:fontRef>
  </cs:wall>
</cs:chartStyle>
</file>

<file path=ppt/charts/style8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9.xml><?xml version="1.0" encoding="utf-8"?>
<cs:chartStyle xmlns:cs="http://schemas.microsoft.com/office/drawing/2012/chartStyle" xmlns:a="http://schemas.openxmlformats.org/drawingml/2006/main" id="28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10.xml><?xml version="1.0" encoding="utf-8"?>
<cs:chartStyle xmlns:cs="http://schemas.microsoft.com/office/drawing/2012/chartStyle" xmlns:a="http://schemas.openxmlformats.org/drawingml/2006/main" id="33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image" Target="../media/image14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image" Target="../media/image14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3">
  <dgm:title val=""/>
  <dgm:desc val=""/>
  <dgm:catLst>
    <dgm:cat type="accent1" pri="11300"/>
  </dgm:catLst>
  <dgm:styleLbl name="node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shade val="80000"/>
      </a:schemeClr>
      <a:schemeClr val="accent1">
        <a:tint val="7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/>
    <dgm:txEffectClrLst/>
  </dgm:styleLbl>
  <dgm:styleLbl name="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9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8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2A60276-C28D-42D0-A4B9-DFCCF7478886}" type="doc">
      <dgm:prSet loTypeId="urn:microsoft.com/office/officeart/2009/layout/CirclePictureHierarchy" loCatId="hierarchy" qsTypeId="urn:microsoft.com/office/officeart/2005/8/quickstyle/simple3" qsCatId="simple" csTypeId="urn:microsoft.com/office/officeart/2005/8/colors/accent6_2" csCatId="accent6" phldr="1"/>
      <dgm:spPr/>
      <dgm:t>
        <a:bodyPr/>
        <a:lstStyle/>
        <a:p>
          <a:endParaRPr lang="es-PE"/>
        </a:p>
      </dgm:t>
    </dgm:pt>
    <dgm:pt modelId="{2ADA0F03-ED77-46A0-B776-6F77368F2990}" type="asst">
      <dgm:prSet phldrT="[Texto]" custT="1"/>
      <dgm:spPr>
        <a:xfrm>
          <a:off x="5067316" y="38806"/>
          <a:ext cx="2562632" cy="1708421"/>
        </a:xfrm>
        <a:prstGeom prst="rect">
          <a:avLst/>
        </a:prstGeom>
        <a:gradFill flip="none" rotWithShape="0">
          <a:gsLst>
            <a:gs pos="0">
              <a:srgbClr val="FF3F3F">
                <a:shade val="30000"/>
                <a:satMod val="115000"/>
              </a:srgbClr>
            </a:gs>
            <a:gs pos="50000">
              <a:srgbClr val="FF3F3F">
                <a:shade val="67500"/>
                <a:satMod val="115000"/>
              </a:srgbClr>
            </a:gs>
            <a:gs pos="100000">
              <a:srgbClr val="FF3F3F">
                <a:shade val="100000"/>
                <a:satMod val="115000"/>
              </a:srgbClr>
            </a:gs>
          </a:gsLst>
          <a:path path="circle">
            <a:fillToRect t="100000" r="100000"/>
          </a:path>
          <a:tileRect l="-100000" b="-100000"/>
        </a:gradFill>
        <a:ln>
          <a:noFill/>
        </a:ln>
        <a:effectLst>
          <a:outerShdw blurRad="149987" dist="250190" dir="8460000" algn="ctr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pPr algn="ctr"/>
          <a:r>
            <a:rPr lang="es-PE" sz="2400" b="1" dirty="0">
              <a:solidFill>
                <a:sysClr val="window" lastClr="FFFFFF"/>
              </a:solidFill>
              <a:latin typeface="Arial Narrow" panose="020B0606020202030204" pitchFamily="34" charset="0"/>
              <a:ea typeface="+mn-ea"/>
              <a:cs typeface="Arial" panose="020B0604020202020204" pitchFamily="34" charset="0"/>
            </a:rPr>
            <a:t>Objetivo Estratégico Institucional 04:</a:t>
          </a:r>
        </a:p>
        <a:p>
          <a:pPr algn="ctr"/>
          <a:r>
            <a:rPr lang="es-ES" sz="2400" dirty="0">
              <a:solidFill>
                <a:sysClr val="window" lastClr="FFFFFF"/>
              </a:solidFill>
              <a:latin typeface="Arial Narrow" panose="020B0606020202030204" pitchFamily="34" charset="0"/>
              <a:ea typeface="+mn-ea"/>
              <a:cs typeface="Arial" panose="020B0604020202020204" pitchFamily="34" charset="0"/>
            </a:rPr>
            <a:t>Promover la Gestión Ambiental en el Distrito de Puente Piedra</a:t>
          </a:r>
          <a:endParaRPr lang="es-PE" sz="2400" dirty="0">
            <a:solidFill>
              <a:sysClr val="window" lastClr="FFFFFF"/>
            </a:solidFill>
            <a:latin typeface="Arial Narrow" panose="020B0606020202030204" pitchFamily="34" charset="0"/>
            <a:ea typeface="+mn-ea"/>
            <a:cs typeface="Arial" panose="020B0604020202020204" pitchFamily="34" charset="0"/>
          </a:endParaRPr>
        </a:p>
      </dgm:t>
    </dgm:pt>
    <dgm:pt modelId="{328AF4DB-D186-4D75-86D0-1E0DE77EFBA9}" type="parTrans" cxnId="{DC9CF306-A19C-42BD-B2E6-932E4B71B1EF}">
      <dgm:prSet/>
      <dgm:spPr>
        <a:ln>
          <a:noFill/>
        </a:ln>
      </dgm:spPr>
      <dgm:t>
        <a:bodyPr/>
        <a:lstStyle/>
        <a:p>
          <a:endParaRPr lang="es-PE" sz="1800">
            <a:solidFill>
              <a:schemeClr val="bg1"/>
            </a:solidFill>
            <a:latin typeface="Arial Narrow" panose="020B0606020202030204" pitchFamily="34" charset="0"/>
            <a:cs typeface="Arial" panose="020B0604020202020204" pitchFamily="34" charset="0"/>
          </a:endParaRPr>
        </a:p>
      </dgm:t>
    </dgm:pt>
    <dgm:pt modelId="{336A6064-DEE6-4AC4-966A-2EC3D4AC3CDF}" type="sibTrans" cxnId="{DC9CF306-A19C-42BD-B2E6-932E4B71B1EF}">
      <dgm:prSet/>
      <dgm:spPr/>
      <dgm:t>
        <a:bodyPr/>
        <a:lstStyle/>
        <a:p>
          <a:endParaRPr lang="es-PE" sz="1800">
            <a:solidFill>
              <a:schemeClr val="bg1"/>
            </a:solidFill>
            <a:latin typeface="Arial Narrow" panose="020B0606020202030204" pitchFamily="34" charset="0"/>
            <a:cs typeface="Arial" panose="020B0604020202020204" pitchFamily="34" charset="0"/>
          </a:endParaRPr>
        </a:p>
      </dgm:t>
    </dgm:pt>
    <dgm:pt modelId="{D20528E2-758F-4D1E-BE91-ED12164429D2}">
      <dgm:prSet phldrT="[Texto]" custT="1"/>
      <dgm:spPr>
        <a:xfrm>
          <a:off x="2718236" y="2285381"/>
          <a:ext cx="2562632" cy="1708421"/>
        </a:xfrm>
        <a:prstGeom prst="rect">
          <a:avLst/>
        </a:prstGeom>
        <a:gradFill flip="none" rotWithShape="0">
          <a:gsLst>
            <a:gs pos="0">
              <a:srgbClr val="FF3F3F">
                <a:shade val="30000"/>
                <a:satMod val="115000"/>
              </a:srgbClr>
            </a:gs>
            <a:gs pos="50000">
              <a:srgbClr val="FF3F3F">
                <a:shade val="67500"/>
                <a:satMod val="115000"/>
              </a:srgbClr>
            </a:gs>
            <a:gs pos="100000">
              <a:srgbClr val="FF3F3F">
                <a:shade val="100000"/>
                <a:satMod val="115000"/>
              </a:srgbClr>
            </a:gs>
          </a:gsLst>
          <a:path path="circle">
            <a:fillToRect t="100000" r="100000"/>
          </a:path>
          <a:tileRect l="-100000" b="-100000"/>
        </a:gradFill>
        <a:ln>
          <a:noFill/>
        </a:ln>
        <a:effectLst>
          <a:outerShdw blurRad="149987" dist="250190" dir="8460000" algn="ctr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pPr algn="ctr"/>
          <a:r>
            <a:rPr lang="es-PE" sz="2400" b="1" dirty="0">
              <a:solidFill>
                <a:sysClr val="window" lastClr="FFFFFF"/>
              </a:solidFill>
              <a:latin typeface="Arial Narrow" panose="020B0606020202030204" pitchFamily="34" charset="0"/>
              <a:ea typeface="+mn-ea"/>
              <a:cs typeface="Arial" panose="020B0604020202020204" pitchFamily="34" charset="0"/>
            </a:rPr>
            <a:t>Subgerencia de </a:t>
          </a:r>
        </a:p>
        <a:p>
          <a:pPr algn="ctr"/>
          <a:r>
            <a:rPr lang="es-PE" sz="2400" b="1" dirty="0">
              <a:solidFill>
                <a:sysClr val="window" lastClr="FFFFFF"/>
              </a:solidFill>
              <a:latin typeface="Arial Narrow" panose="020B0606020202030204" pitchFamily="34" charset="0"/>
              <a:ea typeface="+mn-ea"/>
              <a:cs typeface="Arial" panose="020B0604020202020204" pitchFamily="34" charset="0"/>
            </a:rPr>
            <a:t>Limpieza Pública</a:t>
          </a:r>
        </a:p>
      </dgm:t>
    </dgm:pt>
    <dgm:pt modelId="{46BB851A-BC3E-4C70-AD0F-DEED08B20F9B}" type="parTrans" cxnId="{FABF9ACD-AE68-4D25-8273-0D64E4073759}">
      <dgm:prSet/>
      <dgm:spPr>
        <a:xfrm>
          <a:off x="1864025" y="1751499"/>
          <a:ext cx="2349079" cy="538152"/>
        </a:xfrm>
        <a:custGeom>
          <a:avLst/>
          <a:gdLst/>
          <a:ahLst/>
          <a:cxnLst/>
          <a:rect l="0" t="0" r="0" b="0"/>
          <a:pathLst>
            <a:path>
              <a:moveTo>
                <a:pt x="2349079" y="0"/>
              </a:moveTo>
              <a:lnTo>
                <a:pt x="2349079" y="271211"/>
              </a:lnTo>
              <a:lnTo>
                <a:pt x="0" y="271211"/>
              </a:lnTo>
              <a:lnTo>
                <a:pt x="0" y="538152"/>
              </a:lnTo>
            </a:path>
          </a:pathLst>
        </a:custGeom>
        <a:noFill/>
        <a:ln w="12700" cap="flat" cmpd="sng" algn="ctr">
          <a:solidFill>
            <a:srgbClr val="FF3F3F"/>
          </a:solidFill>
          <a:prstDash val="solid"/>
          <a:miter lim="800000"/>
        </a:ln>
        <a:effectLst/>
      </dgm:spPr>
      <dgm:t>
        <a:bodyPr/>
        <a:lstStyle/>
        <a:p>
          <a:endParaRPr lang="es-PE" sz="1800">
            <a:solidFill>
              <a:schemeClr val="bg1"/>
            </a:solidFill>
            <a:latin typeface="Arial Narrow" panose="020B0606020202030204" pitchFamily="34" charset="0"/>
            <a:cs typeface="Arial" panose="020B0604020202020204" pitchFamily="34" charset="0"/>
          </a:endParaRPr>
        </a:p>
      </dgm:t>
    </dgm:pt>
    <dgm:pt modelId="{6D7C6FA3-9105-48D0-9674-FCA62E4B214A}" type="sibTrans" cxnId="{FABF9ACD-AE68-4D25-8273-0D64E4073759}">
      <dgm:prSet/>
      <dgm:spPr/>
      <dgm:t>
        <a:bodyPr/>
        <a:lstStyle/>
        <a:p>
          <a:endParaRPr lang="es-PE" sz="1800">
            <a:solidFill>
              <a:schemeClr val="bg1"/>
            </a:solidFill>
            <a:latin typeface="Arial Narrow" panose="020B0606020202030204" pitchFamily="34" charset="0"/>
            <a:cs typeface="Arial" panose="020B0604020202020204" pitchFamily="34" charset="0"/>
          </a:endParaRPr>
        </a:p>
      </dgm:t>
    </dgm:pt>
    <dgm:pt modelId="{782086EA-9810-4449-8BBB-281E266FEF5A}">
      <dgm:prSet phldrT="[Texto]" custT="1"/>
      <dgm:spPr>
        <a:xfrm>
          <a:off x="7416395" y="2285381"/>
          <a:ext cx="2562632" cy="1708421"/>
        </a:xfrm>
        <a:prstGeom prst="rect">
          <a:avLst/>
        </a:prstGeom>
        <a:gradFill flip="none" rotWithShape="0">
          <a:gsLst>
            <a:gs pos="0">
              <a:srgbClr val="FF3F3F">
                <a:shade val="30000"/>
                <a:satMod val="115000"/>
              </a:srgbClr>
            </a:gs>
            <a:gs pos="50000">
              <a:srgbClr val="FF3F3F">
                <a:shade val="67500"/>
                <a:satMod val="115000"/>
              </a:srgbClr>
            </a:gs>
            <a:gs pos="100000">
              <a:srgbClr val="FF3F3F">
                <a:shade val="100000"/>
                <a:satMod val="115000"/>
              </a:srgbClr>
            </a:gs>
          </a:gsLst>
          <a:path path="circle">
            <a:fillToRect t="100000" r="100000"/>
          </a:path>
          <a:tileRect l="-100000" b="-100000"/>
        </a:gradFill>
        <a:ln>
          <a:noFill/>
        </a:ln>
        <a:effectLst>
          <a:outerShdw blurRad="149987" dist="250190" dir="8460000" algn="ctr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pPr algn="ctr"/>
          <a:r>
            <a:rPr lang="es-PE" sz="2400" b="1" dirty="0">
              <a:solidFill>
                <a:sysClr val="window" lastClr="FFFFFF"/>
              </a:solidFill>
              <a:latin typeface="Arial Narrow" panose="020B0606020202030204" pitchFamily="34" charset="0"/>
              <a:ea typeface="+mn-ea"/>
              <a:cs typeface="Arial" panose="020B0604020202020204" pitchFamily="34" charset="0"/>
            </a:rPr>
            <a:t>Subgerencia de</a:t>
          </a:r>
        </a:p>
        <a:p>
          <a:pPr algn="ctr"/>
          <a:r>
            <a:rPr lang="es-PE" sz="2400" b="1" dirty="0">
              <a:solidFill>
                <a:sysClr val="window" lastClr="FFFFFF"/>
              </a:solidFill>
              <a:latin typeface="Arial Narrow" panose="020B0606020202030204" pitchFamily="34" charset="0"/>
              <a:ea typeface="+mn-ea"/>
              <a:cs typeface="Arial" panose="020B0604020202020204" pitchFamily="34" charset="0"/>
            </a:rPr>
            <a:t>Parques Y Jardines</a:t>
          </a:r>
        </a:p>
      </dgm:t>
    </dgm:pt>
    <dgm:pt modelId="{A10DB048-EAAC-497F-AE3D-3E1183DBA6D4}" type="parTrans" cxnId="{4BA9DAFF-2695-459C-87B2-8F3A74DC9DEB}">
      <dgm:prSet/>
      <dgm:spPr>
        <a:xfrm>
          <a:off x="4213105" y="1751499"/>
          <a:ext cx="2349079" cy="53815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71211"/>
              </a:lnTo>
              <a:lnTo>
                <a:pt x="2349079" y="271211"/>
              </a:lnTo>
              <a:lnTo>
                <a:pt x="2349079" y="538152"/>
              </a:lnTo>
            </a:path>
          </a:pathLst>
        </a:custGeom>
        <a:noFill/>
        <a:ln w="12700" cap="flat" cmpd="sng" algn="ctr">
          <a:solidFill>
            <a:srgbClr val="FF3F3F"/>
          </a:solidFill>
          <a:prstDash val="solid"/>
          <a:miter lim="800000"/>
        </a:ln>
        <a:effectLst/>
      </dgm:spPr>
      <dgm:t>
        <a:bodyPr/>
        <a:lstStyle/>
        <a:p>
          <a:endParaRPr lang="es-PE" sz="1800">
            <a:solidFill>
              <a:schemeClr val="bg1"/>
            </a:solidFill>
            <a:latin typeface="Arial Narrow" panose="020B0606020202030204" pitchFamily="34" charset="0"/>
            <a:cs typeface="Arial" panose="020B0604020202020204" pitchFamily="34" charset="0"/>
          </a:endParaRPr>
        </a:p>
      </dgm:t>
    </dgm:pt>
    <dgm:pt modelId="{2056A51C-BC11-4F16-82CF-17FC068E4F13}" type="sibTrans" cxnId="{4BA9DAFF-2695-459C-87B2-8F3A74DC9DEB}">
      <dgm:prSet/>
      <dgm:spPr/>
      <dgm:t>
        <a:bodyPr/>
        <a:lstStyle/>
        <a:p>
          <a:endParaRPr lang="es-PE" sz="1800">
            <a:solidFill>
              <a:schemeClr val="bg1"/>
            </a:solidFill>
            <a:latin typeface="Arial Narrow" panose="020B0606020202030204" pitchFamily="34" charset="0"/>
            <a:cs typeface="Arial" panose="020B0604020202020204" pitchFamily="34" charset="0"/>
          </a:endParaRPr>
        </a:p>
      </dgm:t>
    </dgm:pt>
    <dgm:pt modelId="{3EB6C40D-C23B-42CD-AE5C-469A9ECD3ED4}" type="pres">
      <dgm:prSet presAssocID="{B2A60276-C28D-42D0-A4B9-DFCCF7478886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24F4598D-8BAE-4989-935F-433CBD4FE125}" type="pres">
      <dgm:prSet presAssocID="{2ADA0F03-ED77-46A0-B776-6F77368F2990}" presName="hierRoot1" presStyleCnt="0"/>
      <dgm:spPr/>
    </dgm:pt>
    <dgm:pt modelId="{B165780B-5559-492D-A94E-3B5794F6AB8D}" type="pres">
      <dgm:prSet presAssocID="{2ADA0F03-ED77-46A0-B776-6F77368F2990}" presName="composite" presStyleCnt="0"/>
      <dgm:spPr/>
    </dgm:pt>
    <dgm:pt modelId="{49FE1C33-4BA6-407E-B4FB-8BF7A638E16C}" type="pres">
      <dgm:prSet presAssocID="{2ADA0F03-ED77-46A0-B776-6F77368F2990}" presName="image" presStyleLbl="node0" presStyleIdx="0" presStyleCnt="1"/>
      <dgm:spPr>
        <a:xfrm>
          <a:off x="3358894" y="43077"/>
          <a:ext cx="1708421" cy="1708421"/>
        </a:xfrm>
        <a:prstGeom prst="ellipse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gm:spPr>
    </dgm:pt>
    <dgm:pt modelId="{5F80205E-8BA4-47EC-9C6B-3838AE73642C}" type="pres">
      <dgm:prSet presAssocID="{2ADA0F03-ED77-46A0-B776-6F77368F2990}" presName="text" presStyleLbl="revTx" presStyleIdx="0" presStyleCnt="3">
        <dgm:presLayoutVars>
          <dgm:chPref val="3"/>
        </dgm:presLayoutVars>
      </dgm:prSet>
      <dgm:spPr/>
    </dgm:pt>
    <dgm:pt modelId="{B66C592D-4EDB-4751-99E8-9F86A65EF2D8}" type="pres">
      <dgm:prSet presAssocID="{2ADA0F03-ED77-46A0-B776-6F77368F2990}" presName="hierChild2" presStyleCnt="0"/>
      <dgm:spPr/>
    </dgm:pt>
    <dgm:pt modelId="{A40DDEF3-B272-4571-AED3-3628B9BEFEDA}" type="pres">
      <dgm:prSet presAssocID="{46BB851A-BC3E-4C70-AD0F-DEED08B20F9B}" presName="Name10" presStyleLbl="parChTrans1D2" presStyleIdx="0" presStyleCnt="2"/>
      <dgm:spPr/>
    </dgm:pt>
    <dgm:pt modelId="{02E8310D-F4B9-46F7-8F3C-FA807B1DEFEB}" type="pres">
      <dgm:prSet presAssocID="{D20528E2-758F-4D1E-BE91-ED12164429D2}" presName="hierRoot2" presStyleCnt="0"/>
      <dgm:spPr/>
    </dgm:pt>
    <dgm:pt modelId="{C13BECA6-9659-4F41-8011-B65C9337EA1C}" type="pres">
      <dgm:prSet presAssocID="{D20528E2-758F-4D1E-BE91-ED12164429D2}" presName="composite2" presStyleCnt="0"/>
      <dgm:spPr/>
    </dgm:pt>
    <dgm:pt modelId="{4EF492C3-DF3E-4A61-8E65-19B38FB1384A}" type="pres">
      <dgm:prSet presAssocID="{D20528E2-758F-4D1E-BE91-ED12164429D2}" presName="image2" presStyleLbl="node2" presStyleIdx="0" presStyleCnt="2"/>
      <dgm:spPr>
        <a:xfrm>
          <a:off x="1009814" y="2289652"/>
          <a:ext cx="1708421" cy="1708421"/>
        </a:xfrm>
        <a:prstGeom prst="ellipse">
          <a:avLst/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gm:spPr>
    </dgm:pt>
    <dgm:pt modelId="{32A9F35A-4BA5-4F43-A15F-1EC9666745BA}" type="pres">
      <dgm:prSet presAssocID="{D20528E2-758F-4D1E-BE91-ED12164429D2}" presName="text2" presStyleLbl="revTx" presStyleIdx="1" presStyleCnt="3">
        <dgm:presLayoutVars>
          <dgm:chPref val="3"/>
        </dgm:presLayoutVars>
      </dgm:prSet>
      <dgm:spPr/>
    </dgm:pt>
    <dgm:pt modelId="{BCBE047F-E781-4CD0-9EA9-C87E15A66F9E}" type="pres">
      <dgm:prSet presAssocID="{D20528E2-758F-4D1E-BE91-ED12164429D2}" presName="hierChild3" presStyleCnt="0"/>
      <dgm:spPr/>
    </dgm:pt>
    <dgm:pt modelId="{0DFCAC6E-BC63-4613-A387-7CFD67728927}" type="pres">
      <dgm:prSet presAssocID="{A10DB048-EAAC-497F-AE3D-3E1183DBA6D4}" presName="Name10" presStyleLbl="parChTrans1D2" presStyleIdx="1" presStyleCnt="2"/>
      <dgm:spPr/>
    </dgm:pt>
    <dgm:pt modelId="{2CD7FD52-9638-48EB-A5B9-92CAC04BE11A}" type="pres">
      <dgm:prSet presAssocID="{782086EA-9810-4449-8BBB-281E266FEF5A}" presName="hierRoot2" presStyleCnt="0"/>
      <dgm:spPr/>
    </dgm:pt>
    <dgm:pt modelId="{95679EE8-2A03-49C4-9457-C30EFFE5AABA}" type="pres">
      <dgm:prSet presAssocID="{782086EA-9810-4449-8BBB-281E266FEF5A}" presName="composite2" presStyleCnt="0"/>
      <dgm:spPr/>
    </dgm:pt>
    <dgm:pt modelId="{F5104F1B-4C25-4558-ADA8-0F410ADA5568}" type="pres">
      <dgm:prSet presAssocID="{782086EA-9810-4449-8BBB-281E266FEF5A}" presName="image2" presStyleLbl="node2" presStyleIdx="1" presStyleCnt="2"/>
      <dgm:spPr>
        <a:xfrm>
          <a:off x="5707974" y="2289652"/>
          <a:ext cx="1708421" cy="1708421"/>
        </a:xfrm>
        <a:prstGeom prst="ellipse">
          <a:avLst/>
        </a:prstGeom>
        <a:blipFill rotWithShape="1">
          <a:blip xmlns:r="http://schemas.openxmlformats.org/officeDocument/2006/relationships" r:embed="rId3"/>
          <a:stretch>
            <a:fillRect/>
          </a:stretch>
        </a:blip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gm:spPr>
    </dgm:pt>
    <dgm:pt modelId="{D66612AE-4E67-4A7F-B24C-2E147A6A6CF9}" type="pres">
      <dgm:prSet presAssocID="{782086EA-9810-4449-8BBB-281E266FEF5A}" presName="text2" presStyleLbl="revTx" presStyleIdx="2" presStyleCnt="3">
        <dgm:presLayoutVars>
          <dgm:chPref val="3"/>
        </dgm:presLayoutVars>
      </dgm:prSet>
      <dgm:spPr/>
    </dgm:pt>
    <dgm:pt modelId="{3AA16CF5-8ECE-47EF-9647-406D4E126B6D}" type="pres">
      <dgm:prSet presAssocID="{782086EA-9810-4449-8BBB-281E266FEF5A}" presName="hierChild3" presStyleCnt="0"/>
      <dgm:spPr/>
    </dgm:pt>
  </dgm:ptLst>
  <dgm:cxnLst>
    <dgm:cxn modelId="{DC9CF306-A19C-42BD-B2E6-932E4B71B1EF}" srcId="{B2A60276-C28D-42D0-A4B9-DFCCF7478886}" destId="{2ADA0F03-ED77-46A0-B776-6F77368F2990}" srcOrd="0" destOrd="0" parTransId="{328AF4DB-D186-4D75-86D0-1E0DE77EFBA9}" sibTransId="{336A6064-DEE6-4AC4-966A-2EC3D4AC3CDF}"/>
    <dgm:cxn modelId="{79E0EC19-C0F7-4021-86BA-1260F3CB776D}" type="presOf" srcId="{A10DB048-EAAC-497F-AE3D-3E1183DBA6D4}" destId="{0DFCAC6E-BC63-4613-A387-7CFD67728927}" srcOrd="0" destOrd="0" presId="urn:microsoft.com/office/officeart/2009/layout/CirclePictureHierarchy"/>
    <dgm:cxn modelId="{93784D39-2430-4FA8-9EED-B6B198255073}" type="presOf" srcId="{46BB851A-BC3E-4C70-AD0F-DEED08B20F9B}" destId="{A40DDEF3-B272-4571-AED3-3628B9BEFEDA}" srcOrd="0" destOrd="0" presId="urn:microsoft.com/office/officeart/2009/layout/CirclePictureHierarchy"/>
    <dgm:cxn modelId="{914FEA8D-46BE-4A79-B776-CC8CDC635D62}" type="presOf" srcId="{D20528E2-758F-4D1E-BE91-ED12164429D2}" destId="{32A9F35A-4BA5-4F43-A15F-1EC9666745BA}" srcOrd="0" destOrd="0" presId="urn:microsoft.com/office/officeart/2009/layout/CirclePictureHierarchy"/>
    <dgm:cxn modelId="{2428C49D-1883-405E-84D0-E3BCC6D1FC53}" type="presOf" srcId="{2ADA0F03-ED77-46A0-B776-6F77368F2990}" destId="{5F80205E-8BA4-47EC-9C6B-3838AE73642C}" srcOrd="0" destOrd="0" presId="urn:microsoft.com/office/officeart/2009/layout/CirclePictureHierarchy"/>
    <dgm:cxn modelId="{2C20D2B8-E951-4686-AB1F-855E0ADCB2A5}" type="presOf" srcId="{B2A60276-C28D-42D0-A4B9-DFCCF7478886}" destId="{3EB6C40D-C23B-42CD-AE5C-469A9ECD3ED4}" srcOrd="0" destOrd="0" presId="urn:microsoft.com/office/officeart/2009/layout/CirclePictureHierarchy"/>
    <dgm:cxn modelId="{FABF9ACD-AE68-4D25-8273-0D64E4073759}" srcId="{2ADA0F03-ED77-46A0-B776-6F77368F2990}" destId="{D20528E2-758F-4D1E-BE91-ED12164429D2}" srcOrd="0" destOrd="0" parTransId="{46BB851A-BC3E-4C70-AD0F-DEED08B20F9B}" sibTransId="{6D7C6FA3-9105-48D0-9674-FCA62E4B214A}"/>
    <dgm:cxn modelId="{FF3A8ADA-0312-400C-84E5-31208F80526F}" type="presOf" srcId="{782086EA-9810-4449-8BBB-281E266FEF5A}" destId="{D66612AE-4E67-4A7F-B24C-2E147A6A6CF9}" srcOrd="0" destOrd="0" presId="urn:microsoft.com/office/officeart/2009/layout/CirclePictureHierarchy"/>
    <dgm:cxn modelId="{4BA9DAFF-2695-459C-87B2-8F3A74DC9DEB}" srcId="{2ADA0F03-ED77-46A0-B776-6F77368F2990}" destId="{782086EA-9810-4449-8BBB-281E266FEF5A}" srcOrd="1" destOrd="0" parTransId="{A10DB048-EAAC-497F-AE3D-3E1183DBA6D4}" sibTransId="{2056A51C-BC11-4F16-82CF-17FC068E4F13}"/>
    <dgm:cxn modelId="{A4F6F8F9-0E23-41F9-82F2-2BA3F61A567C}" type="presParOf" srcId="{3EB6C40D-C23B-42CD-AE5C-469A9ECD3ED4}" destId="{24F4598D-8BAE-4989-935F-433CBD4FE125}" srcOrd="0" destOrd="0" presId="urn:microsoft.com/office/officeart/2009/layout/CirclePictureHierarchy"/>
    <dgm:cxn modelId="{87479D93-B206-4A79-BE82-FE57F0DDEAD0}" type="presParOf" srcId="{24F4598D-8BAE-4989-935F-433CBD4FE125}" destId="{B165780B-5559-492D-A94E-3B5794F6AB8D}" srcOrd="0" destOrd="0" presId="urn:microsoft.com/office/officeart/2009/layout/CirclePictureHierarchy"/>
    <dgm:cxn modelId="{6AD4EA5F-0BC9-4E4B-AD9A-9E55AC490FC1}" type="presParOf" srcId="{B165780B-5559-492D-A94E-3B5794F6AB8D}" destId="{49FE1C33-4BA6-407E-B4FB-8BF7A638E16C}" srcOrd="0" destOrd="0" presId="urn:microsoft.com/office/officeart/2009/layout/CirclePictureHierarchy"/>
    <dgm:cxn modelId="{C02A57B0-0251-4B0D-9638-2DA07C704380}" type="presParOf" srcId="{B165780B-5559-492D-A94E-3B5794F6AB8D}" destId="{5F80205E-8BA4-47EC-9C6B-3838AE73642C}" srcOrd="1" destOrd="0" presId="urn:microsoft.com/office/officeart/2009/layout/CirclePictureHierarchy"/>
    <dgm:cxn modelId="{711C9965-1B11-4D4C-B536-B2692467929D}" type="presParOf" srcId="{24F4598D-8BAE-4989-935F-433CBD4FE125}" destId="{B66C592D-4EDB-4751-99E8-9F86A65EF2D8}" srcOrd="1" destOrd="0" presId="urn:microsoft.com/office/officeart/2009/layout/CirclePictureHierarchy"/>
    <dgm:cxn modelId="{22DFD64B-2F89-402C-9CA4-B77E2EF675E6}" type="presParOf" srcId="{B66C592D-4EDB-4751-99E8-9F86A65EF2D8}" destId="{A40DDEF3-B272-4571-AED3-3628B9BEFEDA}" srcOrd="0" destOrd="0" presId="urn:microsoft.com/office/officeart/2009/layout/CirclePictureHierarchy"/>
    <dgm:cxn modelId="{58628D3C-0D46-46AA-86C2-68C565BD0B6B}" type="presParOf" srcId="{B66C592D-4EDB-4751-99E8-9F86A65EF2D8}" destId="{02E8310D-F4B9-46F7-8F3C-FA807B1DEFEB}" srcOrd="1" destOrd="0" presId="urn:microsoft.com/office/officeart/2009/layout/CirclePictureHierarchy"/>
    <dgm:cxn modelId="{25168957-0F8F-452C-982A-0ECC01DB7DF7}" type="presParOf" srcId="{02E8310D-F4B9-46F7-8F3C-FA807B1DEFEB}" destId="{C13BECA6-9659-4F41-8011-B65C9337EA1C}" srcOrd="0" destOrd="0" presId="urn:microsoft.com/office/officeart/2009/layout/CirclePictureHierarchy"/>
    <dgm:cxn modelId="{72F1DD3D-F585-4FA5-897E-4896FF167208}" type="presParOf" srcId="{C13BECA6-9659-4F41-8011-B65C9337EA1C}" destId="{4EF492C3-DF3E-4A61-8E65-19B38FB1384A}" srcOrd="0" destOrd="0" presId="urn:microsoft.com/office/officeart/2009/layout/CirclePictureHierarchy"/>
    <dgm:cxn modelId="{0BCCE5C7-DFDE-4390-B311-D38DB9B6978F}" type="presParOf" srcId="{C13BECA6-9659-4F41-8011-B65C9337EA1C}" destId="{32A9F35A-4BA5-4F43-A15F-1EC9666745BA}" srcOrd="1" destOrd="0" presId="urn:microsoft.com/office/officeart/2009/layout/CirclePictureHierarchy"/>
    <dgm:cxn modelId="{D530A45E-ACF4-4BFA-85AC-2BB21B5A5FC6}" type="presParOf" srcId="{02E8310D-F4B9-46F7-8F3C-FA807B1DEFEB}" destId="{BCBE047F-E781-4CD0-9EA9-C87E15A66F9E}" srcOrd="1" destOrd="0" presId="urn:microsoft.com/office/officeart/2009/layout/CirclePictureHierarchy"/>
    <dgm:cxn modelId="{B0393904-AECC-46AC-A4F1-B77C5F2140A7}" type="presParOf" srcId="{B66C592D-4EDB-4751-99E8-9F86A65EF2D8}" destId="{0DFCAC6E-BC63-4613-A387-7CFD67728927}" srcOrd="2" destOrd="0" presId="urn:microsoft.com/office/officeart/2009/layout/CirclePictureHierarchy"/>
    <dgm:cxn modelId="{99141C7D-534D-401C-9028-F15A08245D54}" type="presParOf" srcId="{B66C592D-4EDB-4751-99E8-9F86A65EF2D8}" destId="{2CD7FD52-9638-48EB-A5B9-92CAC04BE11A}" srcOrd="3" destOrd="0" presId="urn:microsoft.com/office/officeart/2009/layout/CirclePictureHierarchy"/>
    <dgm:cxn modelId="{C6261C91-9038-426A-B8D2-87B5842EA309}" type="presParOf" srcId="{2CD7FD52-9638-48EB-A5B9-92CAC04BE11A}" destId="{95679EE8-2A03-49C4-9457-C30EFFE5AABA}" srcOrd="0" destOrd="0" presId="urn:microsoft.com/office/officeart/2009/layout/CirclePictureHierarchy"/>
    <dgm:cxn modelId="{AA055D60-EFC6-4635-8590-D192BBF72856}" type="presParOf" srcId="{95679EE8-2A03-49C4-9457-C30EFFE5AABA}" destId="{F5104F1B-4C25-4558-ADA8-0F410ADA5568}" srcOrd="0" destOrd="0" presId="urn:microsoft.com/office/officeart/2009/layout/CirclePictureHierarchy"/>
    <dgm:cxn modelId="{72C0C3AA-9147-4C43-B96A-E3A52A2E6A8B}" type="presParOf" srcId="{95679EE8-2A03-49C4-9457-C30EFFE5AABA}" destId="{D66612AE-4E67-4A7F-B24C-2E147A6A6CF9}" srcOrd="1" destOrd="0" presId="urn:microsoft.com/office/officeart/2009/layout/CirclePictureHierarchy"/>
    <dgm:cxn modelId="{8DC7D897-8873-41E0-8B0A-189BED5C6D7B}" type="presParOf" srcId="{2CD7FD52-9638-48EB-A5B9-92CAC04BE11A}" destId="{3AA16CF5-8ECE-47EF-9647-406D4E126B6D}" srcOrd="1" destOrd="0" presId="urn:microsoft.com/office/officeart/2009/layout/CirclePictureHierarchy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D98C8D2-C24C-4765-A787-35721AE54CE7}" type="doc">
      <dgm:prSet loTypeId="urn:microsoft.com/office/officeart/2005/8/layout/lProcess2" loCatId="list" qsTypeId="urn:microsoft.com/office/officeart/2005/8/quickstyle/simple3" qsCatId="simple" csTypeId="urn:microsoft.com/office/officeart/2005/8/colors/colorful5" csCatId="colorful" phldr="1"/>
      <dgm:spPr/>
      <dgm:t>
        <a:bodyPr/>
        <a:lstStyle/>
        <a:p>
          <a:endParaRPr lang="es-ES"/>
        </a:p>
      </dgm:t>
    </dgm:pt>
    <dgm:pt modelId="{19799C5F-8408-456C-AA89-3A1DB3DF9FAB}">
      <dgm:prSet phldrT="[Texto]" custT="1"/>
      <dgm:spPr/>
      <dgm:t>
        <a:bodyPr/>
        <a:lstStyle/>
        <a:p>
          <a:pPr algn="ctr"/>
          <a:r>
            <a:rPr lang="es-ES" sz="1400" b="1" dirty="0">
              <a:latin typeface="Segoe UI" panose="020B0502040204020203" pitchFamily="34" charset="0"/>
            </a:rPr>
            <a:t>Programa Municipal de Educación, Cultura y Ciudadanía Ambiental -EDUCCA</a:t>
          </a:r>
          <a:endParaRPr lang="es-ES" sz="1400" dirty="0"/>
        </a:p>
      </dgm:t>
    </dgm:pt>
    <dgm:pt modelId="{ED59C87D-372C-4D1E-A3F4-B8D96628F424}" type="parTrans" cxnId="{23E5ABF4-B1CE-49E9-AFD9-1319463F87D1}">
      <dgm:prSet/>
      <dgm:spPr/>
      <dgm:t>
        <a:bodyPr/>
        <a:lstStyle/>
        <a:p>
          <a:endParaRPr lang="es-ES" sz="4000"/>
        </a:p>
      </dgm:t>
    </dgm:pt>
    <dgm:pt modelId="{A27E1F4C-E9FC-4E57-9173-464F6ACA9B93}" type="sibTrans" cxnId="{23E5ABF4-B1CE-49E9-AFD9-1319463F87D1}">
      <dgm:prSet/>
      <dgm:spPr/>
      <dgm:t>
        <a:bodyPr/>
        <a:lstStyle/>
        <a:p>
          <a:endParaRPr lang="es-ES" sz="4000"/>
        </a:p>
      </dgm:t>
    </dgm:pt>
    <dgm:pt modelId="{9705202A-7823-47F7-B363-3693F15E6811}">
      <dgm:prSet phldrT="[Texto]" custT="1"/>
      <dgm:spPr/>
      <dgm:t>
        <a:bodyPr/>
        <a:lstStyle/>
        <a:p>
          <a:pPr algn="l"/>
          <a:r>
            <a:rPr lang="es-PE" sz="1400" b="0" i="1" dirty="0">
              <a:effectLst/>
              <a:latin typeface="Arial Narrow" panose="020B0606020202030204" pitchFamily="34" charset="0"/>
            </a:rPr>
            <a:t>Institución Educativa Estatal</a:t>
          </a:r>
          <a:endParaRPr lang="es-ES" sz="1400" dirty="0"/>
        </a:p>
      </dgm:t>
    </dgm:pt>
    <dgm:pt modelId="{1F3521BF-8813-40C6-B143-107B7A9EE557}" type="parTrans" cxnId="{9DD19DF3-FDE8-4166-8B3D-10BD7D7CF12F}">
      <dgm:prSet/>
      <dgm:spPr/>
      <dgm:t>
        <a:bodyPr/>
        <a:lstStyle/>
        <a:p>
          <a:endParaRPr lang="es-ES" sz="4000"/>
        </a:p>
      </dgm:t>
    </dgm:pt>
    <dgm:pt modelId="{3D4B06AD-5BA9-4FE2-9108-B3ED40A7F166}" type="sibTrans" cxnId="{9DD19DF3-FDE8-4166-8B3D-10BD7D7CF12F}">
      <dgm:prSet/>
      <dgm:spPr/>
      <dgm:t>
        <a:bodyPr/>
        <a:lstStyle/>
        <a:p>
          <a:endParaRPr lang="es-ES" sz="4000"/>
        </a:p>
      </dgm:t>
    </dgm:pt>
    <dgm:pt modelId="{D56A7B4C-EFC3-4655-8B7B-0E9908A4E9B8}">
      <dgm:prSet phldrT="[Texto]" custT="1"/>
      <dgm:spPr/>
      <dgm:t>
        <a:bodyPr/>
        <a:lstStyle/>
        <a:p>
          <a:pPr algn="l"/>
          <a:r>
            <a:rPr lang="es-PE" sz="1400" b="0" i="1" dirty="0">
              <a:effectLst/>
              <a:latin typeface="Arial Narrow" panose="020B0606020202030204" pitchFamily="34" charset="0"/>
            </a:rPr>
            <a:t>Institución Educativa Particular</a:t>
          </a:r>
          <a:endParaRPr lang="es-ES" sz="1400" dirty="0"/>
        </a:p>
      </dgm:t>
    </dgm:pt>
    <dgm:pt modelId="{A67ABCF7-5118-4905-9D94-FB3E9F022634}" type="parTrans" cxnId="{CA590E34-A2B4-480B-92C5-0009AFCA67C0}">
      <dgm:prSet/>
      <dgm:spPr/>
      <dgm:t>
        <a:bodyPr/>
        <a:lstStyle/>
        <a:p>
          <a:endParaRPr lang="es-ES" sz="4000"/>
        </a:p>
      </dgm:t>
    </dgm:pt>
    <dgm:pt modelId="{3CFE0D4E-C587-43C8-BE6F-65713EC95FF9}" type="sibTrans" cxnId="{CA590E34-A2B4-480B-92C5-0009AFCA67C0}">
      <dgm:prSet/>
      <dgm:spPr/>
      <dgm:t>
        <a:bodyPr/>
        <a:lstStyle/>
        <a:p>
          <a:endParaRPr lang="es-ES" sz="4000"/>
        </a:p>
      </dgm:t>
    </dgm:pt>
    <dgm:pt modelId="{52A306E7-F463-413B-85BC-BA61C8790900}">
      <dgm:prSet phldrT="[Texto]" custT="1"/>
      <dgm:spPr/>
      <dgm:t>
        <a:bodyPr/>
        <a:lstStyle/>
        <a:p>
          <a:pPr algn="l"/>
          <a:r>
            <a:rPr lang="es-PE" sz="1400" b="0" i="1" dirty="0">
              <a:effectLst/>
              <a:latin typeface="Arial Narrow" panose="020B0606020202030204" pitchFamily="34" charset="0"/>
            </a:rPr>
            <a:t>N° estudiantes capacitados</a:t>
          </a:r>
          <a:endParaRPr lang="es-ES" sz="1400" dirty="0"/>
        </a:p>
      </dgm:t>
    </dgm:pt>
    <dgm:pt modelId="{C5CAB5DD-F84A-4408-AA16-0236AA34C314}" type="parTrans" cxnId="{296196F6-864E-43E3-82B6-E8B101D88E42}">
      <dgm:prSet/>
      <dgm:spPr/>
      <dgm:t>
        <a:bodyPr/>
        <a:lstStyle/>
        <a:p>
          <a:endParaRPr lang="es-ES" sz="4000"/>
        </a:p>
      </dgm:t>
    </dgm:pt>
    <dgm:pt modelId="{A2D71DBC-2421-4086-9C9E-F5FC36B0E786}" type="sibTrans" cxnId="{296196F6-864E-43E3-82B6-E8B101D88E42}">
      <dgm:prSet/>
      <dgm:spPr/>
      <dgm:t>
        <a:bodyPr/>
        <a:lstStyle/>
        <a:p>
          <a:endParaRPr lang="es-ES" sz="4000"/>
        </a:p>
      </dgm:t>
    </dgm:pt>
    <dgm:pt modelId="{60202D4C-C0E7-4D25-88E6-0E767F367237}">
      <dgm:prSet phldrT="[Texto]" custT="1"/>
      <dgm:spPr/>
      <dgm:t>
        <a:bodyPr/>
        <a:lstStyle/>
        <a:p>
          <a:r>
            <a:rPr lang="es-ES" sz="1400" b="1" dirty="0">
              <a:latin typeface="Segoe UI" panose="020B0502040204020203" pitchFamily="34" charset="0"/>
            </a:rPr>
            <a:t>AÑO 2025</a:t>
          </a:r>
        </a:p>
      </dgm:t>
    </dgm:pt>
    <dgm:pt modelId="{39E3E5B8-CC0A-474E-8976-428D05FF219F}" type="parTrans" cxnId="{6C6E03C7-0DF6-45B5-98CB-3B320A00F17B}">
      <dgm:prSet/>
      <dgm:spPr/>
      <dgm:t>
        <a:bodyPr/>
        <a:lstStyle/>
        <a:p>
          <a:endParaRPr lang="es-ES" sz="4000"/>
        </a:p>
      </dgm:t>
    </dgm:pt>
    <dgm:pt modelId="{16BC3BF1-E864-4215-AED4-1C92E0F70BB7}" type="sibTrans" cxnId="{6C6E03C7-0DF6-45B5-98CB-3B320A00F17B}">
      <dgm:prSet/>
      <dgm:spPr/>
      <dgm:t>
        <a:bodyPr/>
        <a:lstStyle/>
        <a:p>
          <a:endParaRPr lang="es-ES" sz="4000"/>
        </a:p>
      </dgm:t>
    </dgm:pt>
    <dgm:pt modelId="{A261F187-5CF6-48A6-9513-6152C0C3CE25}">
      <dgm:prSet phldrT="[Texto]" custT="1"/>
      <dgm:spPr/>
      <dgm:t>
        <a:bodyPr/>
        <a:lstStyle/>
        <a:p>
          <a:r>
            <a:rPr lang="es-PE" sz="1400" b="0" i="1" dirty="0">
              <a:effectLst/>
              <a:latin typeface="Arial Narrow" panose="020B0606020202030204" pitchFamily="34" charset="0"/>
            </a:rPr>
            <a:t>46</a:t>
          </a:r>
          <a:endParaRPr lang="es-ES" sz="1400" dirty="0"/>
        </a:p>
      </dgm:t>
    </dgm:pt>
    <dgm:pt modelId="{83F0436C-4E51-4270-A4BF-055C3C68A0E2}" type="parTrans" cxnId="{16D4509B-D876-48A4-8D12-E876A1A22225}">
      <dgm:prSet/>
      <dgm:spPr/>
      <dgm:t>
        <a:bodyPr/>
        <a:lstStyle/>
        <a:p>
          <a:endParaRPr lang="es-ES" sz="4000"/>
        </a:p>
      </dgm:t>
    </dgm:pt>
    <dgm:pt modelId="{77315111-00D4-481E-BA09-692BA9FBDFF9}" type="sibTrans" cxnId="{16D4509B-D876-48A4-8D12-E876A1A22225}">
      <dgm:prSet/>
      <dgm:spPr/>
      <dgm:t>
        <a:bodyPr/>
        <a:lstStyle/>
        <a:p>
          <a:endParaRPr lang="es-ES" sz="4000"/>
        </a:p>
      </dgm:t>
    </dgm:pt>
    <dgm:pt modelId="{FC5A1648-1AEC-44DF-99D9-6B7C22E6A069}">
      <dgm:prSet phldrT="[Texto]" custT="1"/>
      <dgm:spPr/>
      <dgm:t>
        <a:bodyPr/>
        <a:lstStyle/>
        <a:p>
          <a:r>
            <a:rPr lang="es-PE" sz="1400" b="0" i="1" dirty="0">
              <a:effectLst/>
              <a:latin typeface="Arial Narrow" panose="020B0606020202030204" pitchFamily="34" charset="0"/>
            </a:rPr>
            <a:t>4</a:t>
          </a:r>
          <a:endParaRPr lang="es-ES" sz="1400" dirty="0"/>
        </a:p>
      </dgm:t>
    </dgm:pt>
    <dgm:pt modelId="{759942C9-B7E7-4716-A01C-5660BFCCD51A}" type="parTrans" cxnId="{B49115E9-B481-47E4-B8FE-E2EA329E8381}">
      <dgm:prSet/>
      <dgm:spPr/>
      <dgm:t>
        <a:bodyPr/>
        <a:lstStyle/>
        <a:p>
          <a:endParaRPr lang="es-ES" sz="4000"/>
        </a:p>
      </dgm:t>
    </dgm:pt>
    <dgm:pt modelId="{4EBEA16F-5D1A-43AF-BF73-0FDDD4991035}" type="sibTrans" cxnId="{B49115E9-B481-47E4-B8FE-E2EA329E8381}">
      <dgm:prSet/>
      <dgm:spPr/>
      <dgm:t>
        <a:bodyPr/>
        <a:lstStyle/>
        <a:p>
          <a:endParaRPr lang="es-ES" sz="4000"/>
        </a:p>
      </dgm:t>
    </dgm:pt>
    <dgm:pt modelId="{26112064-5855-4450-BA0D-37DB81AE0231}">
      <dgm:prSet phldrT="[Texto]" custT="1"/>
      <dgm:spPr/>
      <dgm:t>
        <a:bodyPr/>
        <a:lstStyle/>
        <a:p>
          <a:r>
            <a:rPr lang="es-PE" sz="1400" b="0" i="1" dirty="0">
              <a:effectLst/>
              <a:latin typeface="Arial Narrow" panose="020B0606020202030204" pitchFamily="34" charset="0"/>
            </a:rPr>
            <a:t>8142</a:t>
          </a:r>
          <a:endParaRPr lang="es-ES" sz="1400" dirty="0"/>
        </a:p>
      </dgm:t>
    </dgm:pt>
    <dgm:pt modelId="{C3CA4F81-78E4-4D9F-A616-65C789552E6E}" type="parTrans" cxnId="{33D9C412-1C70-40DE-9579-1869D13C968A}">
      <dgm:prSet/>
      <dgm:spPr/>
      <dgm:t>
        <a:bodyPr/>
        <a:lstStyle/>
        <a:p>
          <a:endParaRPr lang="es-ES" sz="4000"/>
        </a:p>
      </dgm:t>
    </dgm:pt>
    <dgm:pt modelId="{6FEA18AC-42BF-4B96-A41A-6830ED834743}" type="sibTrans" cxnId="{33D9C412-1C70-40DE-9579-1869D13C968A}">
      <dgm:prSet/>
      <dgm:spPr/>
      <dgm:t>
        <a:bodyPr/>
        <a:lstStyle/>
        <a:p>
          <a:endParaRPr lang="es-ES" sz="4000"/>
        </a:p>
      </dgm:t>
    </dgm:pt>
    <dgm:pt modelId="{AEF236F9-A335-4B1C-B95D-921E58D5A07E}">
      <dgm:prSet phldrT="[Texto]" custT="1"/>
      <dgm:spPr/>
      <dgm:t>
        <a:bodyPr/>
        <a:lstStyle/>
        <a:p>
          <a:pPr algn="l"/>
          <a:r>
            <a:rPr lang="es-PE" sz="1400" b="0" i="1" dirty="0">
              <a:effectLst/>
              <a:latin typeface="Arial Narrow" panose="020B0606020202030204" pitchFamily="34" charset="0"/>
            </a:rPr>
            <a:t>N° docentes capacitados</a:t>
          </a:r>
          <a:endParaRPr lang="es-ES" sz="1400" dirty="0"/>
        </a:p>
      </dgm:t>
    </dgm:pt>
    <dgm:pt modelId="{78B6D403-901C-49A8-967D-4CB74086C72F}" type="parTrans" cxnId="{26393584-BE2F-4BBC-86B7-44FD5092B303}">
      <dgm:prSet/>
      <dgm:spPr/>
      <dgm:t>
        <a:bodyPr/>
        <a:lstStyle/>
        <a:p>
          <a:endParaRPr lang="es-ES" sz="4000"/>
        </a:p>
      </dgm:t>
    </dgm:pt>
    <dgm:pt modelId="{43E6D110-F2FE-4CAA-9451-D9788E070F01}" type="sibTrans" cxnId="{26393584-BE2F-4BBC-86B7-44FD5092B303}">
      <dgm:prSet/>
      <dgm:spPr/>
      <dgm:t>
        <a:bodyPr/>
        <a:lstStyle/>
        <a:p>
          <a:endParaRPr lang="es-ES" sz="4000"/>
        </a:p>
      </dgm:t>
    </dgm:pt>
    <dgm:pt modelId="{19873F49-AD28-406D-98C0-8CEF5EB1FE3D}">
      <dgm:prSet phldrT="[Texto]" custT="1"/>
      <dgm:spPr/>
      <dgm:t>
        <a:bodyPr/>
        <a:lstStyle/>
        <a:p>
          <a:r>
            <a:rPr lang="es-PE" sz="1400" b="0" i="1" dirty="0">
              <a:effectLst/>
              <a:latin typeface="Arial Narrow" panose="020B0606020202030204" pitchFamily="34" charset="0"/>
            </a:rPr>
            <a:t>286</a:t>
          </a:r>
          <a:endParaRPr lang="es-ES" sz="1400" dirty="0"/>
        </a:p>
      </dgm:t>
    </dgm:pt>
    <dgm:pt modelId="{7C122DC2-B052-488C-8765-79010C1D0161}" type="parTrans" cxnId="{C5FECA77-A64A-49C9-B3B9-1E096146298A}">
      <dgm:prSet/>
      <dgm:spPr/>
      <dgm:t>
        <a:bodyPr/>
        <a:lstStyle/>
        <a:p>
          <a:endParaRPr lang="es-ES" sz="4000"/>
        </a:p>
      </dgm:t>
    </dgm:pt>
    <dgm:pt modelId="{FFBBDAD7-02B3-4D26-8A39-270593032BC7}" type="sibTrans" cxnId="{C5FECA77-A64A-49C9-B3B9-1E096146298A}">
      <dgm:prSet/>
      <dgm:spPr/>
      <dgm:t>
        <a:bodyPr/>
        <a:lstStyle/>
        <a:p>
          <a:endParaRPr lang="es-ES" sz="4000"/>
        </a:p>
      </dgm:t>
    </dgm:pt>
    <dgm:pt modelId="{66B17161-30A1-4DAC-B865-35F2ABFBE2DB}">
      <dgm:prSet phldrT="[Texto]" custT="1"/>
      <dgm:spPr/>
      <dgm:t>
        <a:bodyPr/>
        <a:lstStyle/>
        <a:p>
          <a:pPr algn="l"/>
          <a:r>
            <a:rPr lang="es-PE" sz="1400" b="0" i="1" dirty="0">
              <a:effectLst/>
              <a:latin typeface="Arial Narrow" panose="020B0606020202030204" pitchFamily="34" charset="0"/>
            </a:rPr>
            <a:t>N° talleres realizados</a:t>
          </a:r>
          <a:endParaRPr lang="es-ES" sz="1400" dirty="0"/>
        </a:p>
      </dgm:t>
    </dgm:pt>
    <dgm:pt modelId="{F0AA0955-D059-4904-88F4-6B3CAFB181F3}" type="parTrans" cxnId="{67F5E2CC-A92A-468A-A486-7C15661C3C2A}">
      <dgm:prSet/>
      <dgm:spPr/>
      <dgm:t>
        <a:bodyPr/>
        <a:lstStyle/>
        <a:p>
          <a:endParaRPr lang="es-ES" sz="4000"/>
        </a:p>
      </dgm:t>
    </dgm:pt>
    <dgm:pt modelId="{57B044E0-0408-4333-9338-057412CD8C16}" type="sibTrans" cxnId="{67F5E2CC-A92A-468A-A486-7C15661C3C2A}">
      <dgm:prSet/>
      <dgm:spPr/>
      <dgm:t>
        <a:bodyPr/>
        <a:lstStyle/>
        <a:p>
          <a:endParaRPr lang="es-ES" sz="4000"/>
        </a:p>
      </dgm:t>
    </dgm:pt>
    <dgm:pt modelId="{7B6CC465-E47A-4FE3-B472-141A36458520}">
      <dgm:prSet phldrT="[Texto]" custT="1"/>
      <dgm:spPr/>
      <dgm:t>
        <a:bodyPr/>
        <a:lstStyle/>
        <a:p>
          <a:r>
            <a:rPr lang="es-PE" sz="1400" b="0" i="1" dirty="0">
              <a:effectLst/>
              <a:latin typeface="Arial Narrow" panose="020B0606020202030204" pitchFamily="34" charset="0"/>
            </a:rPr>
            <a:t>562</a:t>
          </a:r>
          <a:endParaRPr lang="es-ES" sz="1400" dirty="0"/>
        </a:p>
      </dgm:t>
    </dgm:pt>
    <dgm:pt modelId="{2E0E173D-AC11-4F13-BBBA-CCF0DA862EE4}" type="parTrans" cxnId="{9324FE34-8C6A-41E7-9C64-38B71A27D72F}">
      <dgm:prSet/>
      <dgm:spPr/>
      <dgm:t>
        <a:bodyPr/>
        <a:lstStyle/>
        <a:p>
          <a:endParaRPr lang="es-ES" sz="4000"/>
        </a:p>
      </dgm:t>
    </dgm:pt>
    <dgm:pt modelId="{D3ECECB8-1F8D-44BB-9B56-5073E260E8D8}" type="sibTrans" cxnId="{9324FE34-8C6A-41E7-9C64-38B71A27D72F}">
      <dgm:prSet/>
      <dgm:spPr/>
      <dgm:t>
        <a:bodyPr/>
        <a:lstStyle/>
        <a:p>
          <a:endParaRPr lang="es-ES" sz="4000"/>
        </a:p>
      </dgm:t>
    </dgm:pt>
    <dgm:pt modelId="{A0CA678A-2EB3-4EBB-89A0-A4693207F7C0}">
      <dgm:prSet phldrT="[Texto]" custT="1"/>
      <dgm:spPr/>
      <dgm:t>
        <a:bodyPr/>
        <a:lstStyle/>
        <a:p>
          <a:pPr algn="l"/>
          <a:r>
            <a:rPr lang="en-US" sz="1400" b="0" i="1" dirty="0">
              <a:effectLst/>
              <a:latin typeface="Arial Narrow" panose="020B0606020202030204" pitchFamily="34" charset="0"/>
            </a:rPr>
            <a:t>N° </a:t>
          </a:r>
          <a:r>
            <a:rPr lang="es-PE" sz="1400" b="0" i="1" noProof="0" dirty="0">
              <a:effectLst/>
              <a:latin typeface="Arial Narrow" panose="020B0606020202030204" pitchFamily="34" charset="0"/>
            </a:rPr>
            <a:t>proyectos</a:t>
          </a:r>
          <a:r>
            <a:rPr lang="en-US" sz="1400" b="0" i="1" dirty="0">
              <a:effectLst/>
              <a:latin typeface="Arial Narrow" panose="020B0606020202030204" pitchFamily="34" charset="0"/>
            </a:rPr>
            <a:t> </a:t>
          </a:r>
          <a:r>
            <a:rPr lang="es-PE" sz="1400" b="0" i="1" noProof="0" dirty="0">
              <a:effectLst/>
              <a:latin typeface="Arial Narrow" panose="020B0606020202030204" pitchFamily="34" charset="0"/>
            </a:rPr>
            <a:t>realizados</a:t>
          </a:r>
          <a:endParaRPr lang="es-PE" sz="1400" noProof="0" dirty="0"/>
        </a:p>
      </dgm:t>
    </dgm:pt>
    <dgm:pt modelId="{1FA87380-8CAF-4C44-AF0A-6DA44F86D589}" type="parTrans" cxnId="{ABFC36C5-283B-4075-8A76-91E2B996B95C}">
      <dgm:prSet/>
      <dgm:spPr/>
      <dgm:t>
        <a:bodyPr/>
        <a:lstStyle/>
        <a:p>
          <a:endParaRPr lang="es-ES" sz="4000"/>
        </a:p>
      </dgm:t>
    </dgm:pt>
    <dgm:pt modelId="{3B144E3D-8D9F-424B-BB30-3A69EDE12265}" type="sibTrans" cxnId="{ABFC36C5-283B-4075-8A76-91E2B996B95C}">
      <dgm:prSet/>
      <dgm:spPr/>
      <dgm:t>
        <a:bodyPr/>
        <a:lstStyle/>
        <a:p>
          <a:endParaRPr lang="es-ES" sz="4000"/>
        </a:p>
      </dgm:t>
    </dgm:pt>
    <dgm:pt modelId="{1857313F-6A58-418A-B97E-0E1225DD2AFC}">
      <dgm:prSet phldrT="[Texto]" custT="1"/>
      <dgm:spPr/>
      <dgm:t>
        <a:bodyPr/>
        <a:lstStyle/>
        <a:p>
          <a:r>
            <a:rPr lang="en-US" sz="1400" b="0" i="1" dirty="0">
              <a:effectLst/>
              <a:latin typeface="Arial Narrow" panose="020B0606020202030204" pitchFamily="34" charset="0"/>
            </a:rPr>
            <a:t>71</a:t>
          </a:r>
          <a:endParaRPr lang="es-ES" sz="1400" dirty="0"/>
        </a:p>
      </dgm:t>
    </dgm:pt>
    <dgm:pt modelId="{04F8CBDA-F61E-4B30-99D8-13239FF31184}" type="parTrans" cxnId="{3BCC4055-F749-4890-AB6F-5983831FDD88}">
      <dgm:prSet/>
      <dgm:spPr/>
      <dgm:t>
        <a:bodyPr/>
        <a:lstStyle/>
        <a:p>
          <a:endParaRPr lang="es-ES" sz="4000"/>
        </a:p>
      </dgm:t>
    </dgm:pt>
    <dgm:pt modelId="{1550C2F5-D8D2-4794-99DA-DAF54647A9DB}" type="sibTrans" cxnId="{3BCC4055-F749-4890-AB6F-5983831FDD88}">
      <dgm:prSet/>
      <dgm:spPr/>
      <dgm:t>
        <a:bodyPr/>
        <a:lstStyle/>
        <a:p>
          <a:endParaRPr lang="es-ES" sz="4000"/>
        </a:p>
      </dgm:t>
    </dgm:pt>
    <dgm:pt modelId="{ACBCFE63-DE09-4DD8-9C4F-AA29CEA462AB}">
      <dgm:prSet phldrT="[Texto]" custT="1"/>
      <dgm:spPr/>
      <dgm:t>
        <a:bodyPr/>
        <a:lstStyle/>
        <a:p>
          <a:pPr algn="l"/>
          <a:r>
            <a:rPr lang="es-PE" sz="1400" b="0" i="1" noProof="0" dirty="0">
              <a:effectLst/>
              <a:latin typeface="Arial Narrow" panose="020B0606020202030204" pitchFamily="34" charset="0"/>
            </a:rPr>
            <a:t>N° adultos</a:t>
          </a:r>
        </a:p>
      </dgm:t>
    </dgm:pt>
    <dgm:pt modelId="{73526658-6FA5-4A91-873E-D7E021DA0369}" type="parTrans" cxnId="{7F7A6397-5806-461A-A83A-80032B41EDEC}">
      <dgm:prSet/>
      <dgm:spPr/>
      <dgm:t>
        <a:bodyPr/>
        <a:lstStyle/>
        <a:p>
          <a:endParaRPr lang="es-ES"/>
        </a:p>
      </dgm:t>
    </dgm:pt>
    <dgm:pt modelId="{C65B8CE1-FE5E-4A59-9235-3293FB54A9DF}" type="sibTrans" cxnId="{7F7A6397-5806-461A-A83A-80032B41EDEC}">
      <dgm:prSet/>
      <dgm:spPr/>
      <dgm:t>
        <a:bodyPr/>
        <a:lstStyle/>
        <a:p>
          <a:endParaRPr lang="es-ES"/>
        </a:p>
      </dgm:t>
    </dgm:pt>
    <dgm:pt modelId="{56BC1E7E-F606-44A0-B36E-908BB5179E2B}">
      <dgm:prSet phldrT="[Texto]" custT="1"/>
      <dgm:spPr/>
      <dgm:t>
        <a:bodyPr/>
        <a:lstStyle/>
        <a:p>
          <a:r>
            <a:rPr lang="es-ES" sz="1400" b="0" i="1" dirty="0">
              <a:effectLst/>
              <a:latin typeface="Arial Narrow" panose="020B0606020202030204" pitchFamily="34" charset="0"/>
            </a:rPr>
            <a:t>1,965</a:t>
          </a:r>
        </a:p>
      </dgm:t>
    </dgm:pt>
    <dgm:pt modelId="{2E894E52-C38D-4D9A-9DE7-0A207431EE1E}" type="parTrans" cxnId="{40A98350-498A-4602-917E-838ABC730BC9}">
      <dgm:prSet/>
      <dgm:spPr/>
      <dgm:t>
        <a:bodyPr/>
        <a:lstStyle/>
        <a:p>
          <a:endParaRPr lang="es-ES"/>
        </a:p>
      </dgm:t>
    </dgm:pt>
    <dgm:pt modelId="{E40CF9FA-ADD9-4136-80FC-4D9CE97E0319}" type="sibTrans" cxnId="{40A98350-498A-4602-917E-838ABC730BC9}">
      <dgm:prSet/>
      <dgm:spPr/>
      <dgm:t>
        <a:bodyPr/>
        <a:lstStyle/>
        <a:p>
          <a:endParaRPr lang="es-ES"/>
        </a:p>
      </dgm:t>
    </dgm:pt>
    <dgm:pt modelId="{72F411F7-154A-47C0-9FD1-B7B61E60B23A}" type="pres">
      <dgm:prSet presAssocID="{AD98C8D2-C24C-4765-A787-35721AE54CE7}" presName="theList" presStyleCnt="0">
        <dgm:presLayoutVars>
          <dgm:dir/>
          <dgm:animLvl val="lvl"/>
          <dgm:resizeHandles val="exact"/>
        </dgm:presLayoutVars>
      </dgm:prSet>
      <dgm:spPr/>
    </dgm:pt>
    <dgm:pt modelId="{226FEA43-819F-45DB-97B0-77EF993B3BA0}" type="pres">
      <dgm:prSet presAssocID="{19799C5F-8408-456C-AA89-3A1DB3DF9FAB}" presName="compNode" presStyleCnt="0"/>
      <dgm:spPr/>
    </dgm:pt>
    <dgm:pt modelId="{74B9CFE6-66B2-4959-B983-349808647380}" type="pres">
      <dgm:prSet presAssocID="{19799C5F-8408-456C-AA89-3A1DB3DF9FAB}" presName="aNode" presStyleLbl="bgShp" presStyleIdx="0" presStyleCnt="2" custScaleX="136233"/>
      <dgm:spPr/>
    </dgm:pt>
    <dgm:pt modelId="{86F6B24E-4F13-4651-ABFD-1F0078486D76}" type="pres">
      <dgm:prSet presAssocID="{19799C5F-8408-456C-AA89-3A1DB3DF9FAB}" presName="textNode" presStyleLbl="bgShp" presStyleIdx="0" presStyleCnt="2"/>
      <dgm:spPr/>
    </dgm:pt>
    <dgm:pt modelId="{5AE4FA2C-B746-43C1-BE6D-71442C7011B8}" type="pres">
      <dgm:prSet presAssocID="{19799C5F-8408-456C-AA89-3A1DB3DF9FAB}" presName="compChildNode" presStyleCnt="0"/>
      <dgm:spPr/>
    </dgm:pt>
    <dgm:pt modelId="{0111D1E2-4504-49FC-9F48-07BA37D92A78}" type="pres">
      <dgm:prSet presAssocID="{19799C5F-8408-456C-AA89-3A1DB3DF9FAB}" presName="theInnerList" presStyleCnt="0"/>
      <dgm:spPr/>
    </dgm:pt>
    <dgm:pt modelId="{8AE271D2-96EB-46B2-8106-7BB3DB86C6A6}" type="pres">
      <dgm:prSet presAssocID="{9705202A-7823-47F7-B363-3693F15E6811}" presName="childNode" presStyleLbl="node1" presStyleIdx="0" presStyleCnt="14" custScaleX="130741">
        <dgm:presLayoutVars>
          <dgm:bulletEnabled val="1"/>
        </dgm:presLayoutVars>
      </dgm:prSet>
      <dgm:spPr/>
    </dgm:pt>
    <dgm:pt modelId="{72469896-9D26-4D05-9EDF-0CB9BD279E42}" type="pres">
      <dgm:prSet presAssocID="{9705202A-7823-47F7-B363-3693F15E6811}" presName="aSpace2" presStyleCnt="0"/>
      <dgm:spPr/>
    </dgm:pt>
    <dgm:pt modelId="{308A668E-7E86-4B91-837C-F6088CCB183F}" type="pres">
      <dgm:prSet presAssocID="{D56A7B4C-EFC3-4655-8B7B-0E9908A4E9B8}" presName="childNode" presStyleLbl="node1" presStyleIdx="1" presStyleCnt="14" custScaleX="130741">
        <dgm:presLayoutVars>
          <dgm:bulletEnabled val="1"/>
        </dgm:presLayoutVars>
      </dgm:prSet>
      <dgm:spPr/>
    </dgm:pt>
    <dgm:pt modelId="{2FC06630-D42E-4AAE-9838-872F5651798F}" type="pres">
      <dgm:prSet presAssocID="{D56A7B4C-EFC3-4655-8B7B-0E9908A4E9B8}" presName="aSpace2" presStyleCnt="0"/>
      <dgm:spPr/>
    </dgm:pt>
    <dgm:pt modelId="{17E6F166-8BEE-4629-939E-67A46B0F9B09}" type="pres">
      <dgm:prSet presAssocID="{52A306E7-F463-413B-85BC-BA61C8790900}" presName="childNode" presStyleLbl="node1" presStyleIdx="2" presStyleCnt="14" custScaleX="130741">
        <dgm:presLayoutVars>
          <dgm:bulletEnabled val="1"/>
        </dgm:presLayoutVars>
      </dgm:prSet>
      <dgm:spPr/>
    </dgm:pt>
    <dgm:pt modelId="{00380C7D-D670-4481-B826-668B957013A7}" type="pres">
      <dgm:prSet presAssocID="{52A306E7-F463-413B-85BC-BA61C8790900}" presName="aSpace2" presStyleCnt="0"/>
      <dgm:spPr/>
    </dgm:pt>
    <dgm:pt modelId="{E3C4623D-9F1D-49AB-A3A8-AA65ABA67C76}" type="pres">
      <dgm:prSet presAssocID="{AEF236F9-A335-4B1C-B95D-921E58D5A07E}" presName="childNode" presStyleLbl="node1" presStyleIdx="3" presStyleCnt="14" custScaleX="130741">
        <dgm:presLayoutVars>
          <dgm:bulletEnabled val="1"/>
        </dgm:presLayoutVars>
      </dgm:prSet>
      <dgm:spPr/>
    </dgm:pt>
    <dgm:pt modelId="{D948DEE2-352C-4581-B2C4-76055DA371EF}" type="pres">
      <dgm:prSet presAssocID="{AEF236F9-A335-4B1C-B95D-921E58D5A07E}" presName="aSpace2" presStyleCnt="0"/>
      <dgm:spPr/>
    </dgm:pt>
    <dgm:pt modelId="{C3D349D9-6B68-4690-951A-E09238F23E6D}" type="pres">
      <dgm:prSet presAssocID="{66B17161-30A1-4DAC-B865-35F2ABFBE2DB}" presName="childNode" presStyleLbl="node1" presStyleIdx="4" presStyleCnt="14" custScaleX="130741">
        <dgm:presLayoutVars>
          <dgm:bulletEnabled val="1"/>
        </dgm:presLayoutVars>
      </dgm:prSet>
      <dgm:spPr/>
    </dgm:pt>
    <dgm:pt modelId="{3CCD1C83-E501-4AEB-B044-C4263B1817F1}" type="pres">
      <dgm:prSet presAssocID="{66B17161-30A1-4DAC-B865-35F2ABFBE2DB}" presName="aSpace2" presStyleCnt="0"/>
      <dgm:spPr/>
    </dgm:pt>
    <dgm:pt modelId="{2521F093-4046-4DE3-AF40-5E0BF640F681}" type="pres">
      <dgm:prSet presAssocID="{A0CA678A-2EB3-4EBB-89A0-A4693207F7C0}" presName="childNode" presStyleLbl="node1" presStyleIdx="5" presStyleCnt="14" custScaleX="130741">
        <dgm:presLayoutVars>
          <dgm:bulletEnabled val="1"/>
        </dgm:presLayoutVars>
      </dgm:prSet>
      <dgm:spPr/>
    </dgm:pt>
    <dgm:pt modelId="{A33CAFDD-D591-4019-82FE-2447ADD4C794}" type="pres">
      <dgm:prSet presAssocID="{A0CA678A-2EB3-4EBB-89A0-A4693207F7C0}" presName="aSpace2" presStyleCnt="0"/>
      <dgm:spPr/>
    </dgm:pt>
    <dgm:pt modelId="{FB492CAC-ACEB-40A4-A770-EF17E73DBB0A}" type="pres">
      <dgm:prSet presAssocID="{ACBCFE63-DE09-4DD8-9C4F-AA29CEA462AB}" presName="childNode" presStyleLbl="node1" presStyleIdx="6" presStyleCnt="14" custScaleX="130741">
        <dgm:presLayoutVars>
          <dgm:bulletEnabled val="1"/>
        </dgm:presLayoutVars>
      </dgm:prSet>
      <dgm:spPr/>
    </dgm:pt>
    <dgm:pt modelId="{D5FE4118-083E-4DF7-9904-E19AA4289FC5}" type="pres">
      <dgm:prSet presAssocID="{19799C5F-8408-456C-AA89-3A1DB3DF9FAB}" presName="aSpace" presStyleCnt="0"/>
      <dgm:spPr/>
    </dgm:pt>
    <dgm:pt modelId="{6EED5352-889C-455D-851D-9865CC09671A}" type="pres">
      <dgm:prSet presAssocID="{60202D4C-C0E7-4D25-88E6-0E767F367237}" presName="compNode" presStyleCnt="0"/>
      <dgm:spPr/>
    </dgm:pt>
    <dgm:pt modelId="{AFCBF6A6-D3C5-4ACC-A5E0-C1395D9BD682}" type="pres">
      <dgm:prSet presAssocID="{60202D4C-C0E7-4D25-88E6-0E767F367237}" presName="aNode" presStyleLbl="bgShp" presStyleIdx="1" presStyleCnt="2" custLinFactNeighborX="2493" custLinFactNeighborY="311"/>
      <dgm:spPr/>
    </dgm:pt>
    <dgm:pt modelId="{E43CC273-7FE5-4C47-A7C5-0AD882E4FFA9}" type="pres">
      <dgm:prSet presAssocID="{60202D4C-C0E7-4D25-88E6-0E767F367237}" presName="textNode" presStyleLbl="bgShp" presStyleIdx="1" presStyleCnt="2"/>
      <dgm:spPr/>
    </dgm:pt>
    <dgm:pt modelId="{2475E596-B0DA-4D0B-AC4A-8FC62CC3812F}" type="pres">
      <dgm:prSet presAssocID="{60202D4C-C0E7-4D25-88E6-0E767F367237}" presName="compChildNode" presStyleCnt="0"/>
      <dgm:spPr/>
    </dgm:pt>
    <dgm:pt modelId="{4A16B0E0-EE2D-4A8E-ACCB-9711969D5581}" type="pres">
      <dgm:prSet presAssocID="{60202D4C-C0E7-4D25-88E6-0E767F367237}" presName="theInnerList" presStyleCnt="0"/>
      <dgm:spPr/>
    </dgm:pt>
    <dgm:pt modelId="{FB1B16A6-4689-4FD2-8B8A-D8FFC004183D}" type="pres">
      <dgm:prSet presAssocID="{A261F187-5CF6-48A6-9513-6152C0C3CE25}" presName="childNode" presStyleLbl="node1" presStyleIdx="7" presStyleCnt="14">
        <dgm:presLayoutVars>
          <dgm:bulletEnabled val="1"/>
        </dgm:presLayoutVars>
      </dgm:prSet>
      <dgm:spPr/>
    </dgm:pt>
    <dgm:pt modelId="{4AC5B535-B496-4221-A92D-799A7A698B1F}" type="pres">
      <dgm:prSet presAssocID="{A261F187-5CF6-48A6-9513-6152C0C3CE25}" presName="aSpace2" presStyleCnt="0"/>
      <dgm:spPr/>
    </dgm:pt>
    <dgm:pt modelId="{720CF6B3-A8F1-44C4-ACFC-1338E371F374}" type="pres">
      <dgm:prSet presAssocID="{FC5A1648-1AEC-44DF-99D9-6B7C22E6A069}" presName="childNode" presStyleLbl="node1" presStyleIdx="8" presStyleCnt="14">
        <dgm:presLayoutVars>
          <dgm:bulletEnabled val="1"/>
        </dgm:presLayoutVars>
      </dgm:prSet>
      <dgm:spPr/>
    </dgm:pt>
    <dgm:pt modelId="{4943CE61-B68D-44EF-AE60-A69705B9EB50}" type="pres">
      <dgm:prSet presAssocID="{FC5A1648-1AEC-44DF-99D9-6B7C22E6A069}" presName="aSpace2" presStyleCnt="0"/>
      <dgm:spPr/>
    </dgm:pt>
    <dgm:pt modelId="{89813976-BE03-4FB8-9A30-F6A58BEE54F4}" type="pres">
      <dgm:prSet presAssocID="{26112064-5855-4450-BA0D-37DB81AE0231}" presName="childNode" presStyleLbl="node1" presStyleIdx="9" presStyleCnt="14">
        <dgm:presLayoutVars>
          <dgm:bulletEnabled val="1"/>
        </dgm:presLayoutVars>
      </dgm:prSet>
      <dgm:spPr/>
    </dgm:pt>
    <dgm:pt modelId="{C79FAEAB-BE71-46F8-9029-D199415BB993}" type="pres">
      <dgm:prSet presAssocID="{26112064-5855-4450-BA0D-37DB81AE0231}" presName="aSpace2" presStyleCnt="0"/>
      <dgm:spPr/>
    </dgm:pt>
    <dgm:pt modelId="{B665B286-53B1-48EB-9F22-5E2CE2C37867}" type="pres">
      <dgm:prSet presAssocID="{19873F49-AD28-406D-98C0-8CEF5EB1FE3D}" presName="childNode" presStyleLbl="node1" presStyleIdx="10" presStyleCnt="14">
        <dgm:presLayoutVars>
          <dgm:bulletEnabled val="1"/>
        </dgm:presLayoutVars>
      </dgm:prSet>
      <dgm:spPr/>
    </dgm:pt>
    <dgm:pt modelId="{0CB14CEC-0276-4C38-99B1-86480AA431EF}" type="pres">
      <dgm:prSet presAssocID="{19873F49-AD28-406D-98C0-8CEF5EB1FE3D}" presName="aSpace2" presStyleCnt="0"/>
      <dgm:spPr/>
    </dgm:pt>
    <dgm:pt modelId="{D258D5D8-52BE-4662-BFC5-7F5EBB41438B}" type="pres">
      <dgm:prSet presAssocID="{7B6CC465-E47A-4FE3-B472-141A36458520}" presName="childNode" presStyleLbl="node1" presStyleIdx="11" presStyleCnt="14">
        <dgm:presLayoutVars>
          <dgm:bulletEnabled val="1"/>
        </dgm:presLayoutVars>
      </dgm:prSet>
      <dgm:spPr/>
    </dgm:pt>
    <dgm:pt modelId="{5CCAA4D5-2471-4065-9A2B-560956D50CF3}" type="pres">
      <dgm:prSet presAssocID="{7B6CC465-E47A-4FE3-B472-141A36458520}" presName="aSpace2" presStyleCnt="0"/>
      <dgm:spPr/>
    </dgm:pt>
    <dgm:pt modelId="{FDEFD941-5E1F-49EF-9651-1289FA5BE9E0}" type="pres">
      <dgm:prSet presAssocID="{1857313F-6A58-418A-B97E-0E1225DD2AFC}" presName="childNode" presStyleLbl="node1" presStyleIdx="12" presStyleCnt="14">
        <dgm:presLayoutVars>
          <dgm:bulletEnabled val="1"/>
        </dgm:presLayoutVars>
      </dgm:prSet>
      <dgm:spPr/>
    </dgm:pt>
    <dgm:pt modelId="{0ED85071-35DA-4431-AF42-24FE8DD004BE}" type="pres">
      <dgm:prSet presAssocID="{1857313F-6A58-418A-B97E-0E1225DD2AFC}" presName="aSpace2" presStyleCnt="0"/>
      <dgm:spPr/>
    </dgm:pt>
    <dgm:pt modelId="{6E3432E0-E8B9-4FC5-AB16-BB61A3500C84}" type="pres">
      <dgm:prSet presAssocID="{56BC1E7E-F606-44A0-B36E-908BB5179E2B}" presName="childNode" presStyleLbl="node1" presStyleIdx="13" presStyleCnt="14">
        <dgm:presLayoutVars>
          <dgm:bulletEnabled val="1"/>
        </dgm:presLayoutVars>
      </dgm:prSet>
      <dgm:spPr/>
    </dgm:pt>
  </dgm:ptLst>
  <dgm:cxnLst>
    <dgm:cxn modelId="{A81F9406-059A-43DE-BB38-3D2FE6361796}" type="presOf" srcId="{AD98C8D2-C24C-4765-A787-35721AE54CE7}" destId="{72F411F7-154A-47C0-9FD1-B7B61E60B23A}" srcOrd="0" destOrd="0" presId="urn:microsoft.com/office/officeart/2005/8/layout/lProcess2"/>
    <dgm:cxn modelId="{33D9C412-1C70-40DE-9579-1869D13C968A}" srcId="{60202D4C-C0E7-4D25-88E6-0E767F367237}" destId="{26112064-5855-4450-BA0D-37DB81AE0231}" srcOrd="2" destOrd="0" parTransId="{C3CA4F81-78E4-4D9F-A616-65C789552E6E}" sibTransId="{6FEA18AC-42BF-4B96-A41A-6830ED834743}"/>
    <dgm:cxn modelId="{9EEE1517-CBC9-43FC-88BF-CD86E1937B10}" type="presOf" srcId="{26112064-5855-4450-BA0D-37DB81AE0231}" destId="{89813976-BE03-4FB8-9A30-F6A58BEE54F4}" srcOrd="0" destOrd="0" presId="urn:microsoft.com/office/officeart/2005/8/layout/lProcess2"/>
    <dgm:cxn modelId="{E622352F-AFBC-48D2-894E-0C4C1FAEC584}" type="presOf" srcId="{AEF236F9-A335-4B1C-B95D-921E58D5A07E}" destId="{E3C4623D-9F1D-49AB-A3A8-AA65ABA67C76}" srcOrd="0" destOrd="0" presId="urn:microsoft.com/office/officeart/2005/8/layout/lProcess2"/>
    <dgm:cxn modelId="{CA590E34-A2B4-480B-92C5-0009AFCA67C0}" srcId="{19799C5F-8408-456C-AA89-3A1DB3DF9FAB}" destId="{D56A7B4C-EFC3-4655-8B7B-0E9908A4E9B8}" srcOrd="1" destOrd="0" parTransId="{A67ABCF7-5118-4905-9D94-FB3E9F022634}" sibTransId="{3CFE0D4E-C587-43C8-BE6F-65713EC95FF9}"/>
    <dgm:cxn modelId="{9324FE34-8C6A-41E7-9C64-38B71A27D72F}" srcId="{60202D4C-C0E7-4D25-88E6-0E767F367237}" destId="{7B6CC465-E47A-4FE3-B472-141A36458520}" srcOrd="4" destOrd="0" parTransId="{2E0E173D-AC11-4F13-BBBA-CCF0DA862EE4}" sibTransId="{D3ECECB8-1F8D-44BB-9B56-5073E260E8D8}"/>
    <dgm:cxn modelId="{AC4D0438-AAE5-484C-8F7A-1A7EC29DEC13}" type="presOf" srcId="{56BC1E7E-F606-44A0-B36E-908BB5179E2B}" destId="{6E3432E0-E8B9-4FC5-AB16-BB61A3500C84}" srcOrd="0" destOrd="0" presId="urn:microsoft.com/office/officeart/2005/8/layout/lProcess2"/>
    <dgm:cxn modelId="{87E0D13C-BDA4-4E1A-A483-C21FA0DAF0DA}" type="presOf" srcId="{19799C5F-8408-456C-AA89-3A1DB3DF9FAB}" destId="{86F6B24E-4F13-4651-ABFD-1F0078486D76}" srcOrd="1" destOrd="0" presId="urn:microsoft.com/office/officeart/2005/8/layout/lProcess2"/>
    <dgm:cxn modelId="{F9F11B3E-32AF-461B-AB7A-3CB64EEA7BD0}" type="presOf" srcId="{ACBCFE63-DE09-4DD8-9C4F-AA29CEA462AB}" destId="{FB492CAC-ACEB-40A4-A770-EF17E73DBB0A}" srcOrd="0" destOrd="0" presId="urn:microsoft.com/office/officeart/2005/8/layout/lProcess2"/>
    <dgm:cxn modelId="{7A5F7363-DAB6-404B-86CE-3182A54F6789}" type="presOf" srcId="{A0CA678A-2EB3-4EBB-89A0-A4693207F7C0}" destId="{2521F093-4046-4DE3-AF40-5E0BF640F681}" srcOrd="0" destOrd="0" presId="urn:microsoft.com/office/officeart/2005/8/layout/lProcess2"/>
    <dgm:cxn modelId="{40A98350-498A-4602-917E-838ABC730BC9}" srcId="{60202D4C-C0E7-4D25-88E6-0E767F367237}" destId="{56BC1E7E-F606-44A0-B36E-908BB5179E2B}" srcOrd="6" destOrd="0" parTransId="{2E894E52-C38D-4D9A-9DE7-0A207431EE1E}" sibTransId="{E40CF9FA-ADD9-4136-80FC-4D9CE97E0319}"/>
    <dgm:cxn modelId="{3BCC4055-F749-4890-AB6F-5983831FDD88}" srcId="{60202D4C-C0E7-4D25-88E6-0E767F367237}" destId="{1857313F-6A58-418A-B97E-0E1225DD2AFC}" srcOrd="5" destOrd="0" parTransId="{04F8CBDA-F61E-4B30-99D8-13239FF31184}" sibTransId="{1550C2F5-D8D2-4794-99DA-DAF54647A9DB}"/>
    <dgm:cxn modelId="{C5FECA77-A64A-49C9-B3B9-1E096146298A}" srcId="{60202D4C-C0E7-4D25-88E6-0E767F367237}" destId="{19873F49-AD28-406D-98C0-8CEF5EB1FE3D}" srcOrd="3" destOrd="0" parTransId="{7C122DC2-B052-488C-8765-79010C1D0161}" sibTransId="{FFBBDAD7-02B3-4D26-8A39-270593032BC7}"/>
    <dgm:cxn modelId="{26393584-BE2F-4BBC-86B7-44FD5092B303}" srcId="{19799C5F-8408-456C-AA89-3A1DB3DF9FAB}" destId="{AEF236F9-A335-4B1C-B95D-921E58D5A07E}" srcOrd="3" destOrd="0" parTransId="{78B6D403-901C-49A8-967D-4CB74086C72F}" sibTransId="{43E6D110-F2FE-4CAA-9451-D9788E070F01}"/>
    <dgm:cxn modelId="{00B0D986-CEAF-4DD8-A92E-5CF27363A287}" type="presOf" srcId="{19799C5F-8408-456C-AA89-3A1DB3DF9FAB}" destId="{74B9CFE6-66B2-4959-B983-349808647380}" srcOrd="0" destOrd="0" presId="urn:microsoft.com/office/officeart/2005/8/layout/lProcess2"/>
    <dgm:cxn modelId="{12DCE686-2329-474A-BDFD-85FFE2F87807}" type="presOf" srcId="{1857313F-6A58-418A-B97E-0E1225DD2AFC}" destId="{FDEFD941-5E1F-49EF-9651-1289FA5BE9E0}" srcOrd="0" destOrd="0" presId="urn:microsoft.com/office/officeart/2005/8/layout/lProcess2"/>
    <dgm:cxn modelId="{7F7A6397-5806-461A-A83A-80032B41EDEC}" srcId="{19799C5F-8408-456C-AA89-3A1DB3DF9FAB}" destId="{ACBCFE63-DE09-4DD8-9C4F-AA29CEA462AB}" srcOrd="6" destOrd="0" parTransId="{73526658-6FA5-4A91-873E-D7E021DA0369}" sibTransId="{C65B8CE1-FE5E-4A59-9235-3293FB54A9DF}"/>
    <dgm:cxn modelId="{3008B99A-F4B3-49B0-A140-0D426CF2CCA2}" type="presOf" srcId="{FC5A1648-1AEC-44DF-99D9-6B7C22E6A069}" destId="{720CF6B3-A8F1-44C4-ACFC-1338E371F374}" srcOrd="0" destOrd="0" presId="urn:microsoft.com/office/officeart/2005/8/layout/lProcess2"/>
    <dgm:cxn modelId="{16D4509B-D876-48A4-8D12-E876A1A22225}" srcId="{60202D4C-C0E7-4D25-88E6-0E767F367237}" destId="{A261F187-5CF6-48A6-9513-6152C0C3CE25}" srcOrd="0" destOrd="0" parTransId="{83F0436C-4E51-4270-A4BF-055C3C68A0E2}" sibTransId="{77315111-00D4-481E-BA09-692BA9FBDFF9}"/>
    <dgm:cxn modelId="{C46330AB-B7B1-476F-AFF8-5DE50EFDB4E9}" type="presOf" srcId="{60202D4C-C0E7-4D25-88E6-0E767F367237}" destId="{E43CC273-7FE5-4C47-A7C5-0AD882E4FFA9}" srcOrd="1" destOrd="0" presId="urn:microsoft.com/office/officeart/2005/8/layout/lProcess2"/>
    <dgm:cxn modelId="{62B900B4-AB48-4EF5-9385-1B9FF2EBD5C6}" type="presOf" srcId="{D56A7B4C-EFC3-4655-8B7B-0E9908A4E9B8}" destId="{308A668E-7E86-4B91-837C-F6088CCB183F}" srcOrd="0" destOrd="0" presId="urn:microsoft.com/office/officeart/2005/8/layout/lProcess2"/>
    <dgm:cxn modelId="{53C6A1C0-DF7B-4788-A3B2-AAEF0A3108C1}" type="presOf" srcId="{19873F49-AD28-406D-98C0-8CEF5EB1FE3D}" destId="{B665B286-53B1-48EB-9F22-5E2CE2C37867}" srcOrd="0" destOrd="0" presId="urn:microsoft.com/office/officeart/2005/8/layout/lProcess2"/>
    <dgm:cxn modelId="{9E90B9C0-78C4-4A5D-BDCF-B9E9B875E15C}" type="presOf" srcId="{60202D4C-C0E7-4D25-88E6-0E767F367237}" destId="{AFCBF6A6-D3C5-4ACC-A5E0-C1395D9BD682}" srcOrd="0" destOrd="0" presId="urn:microsoft.com/office/officeart/2005/8/layout/lProcess2"/>
    <dgm:cxn modelId="{D163DCC0-03C4-44C4-82F1-3AE887799397}" type="presOf" srcId="{7B6CC465-E47A-4FE3-B472-141A36458520}" destId="{D258D5D8-52BE-4662-BFC5-7F5EBB41438B}" srcOrd="0" destOrd="0" presId="urn:microsoft.com/office/officeart/2005/8/layout/lProcess2"/>
    <dgm:cxn modelId="{ABFC36C5-283B-4075-8A76-91E2B996B95C}" srcId="{19799C5F-8408-456C-AA89-3A1DB3DF9FAB}" destId="{A0CA678A-2EB3-4EBB-89A0-A4693207F7C0}" srcOrd="5" destOrd="0" parTransId="{1FA87380-8CAF-4C44-AF0A-6DA44F86D589}" sibTransId="{3B144E3D-8D9F-424B-BB30-3A69EDE12265}"/>
    <dgm:cxn modelId="{6C6E03C7-0DF6-45B5-98CB-3B320A00F17B}" srcId="{AD98C8D2-C24C-4765-A787-35721AE54CE7}" destId="{60202D4C-C0E7-4D25-88E6-0E767F367237}" srcOrd="1" destOrd="0" parTransId="{39E3E5B8-CC0A-474E-8976-428D05FF219F}" sibTransId="{16BC3BF1-E864-4215-AED4-1C92E0F70BB7}"/>
    <dgm:cxn modelId="{67F5E2CC-A92A-468A-A486-7C15661C3C2A}" srcId="{19799C5F-8408-456C-AA89-3A1DB3DF9FAB}" destId="{66B17161-30A1-4DAC-B865-35F2ABFBE2DB}" srcOrd="4" destOrd="0" parTransId="{F0AA0955-D059-4904-88F4-6B3CAFB181F3}" sibTransId="{57B044E0-0408-4333-9338-057412CD8C16}"/>
    <dgm:cxn modelId="{6CF668D7-7FDD-45F2-898E-6CCCD91BA2A2}" type="presOf" srcId="{66B17161-30A1-4DAC-B865-35F2ABFBE2DB}" destId="{C3D349D9-6B68-4690-951A-E09238F23E6D}" srcOrd="0" destOrd="0" presId="urn:microsoft.com/office/officeart/2005/8/layout/lProcess2"/>
    <dgm:cxn modelId="{658C57DD-7E3F-47F8-BA02-16E7C41B7ED1}" type="presOf" srcId="{52A306E7-F463-413B-85BC-BA61C8790900}" destId="{17E6F166-8BEE-4629-939E-67A46B0F9B09}" srcOrd="0" destOrd="0" presId="urn:microsoft.com/office/officeart/2005/8/layout/lProcess2"/>
    <dgm:cxn modelId="{B49115E9-B481-47E4-B8FE-E2EA329E8381}" srcId="{60202D4C-C0E7-4D25-88E6-0E767F367237}" destId="{FC5A1648-1AEC-44DF-99D9-6B7C22E6A069}" srcOrd="1" destOrd="0" parTransId="{759942C9-B7E7-4716-A01C-5660BFCCD51A}" sibTransId="{4EBEA16F-5D1A-43AF-BF73-0FDDD4991035}"/>
    <dgm:cxn modelId="{9DD19DF3-FDE8-4166-8B3D-10BD7D7CF12F}" srcId="{19799C5F-8408-456C-AA89-3A1DB3DF9FAB}" destId="{9705202A-7823-47F7-B363-3693F15E6811}" srcOrd="0" destOrd="0" parTransId="{1F3521BF-8813-40C6-B143-107B7A9EE557}" sibTransId="{3D4B06AD-5BA9-4FE2-9108-B3ED40A7F166}"/>
    <dgm:cxn modelId="{23E5ABF4-B1CE-49E9-AFD9-1319463F87D1}" srcId="{AD98C8D2-C24C-4765-A787-35721AE54CE7}" destId="{19799C5F-8408-456C-AA89-3A1DB3DF9FAB}" srcOrd="0" destOrd="0" parTransId="{ED59C87D-372C-4D1E-A3F4-B8D96628F424}" sibTransId="{A27E1F4C-E9FC-4E57-9173-464F6ACA9B93}"/>
    <dgm:cxn modelId="{BA1306F5-C4AD-4430-8DA2-10EB1D5789AB}" type="presOf" srcId="{9705202A-7823-47F7-B363-3693F15E6811}" destId="{8AE271D2-96EB-46B2-8106-7BB3DB86C6A6}" srcOrd="0" destOrd="0" presId="urn:microsoft.com/office/officeart/2005/8/layout/lProcess2"/>
    <dgm:cxn modelId="{296196F6-864E-43E3-82B6-E8B101D88E42}" srcId="{19799C5F-8408-456C-AA89-3A1DB3DF9FAB}" destId="{52A306E7-F463-413B-85BC-BA61C8790900}" srcOrd="2" destOrd="0" parTransId="{C5CAB5DD-F84A-4408-AA16-0236AA34C314}" sibTransId="{A2D71DBC-2421-4086-9C9E-F5FC36B0E786}"/>
    <dgm:cxn modelId="{B21C95F7-1315-42B4-BE70-5ACB013C134C}" type="presOf" srcId="{A261F187-5CF6-48A6-9513-6152C0C3CE25}" destId="{FB1B16A6-4689-4FD2-8B8A-D8FFC004183D}" srcOrd="0" destOrd="0" presId="urn:microsoft.com/office/officeart/2005/8/layout/lProcess2"/>
    <dgm:cxn modelId="{7D30A610-CA27-484A-B8BF-12BE9E0D9554}" type="presParOf" srcId="{72F411F7-154A-47C0-9FD1-B7B61E60B23A}" destId="{226FEA43-819F-45DB-97B0-77EF993B3BA0}" srcOrd="0" destOrd="0" presId="urn:microsoft.com/office/officeart/2005/8/layout/lProcess2"/>
    <dgm:cxn modelId="{21BB2BDA-4831-4A24-A92F-8C5555AA43D0}" type="presParOf" srcId="{226FEA43-819F-45DB-97B0-77EF993B3BA0}" destId="{74B9CFE6-66B2-4959-B983-349808647380}" srcOrd="0" destOrd="0" presId="urn:microsoft.com/office/officeart/2005/8/layout/lProcess2"/>
    <dgm:cxn modelId="{3E18BAF3-43FA-4E7D-8F88-4714A3BD6A37}" type="presParOf" srcId="{226FEA43-819F-45DB-97B0-77EF993B3BA0}" destId="{86F6B24E-4F13-4651-ABFD-1F0078486D76}" srcOrd="1" destOrd="0" presId="urn:microsoft.com/office/officeart/2005/8/layout/lProcess2"/>
    <dgm:cxn modelId="{4EDAD45A-404A-48C3-BCD6-D48CC836BA05}" type="presParOf" srcId="{226FEA43-819F-45DB-97B0-77EF993B3BA0}" destId="{5AE4FA2C-B746-43C1-BE6D-71442C7011B8}" srcOrd="2" destOrd="0" presId="urn:microsoft.com/office/officeart/2005/8/layout/lProcess2"/>
    <dgm:cxn modelId="{1BAB6B02-644B-4756-8020-FD4FCF898279}" type="presParOf" srcId="{5AE4FA2C-B746-43C1-BE6D-71442C7011B8}" destId="{0111D1E2-4504-49FC-9F48-07BA37D92A78}" srcOrd="0" destOrd="0" presId="urn:microsoft.com/office/officeart/2005/8/layout/lProcess2"/>
    <dgm:cxn modelId="{6CDFC5FB-3064-4A67-A341-65E07C041619}" type="presParOf" srcId="{0111D1E2-4504-49FC-9F48-07BA37D92A78}" destId="{8AE271D2-96EB-46B2-8106-7BB3DB86C6A6}" srcOrd="0" destOrd="0" presId="urn:microsoft.com/office/officeart/2005/8/layout/lProcess2"/>
    <dgm:cxn modelId="{53A3664C-F326-4E2F-98E5-0227E88D25E8}" type="presParOf" srcId="{0111D1E2-4504-49FC-9F48-07BA37D92A78}" destId="{72469896-9D26-4D05-9EDF-0CB9BD279E42}" srcOrd="1" destOrd="0" presId="urn:microsoft.com/office/officeart/2005/8/layout/lProcess2"/>
    <dgm:cxn modelId="{DF29E502-51A0-4FD1-9267-BDECF53B0214}" type="presParOf" srcId="{0111D1E2-4504-49FC-9F48-07BA37D92A78}" destId="{308A668E-7E86-4B91-837C-F6088CCB183F}" srcOrd="2" destOrd="0" presId="urn:microsoft.com/office/officeart/2005/8/layout/lProcess2"/>
    <dgm:cxn modelId="{3B771BFB-C414-41B7-91C6-ADB764805889}" type="presParOf" srcId="{0111D1E2-4504-49FC-9F48-07BA37D92A78}" destId="{2FC06630-D42E-4AAE-9838-872F5651798F}" srcOrd="3" destOrd="0" presId="urn:microsoft.com/office/officeart/2005/8/layout/lProcess2"/>
    <dgm:cxn modelId="{BD2284F0-E16D-4D1B-99FE-8F4A4CA31333}" type="presParOf" srcId="{0111D1E2-4504-49FC-9F48-07BA37D92A78}" destId="{17E6F166-8BEE-4629-939E-67A46B0F9B09}" srcOrd="4" destOrd="0" presId="urn:microsoft.com/office/officeart/2005/8/layout/lProcess2"/>
    <dgm:cxn modelId="{558B9C9C-75BF-48AE-BAA3-C04C0E14B4F7}" type="presParOf" srcId="{0111D1E2-4504-49FC-9F48-07BA37D92A78}" destId="{00380C7D-D670-4481-B826-668B957013A7}" srcOrd="5" destOrd="0" presId="urn:microsoft.com/office/officeart/2005/8/layout/lProcess2"/>
    <dgm:cxn modelId="{E366F96B-7B11-44FD-BE99-7B73AF137EF9}" type="presParOf" srcId="{0111D1E2-4504-49FC-9F48-07BA37D92A78}" destId="{E3C4623D-9F1D-49AB-A3A8-AA65ABA67C76}" srcOrd="6" destOrd="0" presId="urn:microsoft.com/office/officeart/2005/8/layout/lProcess2"/>
    <dgm:cxn modelId="{95A1CAD0-140B-4DD5-91D2-9C4444F54A47}" type="presParOf" srcId="{0111D1E2-4504-49FC-9F48-07BA37D92A78}" destId="{D948DEE2-352C-4581-B2C4-76055DA371EF}" srcOrd="7" destOrd="0" presId="urn:microsoft.com/office/officeart/2005/8/layout/lProcess2"/>
    <dgm:cxn modelId="{8FF609AE-BEAB-4DFF-AB9B-FB1FCCFD75B5}" type="presParOf" srcId="{0111D1E2-4504-49FC-9F48-07BA37D92A78}" destId="{C3D349D9-6B68-4690-951A-E09238F23E6D}" srcOrd="8" destOrd="0" presId="urn:microsoft.com/office/officeart/2005/8/layout/lProcess2"/>
    <dgm:cxn modelId="{17408634-4E58-4C4D-8C4B-02C59F8D4507}" type="presParOf" srcId="{0111D1E2-4504-49FC-9F48-07BA37D92A78}" destId="{3CCD1C83-E501-4AEB-B044-C4263B1817F1}" srcOrd="9" destOrd="0" presId="urn:microsoft.com/office/officeart/2005/8/layout/lProcess2"/>
    <dgm:cxn modelId="{4A52DC0A-C677-49BD-AFD8-A56F70183177}" type="presParOf" srcId="{0111D1E2-4504-49FC-9F48-07BA37D92A78}" destId="{2521F093-4046-4DE3-AF40-5E0BF640F681}" srcOrd="10" destOrd="0" presId="urn:microsoft.com/office/officeart/2005/8/layout/lProcess2"/>
    <dgm:cxn modelId="{0A52AC50-99D2-4BFD-809F-0618C0199A17}" type="presParOf" srcId="{0111D1E2-4504-49FC-9F48-07BA37D92A78}" destId="{A33CAFDD-D591-4019-82FE-2447ADD4C794}" srcOrd="11" destOrd="0" presId="urn:microsoft.com/office/officeart/2005/8/layout/lProcess2"/>
    <dgm:cxn modelId="{7D7C6C0C-C9A2-4AB0-AC55-6E3067639C0F}" type="presParOf" srcId="{0111D1E2-4504-49FC-9F48-07BA37D92A78}" destId="{FB492CAC-ACEB-40A4-A770-EF17E73DBB0A}" srcOrd="12" destOrd="0" presId="urn:microsoft.com/office/officeart/2005/8/layout/lProcess2"/>
    <dgm:cxn modelId="{804CCBFF-1C0B-47B0-A7B7-EDD01D22CD7A}" type="presParOf" srcId="{72F411F7-154A-47C0-9FD1-B7B61E60B23A}" destId="{D5FE4118-083E-4DF7-9904-E19AA4289FC5}" srcOrd="1" destOrd="0" presId="urn:microsoft.com/office/officeart/2005/8/layout/lProcess2"/>
    <dgm:cxn modelId="{0F2AC11B-6253-4313-BACE-28659A8FCE8F}" type="presParOf" srcId="{72F411F7-154A-47C0-9FD1-B7B61E60B23A}" destId="{6EED5352-889C-455D-851D-9865CC09671A}" srcOrd="2" destOrd="0" presId="urn:microsoft.com/office/officeart/2005/8/layout/lProcess2"/>
    <dgm:cxn modelId="{E88B4D26-26B9-4A07-BD33-FFC5B97ED97C}" type="presParOf" srcId="{6EED5352-889C-455D-851D-9865CC09671A}" destId="{AFCBF6A6-D3C5-4ACC-A5E0-C1395D9BD682}" srcOrd="0" destOrd="0" presId="urn:microsoft.com/office/officeart/2005/8/layout/lProcess2"/>
    <dgm:cxn modelId="{2C031F65-0142-4091-B780-3C4D84421DD4}" type="presParOf" srcId="{6EED5352-889C-455D-851D-9865CC09671A}" destId="{E43CC273-7FE5-4C47-A7C5-0AD882E4FFA9}" srcOrd="1" destOrd="0" presId="urn:microsoft.com/office/officeart/2005/8/layout/lProcess2"/>
    <dgm:cxn modelId="{94EEDB71-9BB8-40C3-BBC7-494B5A73C272}" type="presParOf" srcId="{6EED5352-889C-455D-851D-9865CC09671A}" destId="{2475E596-B0DA-4D0B-AC4A-8FC62CC3812F}" srcOrd="2" destOrd="0" presId="urn:microsoft.com/office/officeart/2005/8/layout/lProcess2"/>
    <dgm:cxn modelId="{728F628E-21F5-46E7-A5F6-61317804FE09}" type="presParOf" srcId="{2475E596-B0DA-4D0B-AC4A-8FC62CC3812F}" destId="{4A16B0E0-EE2D-4A8E-ACCB-9711969D5581}" srcOrd="0" destOrd="0" presId="urn:microsoft.com/office/officeart/2005/8/layout/lProcess2"/>
    <dgm:cxn modelId="{29E42144-B32C-4AFC-83EA-7CFC08F1CB3A}" type="presParOf" srcId="{4A16B0E0-EE2D-4A8E-ACCB-9711969D5581}" destId="{FB1B16A6-4689-4FD2-8B8A-D8FFC004183D}" srcOrd="0" destOrd="0" presId="urn:microsoft.com/office/officeart/2005/8/layout/lProcess2"/>
    <dgm:cxn modelId="{34884642-8716-4101-8422-DADFBBED0171}" type="presParOf" srcId="{4A16B0E0-EE2D-4A8E-ACCB-9711969D5581}" destId="{4AC5B535-B496-4221-A92D-799A7A698B1F}" srcOrd="1" destOrd="0" presId="urn:microsoft.com/office/officeart/2005/8/layout/lProcess2"/>
    <dgm:cxn modelId="{73434032-BEEC-4464-A985-E642BABEC80B}" type="presParOf" srcId="{4A16B0E0-EE2D-4A8E-ACCB-9711969D5581}" destId="{720CF6B3-A8F1-44C4-ACFC-1338E371F374}" srcOrd="2" destOrd="0" presId="urn:microsoft.com/office/officeart/2005/8/layout/lProcess2"/>
    <dgm:cxn modelId="{C1D1DA18-6E4E-46C6-9888-3F4D7C9E8651}" type="presParOf" srcId="{4A16B0E0-EE2D-4A8E-ACCB-9711969D5581}" destId="{4943CE61-B68D-44EF-AE60-A69705B9EB50}" srcOrd="3" destOrd="0" presId="urn:microsoft.com/office/officeart/2005/8/layout/lProcess2"/>
    <dgm:cxn modelId="{5902CB06-8975-42D5-8E41-75859DACE75B}" type="presParOf" srcId="{4A16B0E0-EE2D-4A8E-ACCB-9711969D5581}" destId="{89813976-BE03-4FB8-9A30-F6A58BEE54F4}" srcOrd="4" destOrd="0" presId="urn:microsoft.com/office/officeart/2005/8/layout/lProcess2"/>
    <dgm:cxn modelId="{DE795A2F-33C6-4F19-841C-2EBB5A6A98A3}" type="presParOf" srcId="{4A16B0E0-EE2D-4A8E-ACCB-9711969D5581}" destId="{C79FAEAB-BE71-46F8-9029-D199415BB993}" srcOrd="5" destOrd="0" presId="urn:microsoft.com/office/officeart/2005/8/layout/lProcess2"/>
    <dgm:cxn modelId="{BE5CBDD8-7BEE-4EAD-B3C4-A01C9ED0CA20}" type="presParOf" srcId="{4A16B0E0-EE2D-4A8E-ACCB-9711969D5581}" destId="{B665B286-53B1-48EB-9F22-5E2CE2C37867}" srcOrd="6" destOrd="0" presId="urn:microsoft.com/office/officeart/2005/8/layout/lProcess2"/>
    <dgm:cxn modelId="{56ABBA3A-62CD-45A3-A9AE-FF26F5863640}" type="presParOf" srcId="{4A16B0E0-EE2D-4A8E-ACCB-9711969D5581}" destId="{0CB14CEC-0276-4C38-99B1-86480AA431EF}" srcOrd="7" destOrd="0" presId="urn:microsoft.com/office/officeart/2005/8/layout/lProcess2"/>
    <dgm:cxn modelId="{2AEA6A96-57A9-4A4F-82B2-D15C43236345}" type="presParOf" srcId="{4A16B0E0-EE2D-4A8E-ACCB-9711969D5581}" destId="{D258D5D8-52BE-4662-BFC5-7F5EBB41438B}" srcOrd="8" destOrd="0" presId="urn:microsoft.com/office/officeart/2005/8/layout/lProcess2"/>
    <dgm:cxn modelId="{E6A09881-F252-4B77-BA2F-AF546A685D4F}" type="presParOf" srcId="{4A16B0E0-EE2D-4A8E-ACCB-9711969D5581}" destId="{5CCAA4D5-2471-4065-9A2B-560956D50CF3}" srcOrd="9" destOrd="0" presId="urn:microsoft.com/office/officeart/2005/8/layout/lProcess2"/>
    <dgm:cxn modelId="{124CB30B-38D0-4FA9-93AF-141B0CDF6315}" type="presParOf" srcId="{4A16B0E0-EE2D-4A8E-ACCB-9711969D5581}" destId="{FDEFD941-5E1F-49EF-9651-1289FA5BE9E0}" srcOrd="10" destOrd="0" presId="urn:microsoft.com/office/officeart/2005/8/layout/lProcess2"/>
    <dgm:cxn modelId="{A7A3AF5F-B275-4912-986D-44883C7D6E9B}" type="presParOf" srcId="{4A16B0E0-EE2D-4A8E-ACCB-9711969D5581}" destId="{0ED85071-35DA-4431-AF42-24FE8DD004BE}" srcOrd="11" destOrd="0" presId="urn:microsoft.com/office/officeart/2005/8/layout/lProcess2"/>
    <dgm:cxn modelId="{CCED4A3B-D244-449B-8348-5AEC415DB481}" type="presParOf" srcId="{4A16B0E0-EE2D-4A8E-ACCB-9711969D5581}" destId="{6E3432E0-E8B9-4FC5-AB16-BB61A3500C84}" srcOrd="12" destOrd="0" presId="urn:microsoft.com/office/officeart/2005/8/layout/lProcess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B366BE5-C955-44CE-8997-430F2EAC0816}" type="doc">
      <dgm:prSet loTypeId="urn:microsoft.com/office/officeart/2005/8/layout/pList2" loCatId="list" qsTypeId="urn:microsoft.com/office/officeart/2005/8/quickstyle/simple3" qsCatId="simple" csTypeId="urn:microsoft.com/office/officeart/2005/8/colors/colorful1" csCatId="colorful" phldr="1"/>
      <dgm:spPr/>
    </dgm:pt>
    <dgm:pt modelId="{F61760E9-30B2-461E-B35E-8DDD6658B184}">
      <dgm:prSet phldrT="[Texto]"/>
      <dgm:spPr/>
      <dgm:t>
        <a:bodyPr/>
        <a:lstStyle/>
        <a:p>
          <a:r>
            <a:rPr lang="es-MX" b="1" dirty="0"/>
            <a:t>BARRIDO Y LIMPIEZA DE ESPACIOS PÚBLICOS</a:t>
          </a:r>
        </a:p>
        <a:p>
          <a:r>
            <a:rPr lang="es-MX" dirty="0"/>
            <a:t>148 RUTAS DE BARRIDO MANUAL</a:t>
          </a:r>
        </a:p>
        <a:p>
          <a:r>
            <a:rPr lang="es-MX" dirty="0"/>
            <a:t>(1523 operativos) </a:t>
          </a:r>
        </a:p>
        <a:p>
          <a:r>
            <a:rPr lang="es-MX" dirty="0"/>
            <a:t>17 RUTAS DE BARRIDO MECANIZADO</a:t>
          </a:r>
        </a:p>
        <a:p>
          <a:r>
            <a:rPr lang="es-MX" dirty="0"/>
            <a:t>(</a:t>
          </a:r>
          <a:r>
            <a:rPr lang="es-MX" b="1" i="1" dirty="0"/>
            <a:t>53.24 km</a:t>
          </a:r>
          <a:r>
            <a:rPr lang="es-MX" dirty="0"/>
            <a:t>)</a:t>
          </a:r>
        </a:p>
        <a:p>
          <a:r>
            <a:rPr lang="es-MX" b="1" i="1" dirty="0"/>
            <a:t>58 Campañas </a:t>
          </a:r>
          <a:r>
            <a:rPr lang="es-MX" i="1" dirty="0"/>
            <a:t>de Barrio Limpio</a:t>
          </a:r>
        </a:p>
      </dgm:t>
    </dgm:pt>
    <dgm:pt modelId="{600D87FE-DCED-41FC-BB38-34FCA08DD57E}" type="parTrans" cxnId="{0EB1D232-EFDE-4F1D-BBBA-B1B768B79AC8}">
      <dgm:prSet/>
      <dgm:spPr/>
      <dgm:t>
        <a:bodyPr/>
        <a:lstStyle/>
        <a:p>
          <a:endParaRPr lang="es-ES"/>
        </a:p>
      </dgm:t>
    </dgm:pt>
    <dgm:pt modelId="{5370AA84-4581-4B48-8D9A-FAC1332A464B}" type="sibTrans" cxnId="{0EB1D232-EFDE-4F1D-BBBA-B1B768B79AC8}">
      <dgm:prSet/>
      <dgm:spPr/>
      <dgm:t>
        <a:bodyPr/>
        <a:lstStyle/>
        <a:p>
          <a:endParaRPr lang="es-ES"/>
        </a:p>
      </dgm:t>
    </dgm:pt>
    <dgm:pt modelId="{1D092765-EF7C-42BB-A86C-AB46A269B522}">
      <dgm:prSet phldrT="[Texto]"/>
      <dgm:spPr/>
      <dgm:t>
        <a:bodyPr/>
        <a:lstStyle/>
        <a:p>
          <a:r>
            <a:rPr lang="es-MX" b="1" dirty="0"/>
            <a:t>RECOLECCIÓN DE RESIDUOS MUNICIPALES</a:t>
          </a:r>
        </a:p>
        <a:p>
          <a:r>
            <a:rPr lang="es-MX" dirty="0"/>
            <a:t>48 RUTAS DIARIAS (MAÑANA, TARDE Y NOCHE).</a:t>
          </a:r>
        </a:p>
        <a:p>
          <a:r>
            <a:rPr lang="es-MX" b="1" i="1" dirty="0"/>
            <a:t>131,961.68 TN</a:t>
          </a:r>
          <a:endParaRPr lang="es-MX" i="1" dirty="0"/>
        </a:p>
        <a:p>
          <a:endParaRPr lang="es-MX" i="1" dirty="0"/>
        </a:p>
        <a:p>
          <a:endParaRPr lang="es-MX" i="1" dirty="0"/>
        </a:p>
        <a:p>
          <a:endParaRPr lang="es-ES" dirty="0"/>
        </a:p>
      </dgm:t>
    </dgm:pt>
    <dgm:pt modelId="{4C23D3F2-E5CE-4F8E-A361-BD454A19B2C7}" type="parTrans" cxnId="{6BF7339C-E772-472F-955C-823E5E820918}">
      <dgm:prSet/>
      <dgm:spPr/>
      <dgm:t>
        <a:bodyPr/>
        <a:lstStyle/>
        <a:p>
          <a:endParaRPr lang="es-ES"/>
        </a:p>
      </dgm:t>
    </dgm:pt>
    <dgm:pt modelId="{23D48F03-217B-4DAB-BABA-043584BFBAD0}" type="sibTrans" cxnId="{6BF7339C-E772-472F-955C-823E5E820918}">
      <dgm:prSet/>
      <dgm:spPr/>
      <dgm:t>
        <a:bodyPr/>
        <a:lstStyle/>
        <a:p>
          <a:endParaRPr lang="es-ES"/>
        </a:p>
      </dgm:t>
    </dgm:pt>
    <dgm:pt modelId="{AC723A9A-7768-4EE1-8ECD-11B897688345}">
      <dgm:prSet phldrT="[Texto]"/>
      <dgm:spPr/>
      <dgm:t>
        <a:bodyPr/>
        <a:lstStyle/>
        <a:p>
          <a:r>
            <a:rPr lang="es-MX" b="1" dirty="0"/>
            <a:t>LAVADO Y DESINFECCIÓN DE ESPACIOS PÚBLICOS</a:t>
          </a:r>
        </a:p>
        <a:p>
          <a:r>
            <a:rPr lang="es-MX" b="1" i="1" dirty="0"/>
            <a:t>152 operativos</a:t>
          </a:r>
          <a:endParaRPr lang="es-MX" i="1" dirty="0"/>
        </a:p>
        <a:p>
          <a:endParaRPr lang="es-MX" i="1" dirty="0"/>
        </a:p>
        <a:p>
          <a:endParaRPr lang="es-MX" i="1" dirty="0"/>
        </a:p>
        <a:p>
          <a:endParaRPr lang="es-MX" i="1" dirty="0"/>
        </a:p>
        <a:p>
          <a:endParaRPr lang="es-MX" i="1" dirty="0"/>
        </a:p>
        <a:p>
          <a:endParaRPr lang="es-MX" i="1" dirty="0"/>
        </a:p>
        <a:p>
          <a:endParaRPr lang="es-MX" i="1" dirty="0"/>
        </a:p>
        <a:p>
          <a:endParaRPr lang="es-ES" dirty="0"/>
        </a:p>
      </dgm:t>
    </dgm:pt>
    <dgm:pt modelId="{52C3748C-51B9-450D-AB3C-2A7B26274CC9}" type="parTrans" cxnId="{D5663109-0CAD-40BB-9A81-6E18DEC4F7CE}">
      <dgm:prSet/>
      <dgm:spPr/>
      <dgm:t>
        <a:bodyPr/>
        <a:lstStyle/>
        <a:p>
          <a:endParaRPr lang="es-ES"/>
        </a:p>
      </dgm:t>
    </dgm:pt>
    <dgm:pt modelId="{2E87A3C1-9448-42AE-9928-B6981E81C52C}" type="sibTrans" cxnId="{D5663109-0CAD-40BB-9A81-6E18DEC4F7CE}">
      <dgm:prSet/>
      <dgm:spPr/>
      <dgm:t>
        <a:bodyPr/>
        <a:lstStyle/>
        <a:p>
          <a:endParaRPr lang="es-ES"/>
        </a:p>
      </dgm:t>
    </dgm:pt>
    <dgm:pt modelId="{73572559-78DA-440F-8B56-6382B6A0E815}">
      <dgm:prSet phldrT="[Texto]"/>
      <dgm:spPr/>
      <dgm:t>
        <a:bodyPr/>
        <a:lstStyle/>
        <a:p>
          <a:r>
            <a:rPr lang="es-MX" b="1" dirty="0"/>
            <a:t>LIMPIEZA Y PINTADO DE POSTES</a:t>
          </a:r>
        </a:p>
        <a:p>
          <a:r>
            <a:rPr lang="es-PE" b="1" i="1" dirty="0"/>
            <a:t>87 operativos</a:t>
          </a:r>
          <a:endParaRPr lang="es-PE" i="1" dirty="0"/>
        </a:p>
        <a:p>
          <a:r>
            <a:rPr lang="es-MX" b="1" i="1" dirty="0"/>
            <a:t>(142.87 km)</a:t>
          </a:r>
          <a:endParaRPr lang="es-PE" i="1" dirty="0"/>
        </a:p>
        <a:p>
          <a:endParaRPr lang="es-PE" i="1" dirty="0"/>
        </a:p>
        <a:p>
          <a:endParaRPr lang="es-PE" i="1" dirty="0"/>
        </a:p>
        <a:p>
          <a:endParaRPr lang="es-PE" i="1" dirty="0"/>
        </a:p>
        <a:p>
          <a:endParaRPr lang="es-PE" i="1" dirty="0"/>
        </a:p>
        <a:p>
          <a:endParaRPr lang="es-PE" i="1" dirty="0"/>
        </a:p>
        <a:p>
          <a:endParaRPr lang="es-PE" i="1" dirty="0"/>
        </a:p>
        <a:p>
          <a:endParaRPr lang="es-PE" i="1" dirty="0"/>
        </a:p>
        <a:p>
          <a:endParaRPr lang="es-ES" dirty="0"/>
        </a:p>
      </dgm:t>
    </dgm:pt>
    <dgm:pt modelId="{E3DA222D-572D-475F-AF29-974DDF1284CA}" type="parTrans" cxnId="{16E841DE-A537-4E17-9416-4F953D6768EE}">
      <dgm:prSet/>
      <dgm:spPr/>
      <dgm:t>
        <a:bodyPr/>
        <a:lstStyle/>
        <a:p>
          <a:endParaRPr lang="es-ES"/>
        </a:p>
      </dgm:t>
    </dgm:pt>
    <dgm:pt modelId="{3FB2D806-DBB7-449B-B34B-5608155DECE9}" type="sibTrans" cxnId="{16E841DE-A537-4E17-9416-4F953D6768EE}">
      <dgm:prSet/>
      <dgm:spPr/>
      <dgm:t>
        <a:bodyPr/>
        <a:lstStyle/>
        <a:p>
          <a:endParaRPr lang="es-ES"/>
        </a:p>
      </dgm:t>
    </dgm:pt>
    <dgm:pt modelId="{B5F52DF6-7CDF-4C93-AE72-A39D929B8F9C}" type="pres">
      <dgm:prSet presAssocID="{0B366BE5-C955-44CE-8997-430F2EAC0816}" presName="Name0" presStyleCnt="0">
        <dgm:presLayoutVars>
          <dgm:dir/>
          <dgm:resizeHandles val="exact"/>
        </dgm:presLayoutVars>
      </dgm:prSet>
      <dgm:spPr/>
    </dgm:pt>
    <dgm:pt modelId="{18CC8DF9-8441-40A8-8CB7-86AB3114AFE1}" type="pres">
      <dgm:prSet presAssocID="{0B366BE5-C955-44CE-8997-430F2EAC0816}" presName="bkgdShp" presStyleLbl="alignAccFollowNode1" presStyleIdx="0" presStyleCnt="1"/>
      <dgm:spPr/>
    </dgm:pt>
    <dgm:pt modelId="{FA3B966C-CE80-4203-98F6-9A1AD161700D}" type="pres">
      <dgm:prSet presAssocID="{0B366BE5-C955-44CE-8997-430F2EAC0816}" presName="linComp" presStyleCnt="0"/>
      <dgm:spPr/>
    </dgm:pt>
    <dgm:pt modelId="{F11C9B32-3383-4341-8287-E3962C00ED90}" type="pres">
      <dgm:prSet presAssocID="{F61760E9-30B2-461E-B35E-8DDD6658B184}" presName="compNode" presStyleCnt="0"/>
      <dgm:spPr/>
    </dgm:pt>
    <dgm:pt modelId="{F5626F7A-9702-4F93-9936-0634C5BAC099}" type="pres">
      <dgm:prSet presAssocID="{F61760E9-30B2-461E-B35E-8DDD6658B184}" presName="node" presStyleLbl="node1" presStyleIdx="0" presStyleCnt="4">
        <dgm:presLayoutVars>
          <dgm:bulletEnabled val="1"/>
        </dgm:presLayoutVars>
      </dgm:prSet>
      <dgm:spPr/>
    </dgm:pt>
    <dgm:pt modelId="{F35066B3-8B42-4E30-8B4B-A256C0AB1668}" type="pres">
      <dgm:prSet presAssocID="{F61760E9-30B2-461E-B35E-8DDD6658B184}" presName="invisiNode" presStyleLbl="node1" presStyleIdx="0" presStyleCnt="4"/>
      <dgm:spPr/>
    </dgm:pt>
    <dgm:pt modelId="{9C7E5062-E63D-4FF3-9073-5CD5CBF8EE3A}" type="pres">
      <dgm:prSet presAssocID="{F61760E9-30B2-461E-B35E-8DDD6658B184}" presName="imagNode" presStyleLbl="fgImgPlace1" presStyleIdx="0" presStyleCnt="4"/>
      <dgm:spPr/>
    </dgm:pt>
    <dgm:pt modelId="{BC5D7258-180A-43AA-A02A-F40AD7A92907}" type="pres">
      <dgm:prSet presAssocID="{5370AA84-4581-4B48-8D9A-FAC1332A464B}" presName="sibTrans" presStyleLbl="sibTrans2D1" presStyleIdx="0" presStyleCnt="0"/>
      <dgm:spPr/>
    </dgm:pt>
    <dgm:pt modelId="{63967DDB-C5D7-4474-92CF-24B25949A89A}" type="pres">
      <dgm:prSet presAssocID="{1D092765-EF7C-42BB-A86C-AB46A269B522}" presName="compNode" presStyleCnt="0"/>
      <dgm:spPr/>
    </dgm:pt>
    <dgm:pt modelId="{2889B85F-8DA5-4D1D-9599-7CF06F256FC1}" type="pres">
      <dgm:prSet presAssocID="{1D092765-EF7C-42BB-A86C-AB46A269B522}" presName="node" presStyleLbl="node1" presStyleIdx="1" presStyleCnt="4">
        <dgm:presLayoutVars>
          <dgm:bulletEnabled val="1"/>
        </dgm:presLayoutVars>
      </dgm:prSet>
      <dgm:spPr/>
    </dgm:pt>
    <dgm:pt modelId="{99B64E5B-D750-411A-A01F-8468E2F6AFA9}" type="pres">
      <dgm:prSet presAssocID="{1D092765-EF7C-42BB-A86C-AB46A269B522}" presName="invisiNode" presStyleLbl="node1" presStyleIdx="1" presStyleCnt="4"/>
      <dgm:spPr/>
    </dgm:pt>
    <dgm:pt modelId="{AF9B21F6-E307-445E-B1A3-E4D23DC0D8B4}" type="pres">
      <dgm:prSet presAssocID="{1D092765-EF7C-42BB-A86C-AB46A269B522}" presName="imagNode" presStyleLbl="fgImgPlace1" presStyleIdx="1" presStyleCnt="4"/>
      <dgm:spPr/>
    </dgm:pt>
    <dgm:pt modelId="{BC9BCDAA-80AE-4612-8286-A4FA0DFB1D17}" type="pres">
      <dgm:prSet presAssocID="{23D48F03-217B-4DAB-BABA-043584BFBAD0}" presName="sibTrans" presStyleLbl="sibTrans2D1" presStyleIdx="0" presStyleCnt="0"/>
      <dgm:spPr/>
    </dgm:pt>
    <dgm:pt modelId="{967E5CAC-11FE-4761-975C-C43CB38130B9}" type="pres">
      <dgm:prSet presAssocID="{AC723A9A-7768-4EE1-8ECD-11B897688345}" presName="compNode" presStyleCnt="0"/>
      <dgm:spPr/>
    </dgm:pt>
    <dgm:pt modelId="{64764687-7090-4690-87F4-CEB371751A24}" type="pres">
      <dgm:prSet presAssocID="{AC723A9A-7768-4EE1-8ECD-11B897688345}" presName="node" presStyleLbl="node1" presStyleIdx="2" presStyleCnt="4">
        <dgm:presLayoutVars>
          <dgm:bulletEnabled val="1"/>
        </dgm:presLayoutVars>
      </dgm:prSet>
      <dgm:spPr/>
    </dgm:pt>
    <dgm:pt modelId="{C3BAA816-834D-4F87-AB55-80E6F7AAB3A9}" type="pres">
      <dgm:prSet presAssocID="{AC723A9A-7768-4EE1-8ECD-11B897688345}" presName="invisiNode" presStyleLbl="node1" presStyleIdx="2" presStyleCnt="4"/>
      <dgm:spPr/>
    </dgm:pt>
    <dgm:pt modelId="{EC271F3D-5CE5-4D41-9E66-5C95EB3462B7}" type="pres">
      <dgm:prSet presAssocID="{AC723A9A-7768-4EE1-8ECD-11B897688345}" presName="imagNode" presStyleLbl="fgImgPlace1" presStyleIdx="2" presStyleCnt="4"/>
      <dgm:spPr/>
    </dgm:pt>
    <dgm:pt modelId="{7BE002F7-63B3-4170-BF97-BF83A319BD64}" type="pres">
      <dgm:prSet presAssocID="{2E87A3C1-9448-42AE-9928-B6981E81C52C}" presName="sibTrans" presStyleLbl="sibTrans2D1" presStyleIdx="0" presStyleCnt="0"/>
      <dgm:spPr/>
    </dgm:pt>
    <dgm:pt modelId="{A643D082-B8DB-4D95-B465-22E84ABC568B}" type="pres">
      <dgm:prSet presAssocID="{73572559-78DA-440F-8B56-6382B6A0E815}" presName="compNode" presStyleCnt="0"/>
      <dgm:spPr/>
    </dgm:pt>
    <dgm:pt modelId="{0551703E-1BD9-437C-9540-4864F1E27084}" type="pres">
      <dgm:prSet presAssocID="{73572559-78DA-440F-8B56-6382B6A0E815}" presName="node" presStyleLbl="node1" presStyleIdx="3" presStyleCnt="4">
        <dgm:presLayoutVars>
          <dgm:bulletEnabled val="1"/>
        </dgm:presLayoutVars>
      </dgm:prSet>
      <dgm:spPr/>
    </dgm:pt>
    <dgm:pt modelId="{E8E7E0C9-9CFC-4288-BDDB-6F2D6BA7A673}" type="pres">
      <dgm:prSet presAssocID="{73572559-78DA-440F-8B56-6382B6A0E815}" presName="invisiNode" presStyleLbl="node1" presStyleIdx="3" presStyleCnt="4"/>
      <dgm:spPr/>
    </dgm:pt>
    <dgm:pt modelId="{2AC6AA1F-7D1A-4668-9D10-2141220CC1D4}" type="pres">
      <dgm:prSet presAssocID="{73572559-78DA-440F-8B56-6382B6A0E815}" presName="imagNode" presStyleLbl="fgImgPlace1" presStyleIdx="3" presStyleCnt="4"/>
      <dgm:spPr/>
    </dgm:pt>
  </dgm:ptLst>
  <dgm:cxnLst>
    <dgm:cxn modelId="{D5663109-0CAD-40BB-9A81-6E18DEC4F7CE}" srcId="{0B366BE5-C955-44CE-8997-430F2EAC0816}" destId="{AC723A9A-7768-4EE1-8ECD-11B897688345}" srcOrd="2" destOrd="0" parTransId="{52C3748C-51B9-450D-AB3C-2A7B26274CC9}" sibTransId="{2E87A3C1-9448-42AE-9928-B6981E81C52C}"/>
    <dgm:cxn modelId="{AFA7E223-052E-4A3E-B5AD-7CBB1BCE1C65}" type="presOf" srcId="{5370AA84-4581-4B48-8D9A-FAC1332A464B}" destId="{BC5D7258-180A-43AA-A02A-F40AD7A92907}" srcOrd="0" destOrd="0" presId="urn:microsoft.com/office/officeart/2005/8/layout/pList2"/>
    <dgm:cxn modelId="{9461A826-FD34-4924-AF23-674E469FDDF1}" type="presOf" srcId="{1D092765-EF7C-42BB-A86C-AB46A269B522}" destId="{2889B85F-8DA5-4D1D-9599-7CF06F256FC1}" srcOrd="0" destOrd="0" presId="urn:microsoft.com/office/officeart/2005/8/layout/pList2"/>
    <dgm:cxn modelId="{4464012A-00EE-4493-8086-46A9712D6139}" type="presOf" srcId="{0B366BE5-C955-44CE-8997-430F2EAC0816}" destId="{B5F52DF6-7CDF-4C93-AE72-A39D929B8F9C}" srcOrd="0" destOrd="0" presId="urn:microsoft.com/office/officeart/2005/8/layout/pList2"/>
    <dgm:cxn modelId="{D6883D2B-5E38-4222-BFF9-B4910CE9D168}" type="presOf" srcId="{2E87A3C1-9448-42AE-9928-B6981E81C52C}" destId="{7BE002F7-63B3-4170-BF97-BF83A319BD64}" srcOrd="0" destOrd="0" presId="urn:microsoft.com/office/officeart/2005/8/layout/pList2"/>
    <dgm:cxn modelId="{CC7E642C-8972-4787-BCBA-9BA3D5A14351}" type="presOf" srcId="{F61760E9-30B2-461E-B35E-8DDD6658B184}" destId="{F5626F7A-9702-4F93-9936-0634C5BAC099}" srcOrd="0" destOrd="0" presId="urn:microsoft.com/office/officeart/2005/8/layout/pList2"/>
    <dgm:cxn modelId="{0EB1D232-EFDE-4F1D-BBBA-B1B768B79AC8}" srcId="{0B366BE5-C955-44CE-8997-430F2EAC0816}" destId="{F61760E9-30B2-461E-B35E-8DDD6658B184}" srcOrd="0" destOrd="0" parTransId="{600D87FE-DCED-41FC-BB38-34FCA08DD57E}" sibTransId="{5370AA84-4581-4B48-8D9A-FAC1332A464B}"/>
    <dgm:cxn modelId="{26326660-8613-4F1B-A8F6-CF6E9D145094}" type="presOf" srcId="{23D48F03-217B-4DAB-BABA-043584BFBAD0}" destId="{BC9BCDAA-80AE-4612-8286-A4FA0DFB1D17}" srcOrd="0" destOrd="0" presId="urn:microsoft.com/office/officeart/2005/8/layout/pList2"/>
    <dgm:cxn modelId="{187B174A-42C1-46E6-A865-C9D3CB0CA8B0}" type="presOf" srcId="{73572559-78DA-440F-8B56-6382B6A0E815}" destId="{0551703E-1BD9-437C-9540-4864F1E27084}" srcOrd="0" destOrd="0" presId="urn:microsoft.com/office/officeart/2005/8/layout/pList2"/>
    <dgm:cxn modelId="{806BCE6E-7C05-4C24-B641-DC652B480C42}" type="presOf" srcId="{AC723A9A-7768-4EE1-8ECD-11B897688345}" destId="{64764687-7090-4690-87F4-CEB371751A24}" srcOrd="0" destOrd="0" presId="urn:microsoft.com/office/officeart/2005/8/layout/pList2"/>
    <dgm:cxn modelId="{6BF7339C-E772-472F-955C-823E5E820918}" srcId="{0B366BE5-C955-44CE-8997-430F2EAC0816}" destId="{1D092765-EF7C-42BB-A86C-AB46A269B522}" srcOrd="1" destOrd="0" parTransId="{4C23D3F2-E5CE-4F8E-A361-BD454A19B2C7}" sibTransId="{23D48F03-217B-4DAB-BABA-043584BFBAD0}"/>
    <dgm:cxn modelId="{16E841DE-A537-4E17-9416-4F953D6768EE}" srcId="{0B366BE5-C955-44CE-8997-430F2EAC0816}" destId="{73572559-78DA-440F-8B56-6382B6A0E815}" srcOrd="3" destOrd="0" parTransId="{E3DA222D-572D-475F-AF29-974DDF1284CA}" sibTransId="{3FB2D806-DBB7-449B-B34B-5608155DECE9}"/>
    <dgm:cxn modelId="{4CFF1BF7-F412-43B7-BEDA-BB556D49A1AE}" type="presParOf" srcId="{B5F52DF6-7CDF-4C93-AE72-A39D929B8F9C}" destId="{18CC8DF9-8441-40A8-8CB7-86AB3114AFE1}" srcOrd="0" destOrd="0" presId="urn:microsoft.com/office/officeart/2005/8/layout/pList2"/>
    <dgm:cxn modelId="{C3C3569A-13D6-4FB1-A4C2-6700317005F9}" type="presParOf" srcId="{B5F52DF6-7CDF-4C93-AE72-A39D929B8F9C}" destId="{FA3B966C-CE80-4203-98F6-9A1AD161700D}" srcOrd="1" destOrd="0" presId="urn:microsoft.com/office/officeart/2005/8/layout/pList2"/>
    <dgm:cxn modelId="{B0FAEBDA-81B3-409F-B4E4-D9CB4502B778}" type="presParOf" srcId="{FA3B966C-CE80-4203-98F6-9A1AD161700D}" destId="{F11C9B32-3383-4341-8287-E3962C00ED90}" srcOrd="0" destOrd="0" presId="urn:microsoft.com/office/officeart/2005/8/layout/pList2"/>
    <dgm:cxn modelId="{5DB3C739-138C-4BB0-B4AE-6252A9EE33B1}" type="presParOf" srcId="{F11C9B32-3383-4341-8287-E3962C00ED90}" destId="{F5626F7A-9702-4F93-9936-0634C5BAC099}" srcOrd="0" destOrd="0" presId="urn:microsoft.com/office/officeart/2005/8/layout/pList2"/>
    <dgm:cxn modelId="{D7D12536-7C32-40A9-9F0D-3A34200828D6}" type="presParOf" srcId="{F11C9B32-3383-4341-8287-E3962C00ED90}" destId="{F35066B3-8B42-4E30-8B4B-A256C0AB1668}" srcOrd="1" destOrd="0" presId="urn:microsoft.com/office/officeart/2005/8/layout/pList2"/>
    <dgm:cxn modelId="{B6FBE515-A90D-4AD0-894B-F5F1C916CA94}" type="presParOf" srcId="{F11C9B32-3383-4341-8287-E3962C00ED90}" destId="{9C7E5062-E63D-4FF3-9073-5CD5CBF8EE3A}" srcOrd="2" destOrd="0" presId="urn:microsoft.com/office/officeart/2005/8/layout/pList2"/>
    <dgm:cxn modelId="{B0A47A24-2583-48E7-B5C1-FF1AE5ACF615}" type="presParOf" srcId="{FA3B966C-CE80-4203-98F6-9A1AD161700D}" destId="{BC5D7258-180A-43AA-A02A-F40AD7A92907}" srcOrd="1" destOrd="0" presId="urn:microsoft.com/office/officeart/2005/8/layout/pList2"/>
    <dgm:cxn modelId="{D1E93859-B356-4B87-8E35-F658D1A33E6D}" type="presParOf" srcId="{FA3B966C-CE80-4203-98F6-9A1AD161700D}" destId="{63967DDB-C5D7-4474-92CF-24B25949A89A}" srcOrd="2" destOrd="0" presId="urn:microsoft.com/office/officeart/2005/8/layout/pList2"/>
    <dgm:cxn modelId="{C3743571-52F3-4983-8135-07ABF8B79076}" type="presParOf" srcId="{63967DDB-C5D7-4474-92CF-24B25949A89A}" destId="{2889B85F-8DA5-4D1D-9599-7CF06F256FC1}" srcOrd="0" destOrd="0" presId="urn:microsoft.com/office/officeart/2005/8/layout/pList2"/>
    <dgm:cxn modelId="{FE3D5D5F-E87A-4589-98A2-0FC5D647663E}" type="presParOf" srcId="{63967DDB-C5D7-4474-92CF-24B25949A89A}" destId="{99B64E5B-D750-411A-A01F-8468E2F6AFA9}" srcOrd="1" destOrd="0" presId="urn:microsoft.com/office/officeart/2005/8/layout/pList2"/>
    <dgm:cxn modelId="{1F5BCB77-0A1B-42E7-B6EB-BC3ABFFF3BC2}" type="presParOf" srcId="{63967DDB-C5D7-4474-92CF-24B25949A89A}" destId="{AF9B21F6-E307-445E-B1A3-E4D23DC0D8B4}" srcOrd="2" destOrd="0" presId="urn:microsoft.com/office/officeart/2005/8/layout/pList2"/>
    <dgm:cxn modelId="{E9F1077F-6AF1-4615-A044-160C295F4388}" type="presParOf" srcId="{FA3B966C-CE80-4203-98F6-9A1AD161700D}" destId="{BC9BCDAA-80AE-4612-8286-A4FA0DFB1D17}" srcOrd="3" destOrd="0" presId="urn:microsoft.com/office/officeart/2005/8/layout/pList2"/>
    <dgm:cxn modelId="{C75835F1-6D69-4FA9-87B5-B5534D9FF937}" type="presParOf" srcId="{FA3B966C-CE80-4203-98F6-9A1AD161700D}" destId="{967E5CAC-11FE-4761-975C-C43CB38130B9}" srcOrd="4" destOrd="0" presId="urn:microsoft.com/office/officeart/2005/8/layout/pList2"/>
    <dgm:cxn modelId="{2DAE35B3-F341-43E9-9857-71C5D61B72E1}" type="presParOf" srcId="{967E5CAC-11FE-4761-975C-C43CB38130B9}" destId="{64764687-7090-4690-87F4-CEB371751A24}" srcOrd="0" destOrd="0" presId="urn:microsoft.com/office/officeart/2005/8/layout/pList2"/>
    <dgm:cxn modelId="{89B776E6-EE53-4563-9368-BC85910087FA}" type="presParOf" srcId="{967E5CAC-11FE-4761-975C-C43CB38130B9}" destId="{C3BAA816-834D-4F87-AB55-80E6F7AAB3A9}" srcOrd="1" destOrd="0" presId="urn:microsoft.com/office/officeart/2005/8/layout/pList2"/>
    <dgm:cxn modelId="{EF424438-FDD5-479D-A075-A438E29FFC1F}" type="presParOf" srcId="{967E5CAC-11FE-4761-975C-C43CB38130B9}" destId="{EC271F3D-5CE5-4D41-9E66-5C95EB3462B7}" srcOrd="2" destOrd="0" presId="urn:microsoft.com/office/officeart/2005/8/layout/pList2"/>
    <dgm:cxn modelId="{4E14D1C3-A202-4B9D-A725-CA023FB5F50D}" type="presParOf" srcId="{FA3B966C-CE80-4203-98F6-9A1AD161700D}" destId="{7BE002F7-63B3-4170-BF97-BF83A319BD64}" srcOrd="5" destOrd="0" presId="urn:microsoft.com/office/officeart/2005/8/layout/pList2"/>
    <dgm:cxn modelId="{FE3E7518-64EA-4DA3-A099-4DEAB9A1452F}" type="presParOf" srcId="{FA3B966C-CE80-4203-98F6-9A1AD161700D}" destId="{A643D082-B8DB-4D95-B465-22E84ABC568B}" srcOrd="6" destOrd="0" presId="urn:microsoft.com/office/officeart/2005/8/layout/pList2"/>
    <dgm:cxn modelId="{D39E6425-2505-4FA5-9284-38B793409515}" type="presParOf" srcId="{A643D082-B8DB-4D95-B465-22E84ABC568B}" destId="{0551703E-1BD9-437C-9540-4864F1E27084}" srcOrd="0" destOrd="0" presId="urn:microsoft.com/office/officeart/2005/8/layout/pList2"/>
    <dgm:cxn modelId="{66E385E6-C891-473B-90A2-52F4F85342F4}" type="presParOf" srcId="{A643D082-B8DB-4D95-B465-22E84ABC568B}" destId="{E8E7E0C9-9CFC-4288-BDDB-6F2D6BA7A673}" srcOrd="1" destOrd="0" presId="urn:microsoft.com/office/officeart/2005/8/layout/pList2"/>
    <dgm:cxn modelId="{F00C0315-B364-4423-B593-76C6F76E92F0}" type="presParOf" srcId="{A643D082-B8DB-4D95-B465-22E84ABC568B}" destId="{2AC6AA1F-7D1A-4668-9D10-2141220CC1D4}" srcOrd="2" destOrd="0" presId="urn:microsoft.com/office/officeart/2005/8/layout/p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BE216C8-64F5-4AAE-99C7-FEEB5C02A775}" type="doc">
      <dgm:prSet loTypeId="urn:microsoft.com/office/officeart/2005/8/layout/hList7" loCatId="list" qsTypeId="urn:microsoft.com/office/officeart/2005/8/quickstyle/simple3" qsCatId="simple" csTypeId="urn:microsoft.com/office/officeart/2005/8/colors/colorful1" csCatId="colorful" phldr="1"/>
      <dgm:spPr/>
    </dgm:pt>
    <dgm:pt modelId="{D8CB949B-BFF8-4A0F-9F5C-1452B4A5EB31}">
      <dgm:prSet phldrT="[Texto]"/>
      <dgm:spPr/>
      <dgm:t>
        <a:bodyPr/>
        <a:lstStyle/>
        <a:p>
          <a:r>
            <a:rPr lang="es-MX" b="1" dirty="0"/>
            <a:t>PROGRAMA RECICLA INORGÁNICOS</a:t>
          </a:r>
        </a:p>
        <a:p>
          <a:r>
            <a:rPr lang="es-MX" b="1" i="1" dirty="0"/>
            <a:t>2,419.09 </a:t>
          </a:r>
          <a:r>
            <a:rPr lang="es-MX" b="1" i="1" dirty="0" err="1"/>
            <a:t>TN</a:t>
          </a:r>
          <a:r>
            <a:rPr lang="es-MX" b="1" i="1" dirty="0"/>
            <a:t> </a:t>
          </a:r>
          <a:r>
            <a:rPr lang="es-MX" i="1" dirty="0"/>
            <a:t>de residuos inorgánicos reciclables recolectados</a:t>
          </a:r>
        </a:p>
        <a:p>
          <a:r>
            <a:rPr lang="es-MX" b="1" i="1" dirty="0"/>
            <a:t>65 campañas </a:t>
          </a:r>
          <a:r>
            <a:rPr lang="es-MX" i="1" dirty="0"/>
            <a:t>de ECOTRUEQUE</a:t>
          </a:r>
          <a:endParaRPr lang="es-ES" dirty="0"/>
        </a:p>
      </dgm:t>
    </dgm:pt>
    <dgm:pt modelId="{ECBFD847-1A16-4AA1-831A-720ACB1A2832}" type="parTrans" cxnId="{E7D7EA5E-7D71-4C33-8BB3-898AFAC8633F}">
      <dgm:prSet/>
      <dgm:spPr/>
      <dgm:t>
        <a:bodyPr/>
        <a:lstStyle/>
        <a:p>
          <a:endParaRPr lang="es-ES"/>
        </a:p>
      </dgm:t>
    </dgm:pt>
    <dgm:pt modelId="{C5BF267C-264C-4CAF-84D8-966DB04FC809}" type="sibTrans" cxnId="{E7D7EA5E-7D71-4C33-8BB3-898AFAC8633F}">
      <dgm:prSet/>
      <dgm:spPr/>
      <dgm:t>
        <a:bodyPr/>
        <a:lstStyle/>
        <a:p>
          <a:endParaRPr lang="es-ES"/>
        </a:p>
      </dgm:t>
    </dgm:pt>
    <dgm:pt modelId="{F17981C3-7141-48CD-9072-2CF9F1C0FE28}">
      <dgm:prSet phldrT="[Texto]"/>
      <dgm:spPr/>
      <dgm:t>
        <a:bodyPr/>
        <a:lstStyle/>
        <a:p>
          <a:r>
            <a:rPr lang="es-ES" b="1" dirty="0"/>
            <a:t>TECHO LIMPIO</a:t>
          </a:r>
        </a:p>
        <a:p>
          <a:r>
            <a:rPr lang="es-PE" b="1" i="1" dirty="0"/>
            <a:t>47 Campañas </a:t>
          </a:r>
          <a:r>
            <a:rPr lang="es-PE" i="1" dirty="0"/>
            <a:t>de Techo limpio</a:t>
          </a:r>
        </a:p>
        <a:p>
          <a:r>
            <a:rPr lang="es-PE" b="1" i="1" dirty="0"/>
            <a:t>(149.22 TN )</a:t>
          </a:r>
          <a:endParaRPr lang="es-ES" dirty="0"/>
        </a:p>
      </dgm:t>
    </dgm:pt>
    <dgm:pt modelId="{9FF15631-8C53-408B-9CFD-9E9DEA8187F1}" type="parTrans" cxnId="{B2689F28-B363-49D3-9209-289692FBE10E}">
      <dgm:prSet/>
      <dgm:spPr/>
      <dgm:t>
        <a:bodyPr/>
        <a:lstStyle/>
        <a:p>
          <a:endParaRPr lang="es-ES"/>
        </a:p>
      </dgm:t>
    </dgm:pt>
    <dgm:pt modelId="{813171AC-05F6-41A9-8243-ED26E336F598}" type="sibTrans" cxnId="{B2689F28-B363-49D3-9209-289692FBE10E}">
      <dgm:prSet/>
      <dgm:spPr/>
      <dgm:t>
        <a:bodyPr/>
        <a:lstStyle/>
        <a:p>
          <a:endParaRPr lang="es-ES"/>
        </a:p>
      </dgm:t>
    </dgm:pt>
    <dgm:pt modelId="{39EA178E-89EA-466D-B157-7779330F8D31}">
      <dgm:prSet phldrT="[Texto]"/>
      <dgm:spPr/>
      <dgm:t>
        <a:bodyPr/>
        <a:lstStyle/>
        <a:p>
          <a:r>
            <a:rPr lang="es-MX" b="1" dirty="0"/>
            <a:t>PROGRAMA RECICLA ORGÁNICOS</a:t>
          </a:r>
        </a:p>
        <a:p>
          <a:r>
            <a:rPr lang="es-MX" b="1" i="1" dirty="0"/>
            <a:t>1,104.47 </a:t>
          </a:r>
          <a:r>
            <a:rPr lang="es-MX" b="1" i="1" dirty="0" err="1"/>
            <a:t>TN</a:t>
          </a:r>
          <a:r>
            <a:rPr lang="es-MX" i="1" dirty="0"/>
            <a:t> de residuos orgánicos valorizados</a:t>
          </a:r>
        </a:p>
        <a:p>
          <a:r>
            <a:rPr lang="es-PE" b="1" i="1" dirty="0"/>
            <a:t>195.75 </a:t>
          </a:r>
          <a:r>
            <a:rPr lang="es-PE" b="1" i="1" dirty="0" err="1"/>
            <a:t>TN</a:t>
          </a:r>
          <a:r>
            <a:rPr lang="es-PE" i="1" dirty="0"/>
            <a:t> de compost (abono orgánico).</a:t>
          </a:r>
          <a:endParaRPr lang="es-ES" dirty="0"/>
        </a:p>
      </dgm:t>
    </dgm:pt>
    <dgm:pt modelId="{7C243A67-2240-4610-837D-039ECF72D88A}" type="parTrans" cxnId="{B25ACD34-5DA0-4997-8030-189BD32C1FE6}">
      <dgm:prSet/>
      <dgm:spPr/>
      <dgm:t>
        <a:bodyPr/>
        <a:lstStyle/>
        <a:p>
          <a:endParaRPr lang="es-ES"/>
        </a:p>
      </dgm:t>
    </dgm:pt>
    <dgm:pt modelId="{F8D494DB-339B-4C48-B3E3-4185569FB134}" type="sibTrans" cxnId="{B25ACD34-5DA0-4997-8030-189BD32C1FE6}">
      <dgm:prSet/>
      <dgm:spPr/>
      <dgm:t>
        <a:bodyPr/>
        <a:lstStyle/>
        <a:p>
          <a:endParaRPr lang="es-ES"/>
        </a:p>
      </dgm:t>
    </dgm:pt>
    <dgm:pt modelId="{F18E797C-604B-4497-BC9F-ED4FD835BA9E}">
      <dgm:prSet phldrT="[Texto]"/>
      <dgm:spPr/>
      <dgm:t>
        <a:bodyPr/>
        <a:lstStyle/>
        <a:p>
          <a:r>
            <a:rPr lang="es-ES" b="1" dirty="0"/>
            <a:t>ERRADICACIÓN DE PUNTOS CRÍTICOS DE RESIDUOS SÓLIDOS</a:t>
          </a:r>
        </a:p>
        <a:p>
          <a:r>
            <a:rPr lang="es-MX" b="1" i="1" dirty="0"/>
            <a:t>(127 puntos críticos)</a:t>
          </a:r>
          <a:endParaRPr lang="es-ES" dirty="0"/>
        </a:p>
      </dgm:t>
    </dgm:pt>
    <dgm:pt modelId="{FA6712C1-8DAF-4FDA-8B02-2D4267E22EE5}" type="parTrans" cxnId="{8F9AD1CC-D74C-4E3D-AD3D-705460CA04CE}">
      <dgm:prSet/>
      <dgm:spPr/>
      <dgm:t>
        <a:bodyPr/>
        <a:lstStyle/>
        <a:p>
          <a:endParaRPr lang="es-ES"/>
        </a:p>
      </dgm:t>
    </dgm:pt>
    <dgm:pt modelId="{B4A8C642-EDD6-42BF-803F-7DA23E920ED6}" type="sibTrans" cxnId="{8F9AD1CC-D74C-4E3D-AD3D-705460CA04CE}">
      <dgm:prSet/>
      <dgm:spPr/>
      <dgm:t>
        <a:bodyPr/>
        <a:lstStyle/>
        <a:p>
          <a:endParaRPr lang="es-ES"/>
        </a:p>
      </dgm:t>
    </dgm:pt>
    <dgm:pt modelId="{6FD8CCF1-71D8-4B06-BACB-6636A05EE4DA}" type="pres">
      <dgm:prSet presAssocID="{0BE216C8-64F5-4AAE-99C7-FEEB5C02A775}" presName="Name0" presStyleCnt="0">
        <dgm:presLayoutVars>
          <dgm:dir/>
          <dgm:resizeHandles val="exact"/>
        </dgm:presLayoutVars>
      </dgm:prSet>
      <dgm:spPr/>
    </dgm:pt>
    <dgm:pt modelId="{760F0609-5D1F-4B34-BCB9-3DFEAA89FF08}" type="pres">
      <dgm:prSet presAssocID="{0BE216C8-64F5-4AAE-99C7-FEEB5C02A775}" presName="fgShape" presStyleLbl="fgShp" presStyleIdx="0" presStyleCnt="1"/>
      <dgm:spPr/>
    </dgm:pt>
    <dgm:pt modelId="{2A577466-4D67-4BE8-B0A4-77D9F8B8B06A}" type="pres">
      <dgm:prSet presAssocID="{0BE216C8-64F5-4AAE-99C7-FEEB5C02A775}" presName="linComp" presStyleCnt="0"/>
      <dgm:spPr/>
    </dgm:pt>
    <dgm:pt modelId="{C91556F0-DE4B-4E7C-A796-A8D4EAD3AED0}" type="pres">
      <dgm:prSet presAssocID="{D8CB949B-BFF8-4A0F-9F5C-1452B4A5EB31}" presName="compNode" presStyleCnt="0"/>
      <dgm:spPr/>
    </dgm:pt>
    <dgm:pt modelId="{8A6DB0D4-0224-4DFC-83CA-66763ABD0DFF}" type="pres">
      <dgm:prSet presAssocID="{D8CB949B-BFF8-4A0F-9F5C-1452B4A5EB31}" presName="bkgdShape" presStyleLbl="node1" presStyleIdx="0" presStyleCnt="4"/>
      <dgm:spPr/>
    </dgm:pt>
    <dgm:pt modelId="{2E0206EB-9F3A-404B-A2D0-D8409DC8354F}" type="pres">
      <dgm:prSet presAssocID="{D8CB949B-BFF8-4A0F-9F5C-1452B4A5EB31}" presName="nodeTx" presStyleLbl="node1" presStyleIdx="0" presStyleCnt="4">
        <dgm:presLayoutVars>
          <dgm:bulletEnabled val="1"/>
        </dgm:presLayoutVars>
      </dgm:prSet>
      <dgm:spPr/>
    </dgm:pt>
    <dgm:pt modelId="{522AA402-942C-42A1-AC26-7CDCB5A41759}" type="pres">
      <dgm:prSet presAssocID="{D8CB949B-BFF8-4A0F-9F5C-1452B4A5EB31}" presName="invisiNode" presStyleLbl="node1" presStyleIdx="0" presStyleCnt="4"/>
      <dgm:spPr/>
    </dgm:pt>
    <dgm:pt modelId="{D2244772-EEBD-4C5E-80D4-16DB3D2F97C7}" type="pres">
      <dgm:prSet presAssocID="{D8CB949B-BFF8-4A0F-9F5C-1452B4A5EB31}" presName="imagNode" presStyleLbl="fgImgPlace1" presStyleIdx="0" presStyleCnt="4"/>
      <dgm:spPr/>
    </dgm:pt>
    <dgm:pt modelId="{C2672E07-2FE4-49AE-B874-744A6393F8A2}" type="pres">
      <dgm:prSet presAssocID="{C5BF267C-264C-4CAF-84D8-966DB04FC809}" presName="sibTrans" presStyleLbl="sibTrans2D1" presStyleIdx="0" presStyleCnt="0"/>
      <dgm:spPr/>
    </dgm:pt>
    <dgm:pt modelId="{64563264-0CD7-40FC-BC31-F4DCDF48F703}" type="pres">
      <dgm:prSet presAssocID="{F17981C3-7141-48CD-9072-2CF9F1C0FE28}" presName="compNode" presStyleCnt="0"/>
      <dgm:spPr/>
    </dgm:pt>
    <dgm:pt modelId="{C78C0874-9DA7-4574-A993-BDCC1ACEBC39}" type="pres">
      <dgm:prSet presAssocID="{F17981C3-7141-48CD-9072-2CF9F1C0FE28}" presName="bkgdShape" presStyleLbl="node1" presStyleIdx="1" presStyleCnt="4"/>
      <dgm:spPr/>
    </dgm:pt>
    <dgm:pt modelId="{3DC560CC-7DE4-47C3-B11F-B1045351A392}" type="pres">
      <dgm:prSet presAssocID="{F17981C3-7141-48CD-9072-2CF9F1C0FE28}" presName="nodeTx" presStyleLbl="node1" presStyleIdx="1" presStyleCnt="4">
        <dgm:presLayoutVars>
          <dgm:bulletEnabled val="1"/>
        </dgm:presLayoutVars>
      </dgm:prSet>
      <dgm:spPr/>
    </dgm:pt>
    <dgm:pt modelId="{E7DE6488-809B-4812-BACB-65E746D101B4}" type="pres">
      <dgm:prSet presAssocID="{F17981C3-7141-48CD-9072-2CF9F1C0FE28}" presName="invisiNode" presStyleLbl="node1" presStyleIdx="1" presStyleCnt="4"/>
      <dgm:spPr/>
    </dgm:pt>
    <dgm:pt modelId="{5E9BD100-1B7A-44E3-8229-D26CFAFBA75E}" type="pres">
      <dgm:prSet presAssocID="{F17981C3-7141-48CD-9072-2CF9F1C0FE28}" presName="imagNode" presStyleLbl="fgImgPlace1" presStyleIdx="1" presStyleCnt="4"/>
      <dgm:spPr/>
    </dgm:pt>
    <dgm:pt modelId="{4139BC22-0AA6-41C9-8072-D5D719D9B1F8}" type="pres">
      <dgm:prSet presAssocID="{813171AC-05F6-41A9-8243-ED26E336F598}" presName="sibTrans" presStyleLbl="sibTrans2D1" presStyleIdx="0" presStyleCnt="0"/>
      <dgm:spPr/>
    </dgm:pt>
    <dgm:pt modelId="{A85870ED-BAFB-4664-A43D-C93D2BF5D71E}" type="pres">
      <dgm:prSet presAssocID="{39EA178E-89EA-466D-B157-7779330F8D31}" presName="compNode" presStyleCnt="0"/>
      <dgm:spPr/>
    </dgm:pt>
    <dgm:pt modelId="{E6B47B36-F28E-4C85-ACB0-C7F0813FECE5}" type="pres">
      <dgm:prSet presAssocID="{39EA178E-89EA-466D-B157-7779330F8D31}" presName="bkgdShape" presStyleLbl="node1" presStyleIdx="2" presStyleCnt="4"/>
      <dgm:spPr/>
    </dgm:pt>
    <dgm:pt modelId="{424055C9-DE52-48DB-BFB4-2E6314EEBFB0}" type="pres">
      <dgm:prSet presAssocID="{39EA178E-89EA-466D-B157-7779330F8D31}" presName="nodeTx" presStyleLbl="node1" presStyleIdx="2" presStyleCnt="4">
        <dgm:presLayoutVars>
          <dgm:bulletEnabled val="1"/>
        </dgm:presLayoutVars>
      </dgm:prSet>
      <dgm:spPr/>
    </dgm:pt>
    <dgm:pt modelId="{E4CC730A-1DD8-451F-81BD-7B4275B0544D}" type="pres">
      <dgm:prSet presAssocID="{39EA178E-89EA-466D-B157-7779330F8D31}" presName="invisiNode" presStyleLbl="node1" presStyleIdx="2" presStyleCnt="4"/>
      <dgm:spPr/>
    </dgm:pt>
    <dgm:pt modelId="{E85E9339-E309-4700-88A0-962471B37A74}" type="pres">
      <dgm:prSet presAssocID="{39EA178E-89EA-466D-B157-7779330F8D31}" presName="imagNode" presStyleLbl="fgImgPlace1" presStyleIdx="2" presStyleCnt="4"/>
      <dgm:spPr/>
    </dgm:pt>
    <dgm:pt modelId="{F1F5E21E-F9AC-4EA4-9E62-8B81EAA9B203}" type="pres">
      <dgm:prSet presAssocID="{F8D494DB-339B-4C48-B3E3-4185569FB134}" presName="sibTrans" presStyleLbl="sibTrans2D1" presStyleIdx="0" presStyleCnt="0"/>
      <dgm:spPr/>
    </dgm:pt>
    <dgm:pt modelId="{7BA4DA87-77EE-4E02-8CFD-A537F390D342}" type="pres">
      <dgm:prSet presAssocID="{F18E797C-604B-4497-BC9F-ED4FD835BA9E}" presName="compNode" presStyleCnt="0"/>
      <dgm:spPr/>
    </dgm:pt>
    <dgm:pt modelId="{65C9EC45-DA9B-47A8-8D26-DC58A62C20DB}" type="pres">
      <dgm:prSet presAssocID="{F18E797C-604B-4497-BC9F-ED4FD835BA9E}" presName="bkgdShape" presStyleLbl="node1" presStyleIdx="3" presStyleCnt="4"/>
      <dgm:spPr/>
    </dgm:pt>
    <dgm:pt modelId="{5EE5D954-F568-44FE-A6C6-9F73BCF59775}" type="pres">
      <dgm:prSet presAssocID="{F18E797C-604B-4497-BC9F-ED4FD835BA9E}" presName="nodeTx" presStyleLbl="node1" presStyleIdx="3" presStyleCnt="4">
        <dgm:presLayoutVars>
          <dgm:bulletEnabled val="1"/>
        </dgm:presLayoutVars>
      </dgm:prSet>
      <dgm:spPr/>
    </dgm:pt>
    <dgm:pt modelId="{A6B2DF5E-0256-45E3-B385-0F4B755574F5}" type="pres">
      <dgm:prSet presAssocID="{F18E797C-604B-4497-BC9F-ED4FD835BA9E}" presName="invisiNode" presStyleLbl="node1" presStyleIdx="3" presStyleCnt="4"/>
      <dgm:spPr/>
    </dgm:pt>
    <dgm:pt modelId="{4839C9CE-CC37-4511-968A-EAD4FDF21FD6}" type="pres">
      <dgm:prSet presAssocID="{F18E797C-604B-4497-BC9F-ED4FD835BA9E}" presName="imagNode" presStyleLbl="fgImgPlace1" presStyleIdx="3" presStyleCnt="4"/>
      <dgm:spPr/>
    </dgm:pt>
  </dgm:ptLst>
  <dgm:cxnLst>
    <dgm:cxn modelId="{6A1DA112-D2A8-498A-9220-5D05FFE12EC3}" type="presOf" srcId="{39EA178E-89EA-466D-B157-7779330F8D31}" destId="{424055C9-DE52-48DB-BFB4-2E6314EEBFB0}" srcOrd="1" destOrd="0" presId="urn:microsoft.com/office/officeart/2005/8/layout/hList7"/>
    <dgm:cxn modelId="{8888C016-A595-4ED2-9FE5-608CFF38B482}" type="presOf" srcId="{F18E797C-604B-4497-BC9F-ED4FD835BA9E}" destId="{5EE5D954-F568-44FE-A6C6-9F73BCF59775}" srcOrd="1" destOrd="0" presId="urn:microsoft.com/office/officeart/2005/8/layout/hList7"/>
    <dgm:cxn modelId="{10B31117-B38F-471A-B533-2DCB42E53D27}" type="presOf" srcId="{F8D494DB-339B-4C48-B3E3-4185569FB134}" destId="{F1F5E21E-F9AC-4EA4-9E62-8B81EAA9B203}" srcOrd="0" destOrd="0" presId="urn:microsoft.com/office/officeart/2005/8/layout/hList7"/>
    <dgm:cxn modelId="{00CC4722-976C-43A0-BD82-EEB5CD6C5290}" type="presOf" srcId="{D8CB949B-BFF8-4A0F-9F5C-1452B4A5EB31}" destId="{8A6DB0D4-0224-4DFC-83CA-66763ABD0DFF}" srcOrd="0" destOrd="0" presId="urn:microsoft.com/office/officeart/2005/8/layout/hList7"/>
    <dgm:cxn modelId="{B2689F28-B363-49D3-9209-289692FBE10E}" srcId="{0BE216C8-64F5-4AAE-99C7-FEEB5C02A775}" destId="{F17981C3-7141-48CD-9072-2CF9F1C0FE28}" srcOrd="1" destOrd="0" parTransId="{9FF15631-8C53-408B-9CFD-9E9DEA8187F1}" sibTransId="{813171AC-05F6-41A9-8243-ED26E336F598}"/>
    <dgm:cxn modelId="{B25ACD34-5DA0-4997-8030-189BD32C1FE6}" srcId="{0BE216C8-64F5-4AAE-99C7-FEEB5C02A775}" destId="{39EA178E-89EA-466D-B157-7779330F8D31}" srcOrd="2" destOrd="0" parTransId="{7C243A67-2240-4610-837D-039ECF72D88A}" sibTransId="{F8D494DB-339B-4C48-B3E3-4185569FB134}"/>
    <dgm:cxn modelId="{D8601B39-2F41-489D-B173-DE4F9523A4F3}" type="presOf" srcId="{F17981C3-7141-48CD-9072-2CF9F1C0FE28}" destId="{3DC560CC-7DE4-47C3-B11F-B1045351A392}" srcOrd="1" destOrd="0" presId="urn:microsoft.com/office/officeart/2005/8/layout/hList7"/>
    <dgm:cxn modelId="{E7D7EA5E-7D71-4C33-8BB3-898AFAC8633F}" srcId="{0BE216C8-64F5-4AAE-99C7-FEEB5C02A775}" destId="{D8CB949B-BFF8-4A0F-9F5C-1452B4A5EB31}" srcOrd="0" destOrd="0" parTransId="{ECBFD847-1A16-4AA1-831A-720ACB1A2832}" sibTransId="{C5BF267C-264C-4CAF-84D8-966DB04FC809}"/>
    <dgm:cxn modelId="{3A0B5E43-8C26-4AE3-97D8-E088DEEAD03D}" type="presOf" srcId="{F18E797C-604B-4497-BC9F-ED4FD835BA9E}" destId="{65C9EC45-DA9B-47A8-8D26-DC58A62C20DB}" srcOrd="0" destOrd="0" presId="urn:microsoft.com/office/officeart/2005/8/layout/hList7"/>
    <dgm:cxn modelId="{05209E67-97ED-4AC2-BBAE-63A82C0C07E5}" type="presOf" srcId="{0BE216C8-64F5-4AAE-99C7-FEEB5C02A775}" destId="{6FD8CCF1-71D8-4B06-BACB-6636A05EE4DA}" srcOrd="0" destOrd="0" presId="urn:microsoft.com/office/officeart/2005/8/layout/hList7"/>
    <dgm:cxn modelId="{4E85426E-5E22-481E-8A18-5CE6EB115BC6}" type="presOf" srcId="{813171AC-05F6-41A9-8243-ED26E336F598}" destId="{4139BC22-0AA6-41C9-8072-D5D719D9B1F8}" srcOrd="0" destOrd="0" presId="urn:microsoft.com/office/officeart/2005/8/layout/hList7"/>
    <dgm:cxn modelId="{CDF4C48D-0AEB-4C9C-B095-8435083A2DA2}" type="presOf" srcId="{39EA178E-89EA-466D-B157-7779330F8D31}" destId="{E6B47B36-F28E-4C85-ACB0-C7F0813FECE5}" srcOrd="0" destOrd="0" presId="urn:microsoft.com/office/officeart/2005/8/layout/hList7"/>
    <dgm:cxn modelId="{9384B5B4-BE67-4CDB-8C7E-503497A4D42E}" type="presOf" srcId="{D8CB949B-BFF8-4A0F-9F5C-1452B4A5EB31}" destId="{2E0206EB-9F3A-404B-A2D0-D8409DC8354F}" srcOrd="1" destOrd="0" presId="urn:microsoft.com/office/officeart/2005/8/layout/hList7"/>
    <dgm:cxn modelId="{8F9AD1CC-D74C-4E3D-AD3D-705460CA04CE}" srcId="{0BE216C8-64F5-4AAE-99C7-FEEB5C02A775}" destId="{F18E797C-604B-4497-BC9F-ED4FD835BA9E}" srcOrd="3" destOrd="0" parTransId="{FA6712C1-8DAF-4FDA-8B02-2D4267E22EE5}" sibTransId="{B4A8C642-EDD6-42BF-803F-7DA23E920ED6}"/>
    <dgm:cxn modelId="{C5422BE4-6354-4241-97F4-9941A63B9982}" type="presOf" srcId="{C5BF267C-264C-4CAF-84D8-966DB04FC809}" destId="{C2672E07-2FE4-49AE-B874-744A6393F8A2}" srcOrd="0" destOrd="0" presId="urn:microsoft.com/office/officeart/2005/8/layout/hList7"/>
    <dgm:cxn modelId="{68A981EA-A53C-4839-953A-B3E16C08C4BB}" type="presOf" srcId="{F17981C3-7141-48CD-9072-2CF9F1C0FE28}" destId="{C78C0874-9DA7-4574-A993-BDCC1ACEBC39}" srcOrd="0" destOrd="0" presId="urn:microsoft.com/office/officeart/2005/8/layout/hList7"/>
    <dgm:cxn modelId="{4D4F88D6-9625-4F32-995A-48AAC1B7D605}" type="presParOf" srcId="{6FD8CCF1-71D8-4B06-BACB-6636A05EE4DA}" destId="{760F0609-5D1F-4B34-BCB9-3DFEAA89FF08}" srcOrd="0" destOrd="0" presId="urn:microsoft.com/office/officeart/2005/8/layout/hList7"/>
    <dgm:cxn modelId="{7BB29A09-3CF8-43CF-97CA-EA0EE9D27A63}" type="presParOf" srcId="{6FD8CCF1-71D8-4B06-BACB-6636A05EE4DA}" destId="{2A577466-4D67-4BE8-B0A4-77D9F8B8B06A}" srcOrd="1" destOrd="0" presId="urn:microsoft.com/office/officeart/2005/8/layout/hList7"/>
    <dgm:cxn modelId="{B1B8F47B-17AA-45EC-A057-1854FAA9EA13}" type="presParOf" srcId="{2A577466-4D67-4BE8-B0A4-77D9F8B8B06A}" destId="{C91556F0-DE4B-4E7C-A796-A8D4EAD3AED0}" srcOrd="0" destOrd="0" presId="urn:microsoft.com/office/officeart/2005/8/layout/hList7"/>
    <dgm:cxn modelId="{437D0064-50BE-4753-8A3A-C188C4E17414}" type="presParOf" srcId="{C91556F0-DE4B-4E7C-A796-A8D4EAD3AED0}" destId="{8A6DB0D4-0224-4DFC-83CA-66763ABD0DFF}" srcOrd="0" destOrd="0" presId="urn:microsoft.com/office/officeart/2005/8/layout/hList7"/>
    <dgm:cxn modelId="{4DBAE12A-C293-467D-9BC4-17404EDF90C3}" type="presParOf" srcId="{C91556F0-DE4B-4E7C-A796-A8D4EAD3AED0}" destId="{2E0206EB-9F3A-404B-A2D0-D8409DC8354F}" srcOrd="1" destOrd="0" presId="urn:microsoft.com/office/officeart/2005/8/layout/hList7"/>
    <dgm:cxn modelId="{66D8EFAA-69C7-4902-BF5C-E39CA8937D8B}" type="presParOf" srcId="{C91556F0-DE4B-4E7C-A796-A8D4EAD3AED0}" destId="{522AA402-942C-42A1-AC26-7CDCB5A41759}" srcOrd="2" destOrd="0" presId="urn:microsoft.com/office/officeart/2005/8/layout/hList7"/>
    <dgm:cxn modelId="{919029CD-D648-4D58-BD00-58CE5BF52748}" type="presParOf" srcId="{C91556F0-DE4B-4E7C-A796-A8D4EAD3AED0}" destId="{D2244772-EEBD-4C5E-80D4-16DB3D2F97C7}" srcOrd="3" destOrd="0" presId="urn:microsoft.com/office/officeart/2005/8/layout/hList7"/>
    <dgm:cxn modelId="{E3141778-6894-45BF-A59E-202FA57A5DEA}" type="presParOf" srcId="{2A577466-4D67-4BE8-B0A4-77D9F8B8B06A}" destId="{C2672E07-2FE4-49AE-B874-744A6393F8A2}" srcOrd="1" destOrd="0" presId="urn:microsoft.com/office/officeart/2005/8/layout/hList7"/>
    <dgm:cxn modelId="{E2BAAC97-126D-4083-8EBC-9918D9272B40}" type="presParOf" srcId="{2A577466-4D67-4BE8-B0A4-77D9F8B8B06A}" destId="{64563264-0CD7-40FC-BC31-F4DCDF48F703}" srcOrd="2" destOrd="0" presId="urn:microsoft.com/office/officeart/2005/8/layout/hList7"/>
    <dgm:cxn modelId="{2487469C-2A7D-4799-8186-F965310BDB88}" type="presParOf" srcId="{64563264-0CD7-40FC-BC31-F4DCDF48F703}" destId="{C78C0874-9DA7-4574-A993-BDCC1ACEBC39}" srcOrd="0" destOrd="0" presId="urn:microsoft.com/office/officeart/2005/8/layout/hList7"/>
    <dgm:cxn modelId="{AF6BE6FC-C032-4072-8123-664175E25100}" type="presParOf" srcId="{64563264-0CD7-40FC-BC31-F4DCDF48F703}" destId="{3DC560CC-7DE4-47C3-B11F-B1045351A392}" srcOrd="1" destOrd="0" presId="urn:microsoft.com/office/officeart/2005/8/layout/hList7"/>
    <dgm:cxn modelId="{B59CBB59-3AD2-4734-ADDD-2C67EAE567F0}" type="presParOf" srcId="{64563264-0CD7-40FC-BC31-F4DCDF48F703}" destId="{E7DE6488-809B-4812-BACB-65E746D101B4}" srcOrd="2" destOrd="0" presId="urn:microsoft.com/office/officeart/2005/8/layout/hList7"/>
    <dgm:cxn modelId="{F2509DE6-9089-4E5F-89D2-068FB39ED7D0}" type="presParOf" srcId="{64563264-0CD7-40FC-BC31-F4DCDF48F703}" destId="{5E9BD100-1B7A-44E3-8229-D26CFAFBA75E}" srcOrd="3" destOrd="0" presId="urn:microsoft.com/office/officeart/2005/8/layout/hList7"/>
    <dgm:cxn modelId="{ADF9C672-21E5-442B-A178-71045FF75D65}" type="presParOf" srcId="{2A577466-4D67-4BE8-B0A4-77D9F8B8B06A}" destId="{4139BC22-0AA6-41C9-8072-D5D719D9B1F8}" srcOrd="3" destOrd="0" presId="urn:microsoft.com/office/officeart/2005/8/layout/hList7"/>
    <dgm:cxn modelId="{DDCF8CA2-DC05-451D-B3E2-AF55858DBE61}" type="presParOf" srcId="{2A577466-4D67-4BE8-B0A4-77D9F8B8B06A}" destId="{A85870ED-BAFB-4664-A43D-C93D2BF5D71E}" srcOrd="4" destOrd="0" presId="urn:microsoft.com/office/officeart/2005/8/layout/hList7"/>
    <dgm:cxn modelId="{26E4F2ED-A6C9-4ED9-8362-970D54AC1CEE}" type="presParOf" srcId="{A85870ED-BAFB-4664-A43D-C93D2BF5D71E}" destId="{E6B47B36-F28E-4C85-ACB0-C7F0813FECE5}" srcOrd="0" destOrd="0" presId="urn:microsoft.com/office/officeart/2005/8/layout/hList7"/>
    <dgm:cxn modelId="{91762F30-A1AA-4E3C-A719-1D893617D08C}" type="presParOf" srcId="{A85870ED-BAFB-4664-A43D-C93D2BF5D71E}" destId="{424055C9-DE52-48DB-BFB4-2E6314EEBFB0}" srcOrd="1" destOrd="0" presId="urn:microsoft.com/office/officeart/2005/8/layout/hList7"/>
    <dgm:cxn modelId="{F7ED75E7-ADBD-4979-BDCF-F5F4CA7C33E7}" type="presParOf" srcId="{A85870ED-BAFB-4664-A43D-C93D2BF5D71E}" destId="{E4CC730A-1DD8-451F-81BD-7B4275B0544D}" srcOrd="2" destOrd="0" presId="urn:microsoft.com/office/officeart/2005/8/layout/hList7"/>
    <dgm:cxn modelId="{82EA2FFA-D58D-4DB0-B00F-720D33060CBA}" type="presParOf" srcId="{A85870ED-BAFB-4664-A43D-C93D2BF5D71E}" destId="{E85E9339-E309-4700-88A0-962471B37A74}" srcOrd="3" destOrd="0" presId="urn:microsoft.com/office/officeart/2005/8/layout/hList7"/>
    <dgm:cxn modelId="{CE09B245-3566-4624-A190-3673FE865E72}" type="presParOf" srcId="{2A577466-4D67-4BE8-B0A4-77D9F8B8B06A}" destId="{F1F5E21E-F9AC-4EA4-9E62-8B81EAA9B203}" srcOrd="5" destOrd="0" presId="urn:microsoft.com/office/officeart/2005/8/layout/hList7"/>
    <dgm:cxn modelId="{E1EBCD68-05C7-4244-8088-38096D832890}" type="presParOf" srcId="{2A577466-4D67-4BE8-B0A4-77D9F8B8B06A}" destId="{7BA4DA87-77EE-4E02-8CFD-A537F390D342}" srcOrd="6" destOrd="0" presId="urn:microsoft.com/office/officeart/2005/8/layout/hList7"/>
    <dgm:cxn modelId="{3528A91F-59BC-47B6-9D3F-41FBDE03B2FA}" type="presParOf" srcId="{7BA4DA87-77EE-4E02-8CFD-A537F390D342}" destId="{65C9EC45-DA9B-47A8-8D26-DC58A62C20DB}" srcOrd="0" destOrd="0" presId="urn:microsoft.com/office/officeart/2005/8/layout/hList7"/>
    <dgm:cxn modelId="{641F1EB6-8C46-49B2-8525-02C2FEB7422C}" type="presParOf" srcId="{7BA4DA87-77EE-4E02-8CFD-A537F390D342}" destId="{5EE5D954-F568-44FE-A6C6-9F73BCF59775}" srcOrd="1" destOrd="0" presId="urn:microsoft.com/office/officeart/2005/8/layout/hList7"/>
    <dgm:cxn modelId="{53C79477-F207-44BF-A463-5F4B2D52609C}" type="presParOf" srcId="{7BA4DA87-77EE-4E02-8CFD-A537F390D342}" destId="{A6B2DF5E-0256-45E3-B385-0F4B755574F5}" srcOrd="2" destOrd="0" presId="urn:microsoft.com/office/officeart/2005/8/layout/hList7"/>
    <dgm:cxn modelId="{E8DB7EA7-0C6B-4F91-9161-18C104049B31}" type="presParOf" srcId="{7BA4DA87-77EE-4E02-8CFD-A537F390D342}" destId="{4839C9CE-CC37-4511-968A-EAD4FDF21FD6}" srcOrd="3" destOrd="0" presId="urn:microsoft.com/office/officeart/2005/8/layout/hList7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B43E3ED-2190-4058-9AAE-412F8EDC6C98}" type="doc">
      <dgm:prSet loTypeId="urn:microsoft.com/office/officeart/2005/8/layout/pyramid2" loCatId="list" qsTypeId="urn:microsoft.com/office/officeart/2005/8/quickstyle/simple1" qsCatId="simple" csTypeId="urn:microsoft.com/office/officeart/2005/8/colors/accent1_3" csCatId="accent1" phldr="1"/>
      <dgm:spPr/>
      <dgm:t>
        <a:bodyPr/>
        <a:lstStyle/>
        <a:p>
          <a:endParaRPr lang="es-PE"/>
        </a:p>
      </dgm:t>
    </dgm:pt>
    <dgm:pt modelId="{E9AB8DD8-C1B3-4964-9F6B-B2F61A51A38A}">
      <dgm:prSet phldrT="[Texto]" custT="1"/>
      <dgm:spPr>
        <a:ln>
          <a:solidFill>
            <a:srgbClr val="F13D1F"/>
          </a:solidFill>
        </a:ln>
      </dgm:spPr>
      <dgm:t>
        <a:bodyPr/>
        <a:lstStyle/>
        <a:p>
          <a:pPr algn="just">
            <a:spcAft>
              <a:spcPts val="0"/>
            </a:spcAft>
            <a:buFont typeface="Wingdings" panose="05000000000000000000" pitchFamily="2" charset="2"/>
            <a:buChar char="ü"/>
          </a:pPr>
          <a:r>
            <a:rPr lang="es-MX" sz="1700" i="1" dirty="0">
              <a:solidFill>
                <a:srgbClr val="000000"/>
              </a:solidFill>
              <a:latin typeface="Calibri Light" panose="020F0302020204030204" pitchFamily="34" charset="0"/>
            </a:rPr>
            <a:t>Durante el ejercicio fiscal 2025, s</a:t>
          </a:r>
          <a:r>
            <a:rPr lang="es-PE" sz="1700" i="1" dirty="0">
              <a:solidFill>
                <a:srgbClr val="000000"/>
              </a:solidFill>
              <a:latin typeface="Calibri Light" panose="020F0302020204030204" pitchFamily="34" charset="0"/>
            </a:rPr>
            <a:t>e logro una ejecución presupuestal del 100%.</a:t>
          </a:r>
          <a:endParaRPr lang="es-PE" sz="1700" i="1" dirty="0">
            <a:effectLst/>
          </a:endParaRPr>
        </a:p>
      </dgm:t>
    </dgm:pt>
    <dgm:pt modelId="{B6B1B431-5F58-4022-8533-1BBC0E265BB6}" type="parTrans" cxnId="{87DDFF1A-BEE4-47D5-9F8F-0A576B7FD61B}">
      <dgm:prSet/>
      <dgm:spPr/>
      <dgm:t>
        <a:bodyPr/>
        <a:lstStyle/>
        <a:p>
          <a:endParaRPr lang="es-PE"/>
        </a:p>
      </dgm:t>
    </dgm:pt>
    <dgm:pt modelId="{789F4940-CC3F-4D55-9C9F-1B5B13BB52F6}" type="sibTrans" cxnId="{87DDFF1A-BEE4-47D5-9F8F-0A576B7FD61B}">
      <dgm:prSet/>
      <dgm:spPr/>
      <dgm:t>
        <a:bodyPr/>
        <a:lstStyle/>
        <a:p>
          <a:endParaRPr lang="es-PE"/>
        </a:p>
      </dgm:t>
    </dgm:pt>
    <dgm:pt modelId="{A9735EA4-9A69-4293-AD2A-53A016C9D154}">
      <dgm:prSet phldrT="[Texto]" custT="1"/>
      <dgm:spPr>
        <a:ln>
          <a:solidFill>
            <a:srgbClr val="F13D1F"/>
          </a:solidFill>
        </a:ln>
      </dgm:spPr>
      <dgm:t>
        <a:bodyPr/>
        <a:lstStyle/>
        <a:p>
          <a:pPr algn="just">
            <a:lnSpc>
              <a:spcPct val="100000"/>
            </a:lnSpc>
            <a:spcAft>
              <a:spcPts val="0"/>
            </a:spcAft>
          </a:pPr>
          <a:r>
            <a:rPr lang="es-ES" sz="1700" i="1" dirty="0">
              <a:effectLst/>
              <a:latin typeface="Calibri Light" panose="020F0302020204030204" pitchFamily="34" charset="0"/>
              <a:ea typeface="Times New Roman" panose="02020603050405020304" pitchFamily="18" charset="0"/>
            </a:rPr>
            <a:t>La Municipalidad reafirma su compromiso con el cumplimiento de las metas de ejecución de las inversiones.</a:t>
          </a:r>
          <a:endParaRPr lang="es-PE" sz="1700" i="1" dirty="0"/>
        </a:p>
      </dgm:t>
    </dgm:pt>
    <dgm:pt modelId="{7D609556-11BF-41B5-9789-459755B56F66}" type="parTrans" cxnId="{540DBADD-97F0-4A76-9ADE-BE643AC6D1C1}">
      <dgm:prSet/>
      <dgm:spPr/>
      <dgm:t>
        <a:bodyPr/>
        <a:lstStyle/>
        <a:p>
          <a:endParaRPr lang="es-PE"/>
        </a:p>
      </dgm:t>
    </dgm:pt>
    <dgm:pt modelId="{5D8C8CFB-6E58-45DC-9B0A-75ED522D8D94}" type="sibTrans" cxnId="{540DBADD-97F0-4A76-9ADE-BE643AC6D1C1}">
      <dgm:prSet/>
      <dgm:spPr/>
      <dgm:t>
        <a:bodyPr/>
        <a:lstStyle/>
        <a:p>
          <a:endParaRPr lang="es-PE"/>
        </a:p>
      </dgm:t>
    </dgm:pt>
    <dgm:pt modelId="{68F04EC4-4F4C-497E-B38D-14C03634D009}">
      <dgm:prSet phldrT="[Texto]" custT="1"/>
      <dgm:spPr>
        <a:ln>
          <a:solidFill>
            <a:srgbClr val="F13D1F"/>
          </a:solidFill>
        </a:ln>
      </dgm:spPr>
      <dgm:t>
        <a:bodyPr/>
        <a:lstStyle/>
        <a:p>
          <a:pPr algn="just">
            <a:spcAft>
              <a:spcPts val="0"/>
            </a:spcAft>
            <a:buFont typeface="Wingdings" panose="05000000000000000000" pitchFamily="2" charset="2"/>
            <a:buChar char="ü"/>
          </a:pPr>
          <a:r>
            <a:rPr lang="es-MX" sz="1700" i="1" kern="1200" dirty="0">
              <a:solidFill>
                <a:srgbClr val="000000"/>
              </a:solidFill>
              <a:latin typeface="Calibri Light" panose="020F0302020204030204" pitchFamily="34" charset="0"/>
              <a:ea typeface="+mn-ea"/>
              <a:cs typeface="+mn-cs"/>
            </a:rPr>
            <a:t>Se impulsará los procedimientos administrativos, con la finalidad de iniciar oportunamente la ejecución de las inversiones priorizadas en el Presupuesto Participativo 2026.</a:t>
          </a:r>
          <a:endParaRPr lang="es-PE" sz="1700" i="1" kern="1200" dirty="0">
            <a:solidFill>
              <a:srgbClr val="000000"/>
            </a:solidFill>
            <a:latin typeface="Calibri Light" panose="020F0302020204030204" pitchFamily="34" charset="0"/>
            <a:ea typeface="+mn-ea"/>
            <a:cs typeface="+mn-cs"/>
          </a:endParaRPr>
        </a:p>
      </dgm:t>
    </dgm:pt>
    <dgm:pt modelId="{0DFBC0F4-6D65-467F-BF95-CA2FEA9CDB6E}" type="parTrans" cxnId="{C6A0AB17-F7B6-4E70-B1C8-FC11FCB328AA}">
      <dgm:prSet/>
      <dgm:spPr/>
      <dgm:t>
        <a:bodyPr/>
        <a:lstStyle/>
        <a:p>
          <a:endParaRPr lang="es-PE"/>
        </a:p>
      </dgm:t>
    </dgm:pt>
    <dgm:pt modelId="{50A8E547-9B8B-43E5-94A4-8B3754606DD6}" type="sibTrans" cxnId="{C6A0AB17-F7B6-4E70-B1C8-FC11FCB328AA}">
      <dgm:prSet/>
      <dgm:spPr/>
      <dgm:t>
        <a:bodyPr/>
        <a:lstStyle/>
        <a:p>
          <a:endParaRPr lang="es-PE"/>
        </a:p>
      </dgm:t>
    </dgm:pt>
    <dgm:pt modelId="{9119632E-508A-45DA-A600-8476D923772F}" type="pres">
      <dgm:prSet presAssocID="{AB43E3ED-2190-4058-9AAE-412F8EDC6C98}" presName="compositeShape" presStyleCnt="0">
        <dgm:presLayoutVars>
          <dgm:dir/>
          <dgm:resizeHandles/>
        </dgm:presLayoutVars>
      </dgm:prSet>
      <dgm:spPr/>
    </dgm:pt>
    <dgm:pt modelId="{67F183C8-2608-48C7-9094-1653B0B21C66}" type="pres">
      <dgm:prSet presAssocID="{AB43E3ED-2190-4058-9AAE-412F8EDC6C98}" presName="pyramid" presStyleLbl="node1" presStyleIdx="0" presStyleCnt="1"/>
      <dgm:spPr>
        <a:solidFill>
          <a:srgbClr val="F13617"/>
        </a:solidFill>
      </dgm:spPr>
    </dgm:pt>
    <dgm:pt modelId="{5FFBD632-9EFF-4E42-922E-ADA0AC1D86AD}" type="pres">
      <dgm:prSet presAssocID="{AB43E3ED-2190-4058-9AAE-412F8EDC6C98}" presName="theList" presStyleCnt="0"/>
      <dgm:spPr/>
    </dgm:pt>
    <dgm:pt modelId="{221B7B06-5C04-42CA-841D-C13DC049EA6B}" type="pres">
      <dgm:prSet presAssocID="{E9AB8DD8-C1B3-4964-9F6B-B2F61A51A38A}" presName="aNode" presStyleLbl="fgAcc1" presStyleIdx="0" presStyleCnt="3" custScaleX="164015" custScaleY="61073" custLinFactNeighborX="19385" custLinFactNeighborY="-39563">
        <dgm:presLayoutVars>
          <dgm:bulletEnabled val="1"/>
        </dgm:presLayoutVars>
      </dgm:prSet>
      <dgm:spPr/>
    </dgm:pt>
    <dgm:pt modelId="{6A2C3739-3BBC-43B0-B194-BCA8905C4C64}" type="pres">
      <dgm:prSet presAssocID="{E9AB8DD8-C1B3-4964-9F6B-B2F61A51A38A}" presName="aSpace" presStyleCnt="0"/>
      <dgm:spPr/>
    </dgm:pt>
    <dgm:pt modelId="{1A33A655-43B1-4566-A079-2CE87F70E0B9}" type="pres">
      <dgm:prSet presAssocID="{A9735EA4-9A69-4293-AD2A-53A016C9D154}" presName="aNode" presStyleLbl="fgAcc1" presStyleIdx="1" presStyleCnt="3" custScaleX="166562" custScaleY="67967" custLinFactNeighborX="17207" custLinFactNeighborY="44594">
        <dgm:presLayoutVars>
          <dgm:bulletEnabled val="1"/>
        </dgm:presLayoutVars>
      </dgm:prSet>
      <dgm:spPr/>
    </dgm:pt>
    <dgm:pt modelId="{2A736228-41E5-4A2C-8A95-5C5D151E7FED}" type="pres">
      <dgm:prSet presAssocID="{A9735EA4-9A69-4293-AD2A-53A016C9D154}" presName="aSpace" presStyleCnt="0"/>
      <dgm:spPr/>
    </dgm:pt>
    <dgm:pt modelId="{6630685D-30CD-44ED-A93F-2697A2F6D5CA}" type="pres">
      <dgm:prSet presAssocID="{68F04EC4-4F4C-497E-B38D-14C03634D009}" presName="aNode" presStyleLbl="fgAcc1" presStyleIdx="2" presStyleCnt="3" custScaleX="167509" custScaleY="79734" custLinFactNeighborX="16883" custLinFactNeighborY="90915">
        <dgm:presLayoutVars>
          <dgm:bulletEnabled val="1"/>
        </dgm:presLayoutVars>
      </dgm:prSet>
      <dgm:spPr/>
    </dgm:pt>
    <dgm:pt modelId="{29F89466-D22C-44B1-BE18-661A38AFFEA0}" type="pres">
      <dgm:prSet presAssocID="{68F04EC4-4F4C-497E-B38D-14C03634D009}" presName="aSpace" presStyleCnt="0"/>
      <dgm:spPr/>
    </dgm:pt>
  </dgm:ptLst>
  <dgm:cxnLst>
    <dgm:cxn modelId="{C6A0AB17-F7B6-4E70-B1C8-FC11FCB328AA}" srcId="{AB43E3ED-2190-4058-9AAE-412F8EDC6C98}" destId="{68F04EC4-4F4C-497E-B38D-14C03634D009}" srcOrd="2" destOrd="0" parTransId="{0DFBC0F4-6D65-467F-BF95-CA2FEA9CDB6E}" sibTransId="{50A8E547-9B8B-43E5-94A4-8B3754606DD6}"/>
    <dgm:cxn modelId="{87DDFF1A-BEE4-47D5-9F8F-0A576B7FD61B}" srcId="{AB43E3ED-2190-4058-9AAE-412F8EDC6C98}" destId="{E9AB8DD8-C1B3-4964-9F6B-B2F61A51A38A}" srcOrd="0" destOrd="0" parTransId="{B6B1B431-5F58-4022-8533-1BBC0E265BB6}" sibTransId="{789F4940-CC3F-4D55-9C9F-1B5B13BB52F6}"/>
    <dgm:cxn modelId="{662ABC43-9570-47C5-87BC-B099DC816BB3}" type="presOf" srcId="{A9735EA4-9A69-4293-AD2A-53A016C9D154}" destId="{1A33A655-43B1-4566-A079-2CE87F70E0B9}" srcOrd="0" destOrd="0" presId="urn:microsoft.com/office/officeart/2005/8/layout/pyramid2"/>
    <dgm:cxn modelId="{9496A293-D70F-4254-B053-531011BA2822}" type="presOf" srcId="{68F04EC4-4F4C-497E-B38D-14C03634D009}" destId="{6630685D-30CD-44ED-A93F-2697A2F6D5CA}" srcOrd="0" destOrd="0" presId="urn:microsoft.com/office/officeart/2005/8/layout/pyramid2"/>
    <dgm:cxn modelId="{BB9C659D-FF45-4B53-9E97-917C460C79C2}" type="presOf" srcId="{AB43E3ED-2190-4058-9AAE-412F8EDC6C98}" destId="{9119632E-508A-45DA-A600-8476D923772F}" srcOrd="0" destOrd="0" presId="urn:microsoft.com/office/officeart/2005/8/layout/pyramid2"/>
    <dgm:cxn modelId="{540DBADD-97F0-4A76-9ADE-BE643AC6D1C1}" srcId="{AB43E3ED-2190-4058-9AAE-412F8EDC6C98}" destId="{A9735EA4-9A69-4293-AD2A-53A016C9D154}" srcOrd="1" destOrd="0" parTransId="{7D609556-11BF-41B5-9789-459755B56F66}" sibTransId="{5D8C8CFB-6E58-45DC-9B0A-75ED522D8D94}"/>
    <dgm:cxn modelId="{167305F5-928E-479F-A503-FB3D6E3F6BD6}" type="presOf" srcId="{E9AB8DD8-C1B3-4964-9F6B-B2F61A51A38A}" destId="{221B7B06-5C04-42CA-841D-C13DC049EA6B}" srcOrd="0" destOrd="0" presId="urn:microsoft.com/office/officeart/2005/8/layout/pyramid2"/>
    <dgm:cxn modelId="{52692C4A-43AA-49F8-A8FB-934F91CA5375}" type="presParOf" srcId="{9119632E-508A-45DA-A600-8476D923772F}" destId="{67F183C8-2608-48C7-9094-1653B0B21C66}" srcOrd="0" destOrd="0" presId="urn:microsoft.com/office/officeart/2005/8/layout/pyramid2"/>
    <dgm:cxn modelId="{62688481-EEAD-4561-AC56-90042560E7EA}" type="presParOf" srcId="{9119632E-508A-45DA-A600-8476D923772F}" destId="{5FFBD632-9EFF-4E42-922E-ADA0AC1D86AD}" srcOrd="1" destOrd="0" presId="urn:microsoft.com/office/officeart/2005/8/layout/pyramid2"/>
    <dgm:cxn modelId="{D3D474E6-8532-4730-AF35-B233019EE35A}" type="presParOf" srcId="{5FFBD632-9EFF-4E42-922E-ADA0AC1D86AD}" destId="{221B7B06-5C04-42CA-841D-C13DC049EA6B}" srcOrd="0" destOrd="0" presId="urn:microsoft.com/office/officeart/2005/8/layout/pyramid2"/>
    <dgm:cxn modelId="{CC33CE18-191A-443E-9A42-AF5925E32039}" type="presParOf" srcId="{5FFBD632-9EFF-4E42-922E-ADA0AC1D86AD}" destId="{6A2C3739-3BBC-43B0-B194-BCA8905C4C64}" srcOrd="1" destOrd="0" presId="urn:microsoft.com/office/officeart/2005/8/layout/pyramid2"/>
    <dgm:cxn modelId="{7273BD74-3143-4E5B-9FF5-F97313BD9D57}" type="presParOf" srcId="{5FFBD632-9EFF-4E42-922E-ADA0AC1D86AD}" destId="{1A33A655-43B1-4566-A079-2CE87F70E0B9}" srcOrd="2" destOrd="0" presId="urn:microsoft.com/office/officeart/2005/8/layout/pyramid2"/>
    <dgm:cxn modelId="{9FA96F79-4424-459A-8962-3F9548215A39}" type="presParOf" srcId="{5FFBD632-9EFF-4E42-922E-ADA0AC1D86AD}" destId="{2A736228-41E5-4A2C-8A95-5C5D151E7FED}" srcOrd="3" destOrd="0" presId="urn:microsoft.com/office/officeart/2005/8/layout/pyramid2"/>
    <dgm:cxn modelId="{C3E82EC3-C01D-4F02-947F-FD3139D9590F}" type="presParOf" srcId="{5FFBD632-9EFF-4E42-922E-ADA0AC1D86AD}" destId="{6630685D-30CD-44ED-A93F-2697A2F6D5CA}" srcOrd="4" destOrd="0" presId="urn:microsoft.com/office/officeart/2005/8/layout/pyramid2"/>
    <dgm:cxn modelId="{C428580F-BED6-4D0F-8A3D-BEE9CA28F5EC}" type="presParOf" srcId="{5FFBD632-9EFF-4E42-922E-ADA0AC1D86AD}" destId="{29F89466-D22C-44B1-BE18-661A38AFFEA0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DFCAC6E-BC63-4613-A387-7CFD67728927}">
      <dsp:nvSpPr>
        <dsp:cNvPr id="0" name=""/>
        <dsp:cNvSpPr/>
      </dsp:nvSpPr>
      <dsp:spPr>
        <a:xfrm>
          <a:off x="3924970" y="2447551"/>
          <a:ext cx="2877327" cy="65916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71211"/>
              </a:lnTo>
              <a:lnTo>
                <a:pt x="2349079" y="271211"/>
              </a:lnTo>
              <a:lnTo>
                <a:pt x="2349079" y="538152"/>
              </a:lnTo>
            </a:path>
          </a:pathLst>
        </a:custGeom>
        <a:noFill/>
        <a:ln w="12700" cap="flat" cmpd="sng" algn="ctr">
          <a:solidFill>
            <a:srgbClr val="FF3F3F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40DDEF3-B272-4571-AED3-3628B9BEFEDA}">
      <dsp:nvSpPr>
        <dsp:cNvPr id="0" name=""/>
        <dsp:cNvSpPr/>
      </dsp:nvSpPr>
      <dsp:spPr>
        <a:xfrm>
          <a:off x="1047642" y="2447551"/>
          <a:ext cx="2877327" cy="659169"/>
        </a:xfrm>
        <a:custGeom>
          <a:avLst/>
          <a:gdLst/>
          <a:ahLst/>
          <a:cxnLst/>
          <a:rect l="0" t="0" r="0" b="0"/>
          <a:pathLst>
            <a:path>
              <a:moveTo>
                <a:pt x="2349079" y="0"/>
              </a:moveTo>
              <a:lnTo>
                <a:pt x="2349079" y="271211"/>
              </a:lnTo>
              <a:lnTo>
                <a:pt x="0" y="271211"/>
              </a:lnTo>
              <a:lnTo>
                <a:pt x="0" y="538152"/>
              </a:lnTo>
            </a:path>
          </a:pathLst>
        </a:custGeom>
        <a:noFill/>
        <a:ln w="12700" cap="flat" cmpd="sng" algn="ctr">
          <a:solidFill>
            <a:srgbClr val="FF3F3F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9FE1C33-4BA6-407E-B4FB-8BF7A638E16C}">
      <dsp:nvSpPr>
        <dsp:cNvPr id="0" name=""/>
        <dsp:cNvSpPr/>
      </dsp:nvSpPr>
      <dsp:spPr>
        <a:xfrm>
          <a:off x="2878669" y="354949"/>
          <a:ext cx="2092601" cy="2092601"/>
        </a:xfrm>
        <a:prstGeom prst="ellipse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5F80205E-8BA4-47EC-9C6B-3838AE73642C}">
      <dsp:nvSpPr>
        <dsp:cNvPr id="0" name=""/>
        <dsp:cNvSpPr/>
      </dsp:nvSpPr>
      <dsp:spPr>
        <a:xfrm>
          <a:off x="4971271" y="349718"/>
          <a:ext cx="3138902" cy="2092601"/>
        </a:xfrm>
        <a:prstGeom prst="rect">
          <a:avLst/>
        </a:prstGeom>
        <a:gradFill flip="none" rotWithShape="0">
          <a:gsLst>
            <a:gs pos="0">
              <a:srgbClr val="FF3F3F">
                <a:shade val="30000"/>
                <a:satMod val="115000"/>
              </a:srgbClr>
            </a:gs>
            <a:gs pos="50000">
              <a:srgbClr val="FF3F3F">
                <a:shade val="67500"/>
                <a:satMod val="115000"/>
              </a:srgbClr>
            </a:gs>
            <a:gs pos="100000">
              <a:srgbClr val="FF3F3F">
                <a:shade val="100000"/>
                <a:satMod val="115000"/>
              </a:srgbClr>
            </a:gs>
          </a:gsLst>
          <a:path path="circle">
            <a:fillToRect t="100000" r="100000"/>
          </a:path>
          <a:tileRect l="-100000" b="-100000"/>
        </a:gradFill>
        <a:ln>
          <a:noFill/>
        </a:ln>
        <a:effectLst>
          <a:outerShdw blurRad="149987" dist="250190" dir="8460000" algn="ctr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PE" sz="2400" b="1" kern="1200" dirty="0">
              <a:solidFill>
                <a:sysClr val="window" lastClr="FFFFFF"/>
              </a:solidFill>
              <a:latin typeface="Arial Narrow" panose="020B0606020202030204" pitchFamily="34" charset="0"/>
              <a:ea typeface="+mn-ea"/>
              <a:cs typeface="Arial" panose="020B0604020202020204" pitchFamily="34" charset="0"/>
            </a:rPr>
            <a:t>Objetivo Estratégico Institucional 04: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2400" kern="1200" dirty="0">
              <a:solidFill>
                <a:sysClr val="window" lastClr="FFFFFF"/>
              </a:solidFill>
              <a:latin typeface="Arial Narrow" panose="020B0606020202030204" pitchFamily="34" charset="0"/>
              <a:ea typeface="+mn-ea"/>
              <a:cs typeface="Arial" panose="020B0604020202020204" pitchFamily="34" charset="0"/>
            </a:rPr>
            <a:t>Promover la Gestión Ambiental en el Distrito de Puente Piedra</a:t>
          </a:r>
          <a:endParaRPr lang="es-PE" sz="2400" kern="1200" dirty="0">
            <a:solidFill>
              <a:sysClr val="window" lastClr="FFFFFF"/>
            </a:solidFill>
            <a:latin typeface="Arial Narrow" panose="020B0606020202030204" pitchFamily="34" charset="0"/>
            <a:ea typeface="+mn-ea"/>
            <a:cs typeface="Arial" panose="020B0604020202020204" pitchFamily="34" charset="0"/>
          </a:endParaRPr>
        </a:p>
      </dsp:txBody>
      <dsp:txXfrm>
        <a:off x="4971271" y="349718"/>
        <a:ext cx="3138902" cy="2092601"/>
      </dsp:txXfrm>
    </dsp:sp>
    <dsp:sp modelId="{4EF492C3-DF3E-4A61-8E65-19B38FB1384A}">
      <dsp:nvSpPr>
        <dsp:cNvPr id="0" name=""/>
        <dsp:cNvSpPr/>
      </dsp:nvSpPr>
      <dsp:spPr>
        <a:xfrm>
          <a:off x="1341" y="3106721"/>
          <a:ext cx="2092601" cy="2092601"/>
        </a:xfrm>
        <a:prstGeom prst="ellipse">
          <a:avLst/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32A9F35A-4BA5-4F43-A15F-1EC9666745BA}">
      <dsp:nvSpPr>
        <dsp:cNvPr id="0" name=""/>
        <dsp:cNvSpPr/>
      </dsp:nvSpPr>
      <dsp:spPr>
        <a:xfrm>
          <a:off x="2093943" y="3101489"/>
          <a:ext cx="3138902" cy="2092601"/>
        </a:xfrm>
        <a:prstGeom prst="rect">
          <a:avLst/>
        </a:prstGeom>
        <a:gradFill flip="none" rotWithShape="0">
          <a:gsLst>
            <a:gs pos="0">
              <a:srgbClr val="FF3F3F">
                <a:shade val="30000"/>
                <a:satMod val="115000"/>
              </a:srgbClr>
            </a:gs>
            <a:gs pos="50000">
              <a:srgbClr val="FF3F3F">
                <a:shade val="67500"/>
                <a:satMod val="115000"/>
              </a:srgbClr>
            </a:gs>
            <a:gs pos="100000">
              <a:srgbClr val="FF3F3F">
                <a:shade val="100000"/>
                <a:satMod val="115000"/>
              </a:srgbClr>
            </a:gs>
          </a:gsLst>
          <a:path path="circle">
            <a:fillToRect t="100000" r="100000"/>
          </a:path>
          <a:tileRect l="-100000" b="-100000"/>
        </a:gradFill>
        <a:ln>
          <a:noFill/>
        </a:ln>
        <a:effectLst>
          <a:outerShdw blurRad="149987" dist="250190" dir="8460000" algn="ctr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PE" sz="2400" b="1" kern="1200" dirty="0">
              <a:solidFill>
                <a:sysClr val="window" lastClr="FFFFFF"/>
              </a:solidFill>
              <a:latin typeface="Arial Narrow" panose="020B0606020202030204" pitchFamily="34" charset="0"/>
              <a:ea typeface="+mn-ea"/>
              <a:cs typeface="Arial" panose="020B0604020202020204" pitchFamily="34" charset="0"/>
            </a:rPr>
            <a:t>Subgerencia de 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PE" sz="2400" b="1" kern="1200" dirty="0">
              <a:solidFill>
                <a:sysClr val="window" lastClr="FFFFFF"/>
              </a:solidFill>
              <a:latin typeface="Arial Narrow" panose="020B0606020202030204" pitchFamily="34" charset="0"/>
              <a:ea typeface="+mn-ea"/>
              <a:cs typeface="Arial" panose="020B0604020202020204" pitchFamily="34" charset="0"/>
            </a:rPr>
            <a:t>Limpieza Pública</a:t>
          </a:r>
        </a:p>
      </dsp:txBody>
      <dsp:txXfrm>
        <a:off x="2093943" y="3101489"/>
        <a:ext cx="3138902" cy="2092601"/>
      </dsp:txXfrm>
    </dsp:sp>
    <dsp:sp modelId="{F5104F1B-4C25-4558-ADA8-0F410ADA5568}">
      <dsp:nvSpPr>
        <dsp:cNvPr id="0" name=""/>
        <dsp:cNvSpPr/>
      </dsp:nvSpPr>
      <dsp:spPr>
        <a:xfrm>
          <a:off x="5755996" y="3106721"/>
          <a:ext cx="2092601" cy="2092601"/>
        </a:xfrm>
        <a:prstGeom prst="ellipse">
          <a:avLst/>
        </a:prstGeom>
        <a:blipFill rotWithShape="1">
          <a:blip xmlns:r="http://schemas.openxmlformats.org/officeDocument/2006/relationships" r:embed="rId3"/>
          <a:stretch>
            <a:fillRect/>
          </a:stretch>
        </a:blip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66612AE-4E67-4A7F-B24C-2E147A6A6CF9}">
      <dsp:nvSpPr>
        <dsp:cNvPr id="0" name=""/>
        <dsp:cNvSpPr/>
      </dsp:nvSpPr>
      <dsp:spPr>
        <a:xfrm>
          <a:off x="7848598" y="3101489"/>
          <a:ext cx="3138902" cy="2092601"/>
        </a:xfrm>
        <a:prstGeom prst="rect">
          <a:avLst/>
        </a:prstGeom>
        <a:gradFill flip="none" rotWithShape="0">
          <a:gsLst>
            <a:gs pos="0">
              <a:srgbClr val="FF3F3F">
                <a:shade val="30000"/>
                <a:satMod val="115000"/>
              </a:srgbClr>
            </a:gs>
            <a:gs pos="50000">
              <a:srgbClr val="FF3F3F">
                <a:shade val="67500"/>
                <a:satMod val="115000"/>
              </a:srgbClr>
            </a:gs>
            <a:gs pos="100000">
              <a:srgbClr val="FF3F3F">
                <a:shade val="100000"/>
                <a:satMod val="115000"/>
              </a:srgbClr>
            </a:gs>
          </a:gsLst>
          <a:path path="circle">
            <a:fillToRect t="100000" r="100000"/>
          </a:path>
          <a:tileRect l="-100000" b="-100000"/>
        </a:gradFill>
        <a:ln>
          <a:noFill/>
        </a:ln>
        <a:effectLst>
          <a:outerShdw blurRad="149987" dist="250190" dir="8460000" algn="ctr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PE" sz="2400" b="1" kern="1200" dirty="0">
              <a:solidFill>
                <a:sysClr val="window" lastClr="FFFFFF"/>
              </a:solidFill>
              <a:latin typeface="Arial Narrow" panose="020B0606020202030204" pitchFamily="34" charset="0"/>
              <a:ea typeface="+mn-ea"/>
              <a:cs typeface="Arial" panose="020B0604020202020204" pitchFamily="34" charset="0"/>
            </a:rPr>
            <a:t>Subgerencia de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PE" sz="2400" b="1" kern="1200" dirty="0">
              <a:solidFill>
                <a:sysClr val="window" lastClr="FFFFFF"/>
              </a:solidFill>
              <a:latin typeface="Arial Narrow" panose="020B0606020202030204" pitchFamily="34" charset="0"/>
              <a:ea typeface="+mn-ea"/>
              <a:cs typeface="Arial" panose="020B0604020202020204" pitchFamily="34" charset="0"/>
            </a:rPr>
            <a:t>Parques Y Jardines</a:t>
          </a:r>
        </a:p>
      </dsp:txBody>
      <dsp:txXfrm>
        <a:off x="7848598" y="3101489"/>
        <a:ext cx="3138902" cy="209260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B9CFE6-66B2-4959-B983-349808647380}">
      <dsp:nvSpPr>
        <dsp:cNvPr id="0" name=""/>
        <dsp:cNvSpPr/>
      </dsp:nvSpPr>
      <dsp:spPr>
        <a:xfrm>
          <a:off x="820" y="0"/>
          <a:ext cx="2920339" cy="2728033"/>
        </a:xfrm>
        <a:prstGeom prst="roundRect">
          <a:avLst>
            <a:gd name="adj" fmla="val 1000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400" b="1" kern="1200" dirty="0">
              <a:latin typeface="Segoe UI" panose="020B0502040204020203" pitchFamily="34" charset="0"/>
            </a:rPr>
            <a:t>Programa Municipal de Educación, Cultura y Ciudadanía Ambiental -EDUCCA</a:t>
          </a:r>
          <a:endParaRPr lang="es-ES" sz="1400" kern="1200" dirty="0"/>
        </a:p>
      </dsp:txBody>
      <dsp:txXfrm>
        <a:off x="820" y="0"/>
        <a:ext cx="2920339" cy="818409"/>
      </dsp:txXfrm>
    </dsp:sp>
    <dsp:sp modelId="{8AE271D2-96EB-46B2-8106-7BB3DB86C6A6}">
      <dsp:nvSpPr>
        <dsp:cNvPr id="0" name=""/>
        <dsp:cNvSpPr/>
      </dsp:nvSpPr>
      <dsp:spPr>
        <a:xfrm>
          <a:off x="339945" y="820074"/>
          <a:ext cx="2242088" cy="22338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5560" tIns="26670" rIns="35560" bIns="2667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PE" sz="1400" b="0" i="1" kern="1200" dirty="0">
              <a:effectLst/>
              <a:latin typeface="Arial Narrow" panose="020B0606020202030204" pitchFamily="34" charset="0"/>
            </a:rPr>
            <a:t>Institución Educativa Estatal</a:t>
          </a:r>
          <a:endParaRPr lang="es-ES" sz="1400" kern="1200" dirty="0"/>
        </a:p>
      </dsp:txBody>
      <dsp:txXfrm>
        <a:off x="346488" y="826617"/>
        <a:ext cx="2229002" cy="210298"/>
      </dsp:txXfrm>
    </dsp:sp>
    <dsp:sp modelId="{308A668E-7E86-4B91-837C-F6088CCB183F}">
      <dsp:nvSpPr>
        <dsp:cNvPr id="0" name=""/>
        <dsp:cNvSpPr/>
      </dsp:nvSpPr>
      <dsp:spPr>
        <a:xfrm>
          <a:off x="339945" y="1077826"/>
          <a:ext cx="2242088" cy="22338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-519888"/>
                <a:satOff val="-1340"/>
                <a:lumOff val="-905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519888"/>
                <a:satOff val="-1340"/>
                <a:lumOff val="-905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519888"/>
                <a:satOff val="-1340"/>
                <a:lumOff val="-905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5560" tIns="26670" rIns="35560" bIns="2667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PE" sz="1400" b="0" i="1" kern="1200" dirty="0">
              <a:effectLst/>
              <a:latin typeface="Arial Narrow" panose="020B0606020202030204" pitchFamily="34" charset="0"/>
            </a:rPr>
            <a:t>Institución Educativa Particular</a:t>
          </a:r>
          <a:endParaRPr lang="es-ES" sz="1400" kern="1200" dirty="0"/>
        </a:p>
      </dsp:txBody>
      <dsp:txXfrm>
        <a:off x="346488" y="1084369"/>
        <a:ext cx="2229002" cy="210298"/>
      </dsp:txXfrm>
    </dsp:sp>
    <dsp:sp modelId="{17E6F166-8BEE-4629-939E-67A46B0F9B09}">
      <dsp:nvSpPr>
        <dsp:cNvPr id="0" name=""/>
        <dsp:cNvSpPr/>
      </dsp:nvSpPr>
      <dsp:spPr>
        <a:xfrm>
          <a:off x="339945" y="1335577"/>
          <a:ext cx="2242088" cy="22338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-1039776"/>
                <a:satOff val="-2680"/>
                <a:lumOff val="-181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1039776"/>
                <a:satOff val="-2680"/>
                <a:lumOff val="-181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1039776"/>
                <a:satOff val="-2680"/>
                <a:lumOff val="-181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5560" tIns="26670" rIns="35560" bIns="2667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PE" sz="1400" b="0" i="1" kern="1200" dirty="0">
              <a:effectLst/>
              <a:latin typeface="Arial Narrow" panose="020B0606020202030204" pitchFamily="34" charset="0"/>
            </a:rPr>
            <a:t>N° estudiantes capacitados</a:t>
          </a:r>
          <a:endParaRPr lang="es-ES" sz="1400" kern="1200" dirty="0"/>
        </a:p>
      </dsp:txBody>
      <dsp:txXfrm>
        <a:off x="346488" y="1342120"/>
        <a:ext cx="2229002" cy="210298"/>
      </dsp:txXfrm>
    </dsp:sp>
    <dsp:sp modelId="{E3C4623D-9F1D-49AB-A3A8-AA65ABA67C76}">
      <dsp:nvSpPr>
        <dsp:cNvPr id="0" name=""/>
        <dsp:cNvSpPr/>
      </dsp:nvSpPr>
      <dsp:spPr>
        <a:xfrm>
          <a:off x="339945" y="1593328"/>
          <a:ext cx="2242088" cy="22338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-1559664"/>
                <a:satOff val="-4020"/>
                <a:lumOff val="-2715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1559664"/>
                <a:satOff val="-4020"/>
                <a:lumOff val="-2715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1559664"/>
                <a:satOff val="-4020"/>
                <a:lumOff val="-2715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5560" tIns="26670" rIns="35560" bIns="2667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PE" sz="1400" b="0" i="1" kern="1200" dirty="0">
              <a:effectLst/>
              <a:latin typeface="Arial Narrow" panose="020B0606020202030204" pitchFamily="34" charset="0"/>
            </a:rPr>
            <a:t>N° docentes capacitados</a:t>
          </a:r>
          <a:endParaRPr lang="es-ES" sz="1400" kern="1200" dirty="0"/>
        </a:p>
      </dsp:txBody>
      <dsp:txXfrm>
        <a:off x="346488" y="1599871"/>
        <a:ext cx="2229002" cy="210298"/>
      </dsp:txXfrm>
    </dsp:sp>
    <dsp:sp modelId="{C3D349D9-6B68-4690-951A-E09238F23E6D}">
      <dsp:nvSpPr>
        <dsp:cNvPr id="0" name=""/>
        <dsp:cNvSpPr/>
      </dsp:nvSpPr>
      <dsp:spPr>
        <a:xfrm>
          <a:off x="339945" y="1851079"/>
          <a:ext cx="2242088" cy="22338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-2079552"/>
                <a:satOff val="-5360"/>
                <a:lumOff val="-362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2079552"/>
                <a:satOff val="-5360"/>
                <a:lumOff val="-362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2079552"/>
                <a:satOff val="-5360"/>
                <a:lumOff val="-362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5560" tIns="26670" rIns="35560" bIns="2667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PE" sz="1400" b="0" i="1" kern="1200" dirty="0">
              <a:effectLst/>
              <a:latin typeface="Arial Narrow" panose="020B0606020202030204" pitchFamily="34" charset="0"/>
            </a:rPr>
            <a:t>N° talleres realizados</a:t>
          </a:r>
          <a:endParaRPr lang="es-ES" sz="1400" kern="1200" dirty="0"/>
        </a:p>
      </dsp:txBody>
      <dsp:txXfrm>
        <a:off x="346488" y="1857622"/>
        <a:ext cx="2229002" cy="210298"/>
      </dsp:txXfrm>
    </dsp:sp>
    <dsp:sp modelId="{2521F093-4046-4DE3-AF40-5E0BF640F681}">
      <dsp:nvSpPr>
        <dsp:cNvPr id="0" name=""/>
        <dsp:cNvSpPr/>
      </dsp:nvSpPr>
      <dsp:spPr>
        <a:xfrm>
          <a:off x="339945" y="2108830"/>
          <a:ext cx="2242088" cy="22338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-2599440"/>
                <a:satOff val="-6700"/>
                <a:lumOff val="-4525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2599440"/>
                <a:satOff val="-6700"/>
                <a:lumOff val="-4525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2599440"/>
                <a:satOff val="-6700"/>
                <a:lumOff val="-4525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5560" tIns="26670" rIns="35560" bIns="2667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1" kern="1200" dirty="0">
              <a:effectLst/>
              <a:latin typeface="Arial Narrow" panose="020B0606020202030204" pitchFamily="34" charset="0"/>
            </a:rPr>
            <a:t>N° </a:t>
          </a:r>
          <a:r>
            <a:rPr lang="es-PE" sz="1400" b="0" i="1" kern="1200" noProof="0" dirty="0">
              <a:effectLst/>
              <a:latin typeface="Arial Narrow" panose="020B0606020202030204" pitchFamily="34" charset="0"/>
            </a:rPr>
            <a:t>proyectos</a:t>
          </a:r>
          <a:r>
            <a:rPr lang="en-US" sz="1400" b="0" i="1" kern="1200" dirty="0">
              <a:effectLst/>
              <a:latin typeface="Arial Narrow" panose="020B0606020202030204" pitchFamily="34" charset="0"/>
            </a:rPr>
            <a:t> </a:t>
          </a:r>
          <a:r>
            <a:rPr lang="es-PE" sz="1400" b="0" i="1" kern="1200" noProof="0" dirty="0">
              <a:effectLst/>
              <a:latin typeface="Arial Narrow" panose="020B0606020202030204" pitchFamily="34" charset="0"/>
            </a:rPr>
            <a:t>realizados</a:t>
          </a:r>
          <a:endParaRPr lang="es-PE" sz="1400" kern="1200" noProof="0" dirty="0"/>
        </a:p>
      </dsp:txBody>
      <dsp:txXfrm>
        <a:off x="346488" y="2115373"/>
        <a:ext cx="2229002" cy="210298"/>
      </dsp:txXfrm>
    </dsp:sp>
    <dsp:sp modelId="{FB492CAC-ACEB-40A4-A770-EF17E73DBB0A}">
      <dsp:nvSpPr>
        <dsp:cNvPr id="0" name=""/>
        <dsp:cNvSpPr/>
      </dsp:nvSpPr>
      <dsp:spPr>
        <a:xfrm>
          <a:off x="339945" y="2366581"/>
          <a:ext cx="2242088" cy="22338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-3119328"/>
                <a:satOff val="-8040"/>
                <a:lumOff val="-543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3119328"/>
                <a:satOff val="-8040"/>
                <a:lumOff val="-543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3119328"/>
                <a:satOff val="-8040"/>
                <a:lumOff val="-543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5560" tIns="26670" rIns="35560" bIns="2667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PE" sz="1400" b="0" i="1" kern="1200" noProof="0" dirty="0">
              <a:effectLst/>
              <a:latin typeface="Arial Narrow" panose="020B0606020202030204" pitchFamily="34" charset="0"/>
            </a:rPr>
            <a:t>N° adultos</a:t>
          </a:r>
        </a:p>
      </dsp:txBody>
      <dsp:txXfrm>
        <a:off x="346488" y="2373124"/>
        <a:ext cx="2229002" cy="210298"/>
      </dsp:txXfrm>
    </dsp:sp>
    <dsp:sp modelId="{AFCBF6A6-D3C5-4ACC-A5E0-C1395D9BD682}">
      <dsp:nvSpPr>
        <dsp:cNvPr id="0" name=""/>
        <dsp:cNvSpPr/>
      </dsp:nvSpPr>
      <dsp:spPr>
        <a:xfrm>
          <a:off x="3082752" y="0"/>
          <a:ext cx="2143635" cy="2728033"/>
        </a:xfrm>
        <a:prstGeom prst="roundRect">
          <a:avLst>
            <a:gd name="adj" fmla="val 1000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400" b="1" kern="1200" dirty="0">
              <a:latin typeface="Segoe UI" panose="020B0502040204020203" pitchFamily="34" charset="0"/>
            </a:rPr>
            <a:t>AÑO 2025</a:t>
          </a:r>
        </a:p>
      </dsp:txBody>
      <dsp:txXfrm>
        <a:off x="3082752" y="0"/>
        <a:ext cx="2143635" cy="818409"/>
      </dsp:txXfrm>
    </dsp:sp>
    <dsp:sp modelId="{FB1B16A6-4689-4FD2-8B8A-D8FFC004183D}">
      <dsp:nvSpPr>
        <dsp:cNvPr id="0" name=""/>
        <dsp:cNvSpPr/>
      </dsp:nvSpPr>
      <dsp:spPr>
        <a:xfrm>
          <a:off x="3296295" y="820074"/>
          <a:ext cx="1714908" cy="22338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-3639215"/>
                <a:satOff val="-9379"/>
                <a:lumOff val="-6335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3639215"/>
                <a:satOff val="-9379"/>
                <a:lumOff val="-6335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3639215"/>
                <a:satOff val="-9379"/>
                <a:lumOff val="-6335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5560" tIns="26670" rIns="35560" bIns="2667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PE" sz="1400" b="0" i="1" kern="1200" dirty="0">
              <a:effectLst/>
              <a:latin typeface="Arial Narrow" panose="020B0606020202030204" pitchFamily="34" charset="0"/>
            </a:rPr>
            <a:t>46</a:t>
          </a:r>
          <a:endParaRPr lang="es-ES" sz="1400" kern="1200" dirty="0"/>
        </a:p>
      </dsp:txBody>
      <dsp:txXfrm>
        <a:off x="3302838" y="826617"/>
        <a:ext cx="1701822" cy="210298"/>
      </dsp:txXfrm>
    </dsp:sp>
    <dsp:sp modelId="{720CF6B3-A8F1-44C4-ACFC-1338E371F374}">
      <dsp:nvSpPr>
        <dsp:cNvPr id="0" name=""/>
        <dsp:cNvSpPr/>
      </dsp:nvSpPr>
      <dsp:spPr>
        <a:xfrm>
          <a:off x="3296295" y="1077826"/>
          <a:ext cx="1714908" cy="22338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-4159103"/>
                <a:satOff val="-10719"/>
                <a:lumOff val="-724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4159103"/>
                <a:satOff val="-10719"/>
                <a:lumOff val="-724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4159103"/>
                <a:satOff val="-10719"/>
                <a:lumOff val="-724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5560" tIns="26670" rIns="35560" bIns="2667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PE" sz="1400" b="0" i="1" kern="1200" dirty="0">
              <a:effectLst/>
              <a:latin typeface="Arial Narrow" panose="020B0606020202030204" pitchFamily="34" charset="0"/>
            </a:rPr>
            <a:t>4</a:t>
          </a:r>
          <a:endParaRPr lang="es-ES" sz="1400" kern="1200" dirty="0"/>
        </a:p>
      </dsp:txBody>
      <dsp:txXfrm>
        <a:off x="3302838" y="1084369"/>
        <a:ext cx="1701822" cy="210298"/>
      </dsp:txXfrm>
    </dsp:sp>
    <dsp:sp modelId="{89813976-BE03-4FB8-9A30-F6A58BEE54F4}">
      <dsp:nvSpPr>
        <dsp:cNvPr id="0" name=""/>
        <dsp:cNvSpPr/>
      </dsp:nvSpPr>
      <dsp:spPr>
        <a:xfrm>
          <a:off x="3296295" y="1335577"/>
          <a:ext cx="1714908" cy="22338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-4678991"/>
                <a:satOff val="-12059"/>
                <a:lumOff val="-8145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4678991"/>
                <a:satOff val="-12059"/>
                <a:lumOff val="-8145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4678991"/>
                <a:satOff val="-12059"/>
                <a:lumOff val="-8145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5560" tIns="26670" rIns="35560" bIns="2667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PE" sz="1400" b="0" i="1" kern="1200" dirty="0">
              <a:effectLst/>
              <a:latin typeface="Arial Narrow" panose="020B0606020202030204" pitchFamily="34" charset="0"/>
            </a:rPr>
            <a:t>8142</a:t>
          </a:r>
          <a:endParaRPr lang="es-ES" sz="1400" kern="1200" dirty="0"/>
        </a:p>
      </dsp:txBody>
      <dsp:txXfrm>
        <a:off x="3302838" y="1342120"/>
        <a:ext cx="1701822" cy="210298"/>
      </dsp:txXfrm>
    </dsp:sp>
    <dsp:sp modelId="{B665B286-53B1-48EB-9F22-5E2CE2C37867}">
      <dsp:nvSpPr>
        <dsp:cNvPr id="0" name=""/>
        <dsp:cNvSpPr/>
      </dsp:nvSpPr>
      <dsp:spPr>
        <a:xfrm>
          <a:off x="3296295" y="1593328"/>
          <a:ext cx="1714908" cy="22338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-5198879"/>
                <a:satOff val="-13399"/>
                <a:lumOff val="-905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5198879"/>
                <a:satOff val="-13399"/>
                <a:lumOff val="-905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5198879"/>
                <a:satOff val="-13399"/>
                <a:lumOff val="-905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5560" tIns="26670" rIns="35560" bIns="2667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PE" sz="1400" b="0" i="1" kern="1200" dirty="0">
              <a:effectLst/>
              <a:latin typeface="Arial Narrow" panose="020B0606020202030204" pitchFamily="34" charset="0"/>
            </a:rPr>
            <a:t>286</a:t>
          </a:r>
          <a:endParaRPr lang="es-ES" sz="1400" kern="1200" dirty="0"/>
        </a:p>
      </dsp:txBody>
      <dsp:txXfrm>
        <a:off x="3302838" y="1599871"/>
        <a:ext cx="1701822" cy="210298"/>
      </dsp:txXfrm>
    </dsp:sp>
    <dsp:sp modelId="{D258D5D8-52BE-4662-BFC5-7F5EBB41438B}">
      <dsp:nvSpPr>
        <dsp:cNvPr id="0" name=""/>
        <dsp:cNvSpPr/>
      </dsp:nvSpPr>
      <dsp:spPr>
        <a:xfrm>
          <a:off x="3296295" y="1851079"/>
          <a:ext cx="1714908" cy="22338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-5718767"/>
                <a:satOff val="-14739"/>
                <a:lumOff val="-9955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5718767"/>
                <a:satOff val="-14739"/>
                <a:lumOff val="-9955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5718767"/>
                <a:satOff val="-14739"/>
                <a:lumOff val="-9955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5560" tIns="26670" rIns="35560" bIns="2667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PE" sz="1400" b="0" i="1" kern="1200" dirty="0">
              <a:effectLst/>
              <a:latin typeface="Arial Narrow" panose="020B0606020202030204" pitchFamily="34" charset="0"/>
            </a:rPr>
            <a:t>562</a:t>
          </a:r>
          <a:endParaRPr lang="es-ES" sz="1400" kern="1200" dirty="0"/>
        </a:p>
      </dsp:txBody>
      <dsp:txXfrm>
        <a:off x="3302838" y="1857622"/>
        <a:ext cx="1701822" cy="210298"/>
      </dsp:txXfrm>
    </dsp:sp>
    <dsp:sp modelId="{FDEFD941-5E1F-49EF-9651-1289FA5BE9E0}">
      <dsp:nvSpPr>
        <dsp:cNvPr id="0" name=""/>
        <dsp:cNvSpPr/>
      </dsp:nvSpPr>
      <dsp:spPr>
        <a:xfrm>
          <a:off x="3296295" y="2108830"/>
          <a:ext cx="1714908" cy="22338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-6238655"/>
                <a:satOff val="-16079"/>
                <a:lumOff val="-1086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6238655"/>
                <a:satOff val="-16079"/>
                <a:lumOff val="-1086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6238655"/>
                <a:satOff val="-16079"/>
                <a:lumOff val="-1086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5560" tIns="26670" rIns="35560" bIns="2667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1" kern="1200" dirty="0">
              <a:effectLst/>
              <a:latin typeface="Arial Narrow" panose="020B0606020202030204" pitchFamily="34" charset="0"/>
            </a:rPr>
            <a:t>71</a:t>
          </a:r>
          <a:endParaRPr lang="es-ES" sz="1400" kern="1200" dirty="0"/>
        </a:p>
      </dsp:txBody>
      <dsp:txXfrm>
        <a:off x="3302838" y="2115373"/>
        <a:ext cx="1701822" cy="210298"/>
      </dsp:txXfrm>
    </dsp:sp>
    <dsp:sp modelId="{6E3432E0-E8B9-4FC5-AB16-BB61A3500C84}">
      <dsp:nvSpPr>
        <dsp:cNvPr id="0" name=""/>
        <dsp:cNvSpPr/>
      </dsp:nvSpPr>
      <dsp:spPr>
        <a:xfrm>
          <a:off x="3296295" y="2366581"/>
          <a:ext cx="1714908" cy="22338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-6758543"/>
                <a:satOff val="-17419"/>
                <a:lumOff val="-11765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6758543"/>
                <a:satOff val="-17419"/>
                <a:lumOff val="-11765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6758543"/>
                <a:satOff val="-17419"/>
                <a:lumOff val="-11765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5560" tIns="26670" rIns="35560" bIns="2667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400" b="0" i="1" kern="1200" dirty="0">
              <a:effectLst/>
              <a:latin typeface="Arial Narrow" panose="020B0606020202030204" pitchFamily="34" charset="0"/>
            </a:rPr>
            <a:t>1,965</a:t>
          </a:r>
        </a:p>
      </dsp:txBody>
      <dsp:txXfrm>
        <a:off x="3302838" y="2373124"/>
        <a:ext cx="1701822" cy="21029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CC8DF9-8441-40A8-8CB7-86AB3114AFE1}">
      <dsp:nvSpPr>
        <dsp:cNvPr id="0" name=""/>
        <dsp:cNvSpPr/>
      </dsp:nvSpPr>
      <dsp:spPr>
        <a:xfrm>
          <a:off x="0" y="0"/>
          <a:ext cx="7158046" cy="2025571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7E5062-E63D-4FF3-9073-5CD5CBF8EE3A}">
      <dsp:nvSpPr>
        <dsp:cNvPr id="0" name=""/>
        <dsp:cNvSpPr/>
      </dsp:nvSpPr>
      <dsp:spPr>
        <a:xfrm>
          <a:off x="216712" y="270076"/>
          <a:ext cx="1563865" cy="1485418"/>
        </a:xfrm>
        <a:prstGeom prst="roundRect">
          <a:avLst>
            <a:gd name="adj" fmla="val 10000"/>
          </a:avLst>
        </a:prstGeom>
        <a:solidFill>
          <a:schemeClr val="accent2">
            <a:tint val="5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F5626F7A-9702-4F93-9936-0634C5BAC099}">
      <dsp:nvSpPr>
        <dsp:cNvPr id="0" name=""/>
        <dsp:cNvSpPr/>
      </dsp:nvSpPr>
      <dsp:spPr>
        <a:xfrm rot="10800000">
          <a:off x="216712" y="2025571"/>
          <a:ext cx="1563865" cy="2475697"/>
        </a:xfrm>
        <a:prstGeom prst="round2SameRect">
          <a:avLst>
            <a:gd name="adj1" fmla="val 10500"/>
            <a:gd name="adj2" fmla="val 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1120" tIns="71120" rIns="71120" bIns="71120" numCol="1" spcCol="1270" anchor="t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MX" sz="1000" b="1" kern="1200" dirty="0"/>
            <a:t>BARRIDO Y LIMPIEZA DE ESPACIOS PÚBLICOS</a:t>
          </a:r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MX" sz="1000" kern="1200" dirty="0"/>
            <a:t>148 RUTAS DE BARRIDO MANUAL</a:t>
          </a:r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MX" sz="1000" kern="1200" dirty="0"/>
            <a:t>(1523 operativos) </a:t>
          </a:r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MX" sz="1000" kern="1200" dirty="0"/>
            <a:t>17 RUTAS DE BARRIDO MECANIZADO</a:t>
          </a:r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MX" sz="1000" kern="1200" dirty="0"/>
            <a:t>(</a:t>
          </a:r>
          <a:r>
            <a:rPr lang="es-MX" sz="1000" b="1" i="1" kern="1200" dirty="0"/>
            <a:t>53.24 km</a:t>
          </a:r>
          <a:r>
            <a:rPr lang="es-MX" sz="1000" kern="1200" dirty="0"/>
            <a:t>)</a:t>
          </a:r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MX" sz="1000" b="1" i="1" kern="1200" dirty="0"/>
            <a:t>58 Campañas </a:t>
          </a:r>
          <a:r>
            <a:rPr lang="es-MX" sz="1000" i="1" kern="1200" dirty="0"/>
            <a:t>de Barrio Limpio</a:t>
          </a:r>
        </a:p>
      </dsp:txBody>
      <dsp:txXfrm rot="10800000">
        <a:off x="264806" y="2025571"/>
        <a:ext cx="1467677" cy="2427603"/>
      </dsp:txXfrm>
    </dsp:sp>
    <dsp:sp modelId="{AF9B21F6-E307-445E-B1A3-E4D23DC0D8B4}">
      <dsp:nvSpPr>
        <dsp:cNvPr id="0" name=""/>
        <dsp:cNvSpPr/>
      </dsp:nvSpPr>
      <dsp:spPr>
        <a:xfrm>
          <a:off x="1936964" y="270076"/>
          <a:ext cx="1563865" cy="1485418"/>
        </a:xfrm>
        <a:prstGeom prst="roundRect">
          <a:avLst>
            <a:gd name="adj" fmla="val 10000"/>
          </a:avLst>
        </a:prstGeom>
        <a:solidFill>
          <a:schemeClr val="accent3">
            <a:tint val="5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2889B85F-8DA5-4D1D-9599-7CF06F256FC1}">
      <dsp:nvSpPr>
        <dsp:cNvPr id="0" name=""/>
        <dsp:cNvSpPr/>
      </dsp:nvSpPr>
      <dsp:spPr>
        <a:xfrm rot="10800000">
          <a:off x="1936964" y="2025571"/>
          <a:ext cx="1563865" cy="2475697"/>
        </a:xfrm>
        <a:prstGeom prst="round2SameRect">
          <a:avLst>
            <a:gd name="adj1" fmla="val 10500"/>
            <a:gd name="adj2" fmla="val 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1120" tIns="71120" rIns="71120" bIns="71120" numCol="1" spcCol="1270" anchor="t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MX" sz="1000" b="1" kern="1200" dirty="0"/>
            <a:t>RECOLECCIÓN DE RESIDUOS MUNICIPALES</a:t>
          </a:r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MX" sz="1000" kern="1200" dirty="0"/>
            <a:t>48 RUTAS DIARIAS (MAÑANA, TARDE Y NOCHE).</a:t>
          </a:r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MX" sz="1000" b="1" i="1" kern="1200" dirty="0"/>
            <a:t>131,961.68 TN</a:t>
          </a:r>
          <a:endParaRPr lang="es-MX" sz="1000" i="1" kern="1200" dirty="0"/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s-MX" sz="1000" i="1" kern="1200" dirty="0"/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s-MX" sz="1000" i="1" kern="1200" dirty="0"/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s-ES" sz="1000" kern="1200" dirty="0"/>
        </a:p>
      </dsp:txBody>
      <dsp:txXfrm rot="10800000">
        <a:off x="1985058" y="2025571"/>
        <a:ext cx="1467677" cy="2427603"/>
      </dsp:txXfrm>
    </dsp:sp>
    <dsp:sp modelId="{EC271F3D-5CE5-4D41-9E66-5C95EB3462B7}">
      <dsp:nvSpPr>
        <dsp:cNvPr id="0" name=""/>
        <dsp:cNvSpPr/>
      </dsp:nvSpPr>
      <dsp:spPr>
        <a:xfrm>
          <a:off x="3657216" y="270076"/>
          <a:ext cx="1563865" cy="1485418"/>
        </a:xfrm>
        <a:prstGeom prst="roundRect">
          <a:avLst>
            <a:gd name="adj" fmla="val 10000"/>
          </a:avLst>
        </a:prstGeom>
        <a:solidFill>
          <a:schemeClr val="accent4">
            <a:tint val="5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64764687-7090-4690-87F4-CEB371751A24}">
      <dsp:nvSpPr>
        <dsp:cNvPr id="0" name=""/>
        <dsp:cNvSpPr/>
      </dsp:nvSpPr>
      <dsp:spPr>
        <a:xfrm rot="10800000">
          <a:off x="3657216" y="2025571"/>
          <a:ext cx="1563865" cy="2475697"/>
        </a:xfrm>
        <a:prstGeom prst="round2SameRect">
          <a:avLst>
            <a:gd name="adj1" fmla="val 10500"/>
            <a:gd name="adj2" fmla="val 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1120" tIns="71120" rIns="71120" bIns="71120" numCol="1" spcCol="1270" anchor="t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MX" sz="1000" b="1" kern="1200" dirty="0"/>
            <a:t>LAVADO Y DESINFECCIÓN DE ESPACIOS PÚBLICOS</a:t>
          </a:r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MX" sz="1000" b="1" i="1" kern="1200" dirty="0"/>
            <a:t>152 operativos</a:t>
          </a:r>
          <a:endParaRPr lang="es-MX" sz="1000" i="1" kern="1200" dirty="0"/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s-MX" sz="1000" i="1" kern="1200" dirty="0"/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s-MX" sz="1000" i="1" kern="1200" dirty="0"/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s-MX" sz="1000" i="1" kern="1200" dirty="0"/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s-MX" sz="1000" i="1" kern="1200" dirty="0"/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s-MX" sz="1000" i="1" kern="1200" dirty="0"/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s-MX" sz="1000" i="1" kern="1200" dirty="0"/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s-ES" sz="1000" kern="1200" dirty="0"/>
        </a:p>
      </dsp:txBody>
      <dsp:txXfrm rot="10800000">
        <a:off x="3705310" y="2025571"/>
        <a:ext cx="1467677" cy="2427603"/>
      </dsp:txXfrm>
    </dsp:sp>
    <dsp:sp modelId="{2AC6AA1F-7D1A-4668-9D10-2141220CC1D4}">
      <dsp:nvSpPr>
        <dsp:cNvPr id="0" name=""/>
        <dsp:cNvSpPr/>
      </dsp:nvSpPr>
      <dsp:spPr>
        <a:xfrm>
          <a:off x="5377468" y="270076"/>
          <a:ext cx="1563865" cy="1485418"/>
        </a:xfrm>
        <a:prstGeom prst="roundRect">
          <a:avLst>
            <a:gd name="adj" fmla="val 10000"/>
          </a:avLst>
        </a:prstGeom>
        <a:solidFill>
          <a:schemeClr val="accent5">
            <a:tint val="5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0551703E-1BD9-437C-9540-4864F1E27084}">
      <dsp:nvSpPr>
        <dsp:cNvPr id="0" name=""/>
        <dsp:cNvSpPr/>
      </dsp:nvSpPr>
      <dsp:spPr>
        <a:xfrm rot="10800000">
          <a:off x="5377468" y="2025571"/>
          <a:ext cx="1563865" cy="2475697"/>
        </a:xfrm>
        <a:prstGeom prst="round2SameRect">
          <a:avLst>
            <a:gd name="adj1" fmla="val 10500"/>
            <a:gd name="adj2" fmla="val 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1120" tIns="71120" rIns="71120" bIns="71120" numCol="1" spcCol="1270" anchor="t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MX" sz="1000" b="1" kern="1200" dirty="0"/>
            <a:t>LIMPIEZA Y PINTADO DE POSTES</a:t>
          </a:r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PE" sz="1000" b="1" i="1" kern="1200" dirty="0"/>
            <a:t>87 operativos</a:t>
          </a:r>
          <a:endParaRPr lang="es-PE" sz="1000" i="1" kern="1200" dirty="0"/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MX" sz="1000" b="1" i="1" kern="1200" dirty="0"/>
            <a:t>(142.87 km)</a:t>
          </a:r>
          <a:endParaRPr lang="es-PE" sz="1000" i="1" kern="1200" dirty="0"/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s-PE" sz="1000" i="1" kern="1200" dirty="0"/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s-PE" sz="1000" i="1" kern="1200" dirty="0"/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s-PE" sz="1000" i="1" kern="1200" dirty="0"/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s-PE" sz="1000" i="1" kern="1200" dirty="0"/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s-PE" sz="1000" i="1" kern="1200" dirty="0"/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s-PE" sz="1000" i="1" kern="1200" dirty="0"/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s-PE" sz="1000" i="1" kern="1200" dirty="0"/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s-ES" sz="1000" kern="1200" dirty="0"/>
        </a:p>
      </dsp:txBody>
      <dsp:txXfrm rot="10800000">
        <a:off x="5425562" y="2025571"/>
        <a:ext cx="1467677" cy="242760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6DB0D4-0224-4DFC-83CA-66763ABD0DFF}">
      <dsp:nvSpPr>
        <dsp:cNvPr id="0" name=""/>
        <dsp:cNvSpPr/>
      </dsp:nvSpPr>
      <dsp:spPr>
        <a:xfrm>
          <a:off x="2690" y="0"/>
          <a:ext cx="2819881" cy="499862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MX" sz="1600" b="1" kern="1200" dirty="0"/>
            <a:t>PROGRAMA RECICLA INORGÁNICOS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MX" sz="1600" b="1" i="1" kern="1200" dirty="0"/>
            <a:t>2,419.09 </a:t>
          </a:r>
          <a:r>
            <a:rPr lang="es-MX" sz="1600" b="1" i="1" kern="1200" dirty="0" err="1"/>
            <a:t>TN</a:t>
          </a:r>
          <a:r>
            <a:rPr lang="es-MX" sz="1600" b="1" i="1" kern="1200" dirty="0"/>
            <a:t> </a:t>
          </a:r>
          <a:r>
            <a:rPr lang="es-MX" sz="1600" i="1" kern="1200" dirty="0"/>
            <a:t>de residuos inorgánicos reciclables recolectados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MX" sz="1600" b="1" i="1" kern="1200" dirty="0"/>
            <a:t>65 campañas </a:t>
          </a:r>
          <a:r>
            <a:rPr lang="es-MX" sz="1600" i="1" kern="1200" dirty="0"/>
            <a:t>de ECOTRUEQUE</a:t>
          </a:r>
          <a:endParaRPr lang="es-ES" sz="1600" kern="1200" dirty="0"/>
        </a:p>
      </dsp:txBody>
      <dsp:txXfrm>
        <a:off x="2690" y="1999448"/>
        <a:ext cx="2819881" cy="1999448"/>
      </dsp:txXfrm>
    </dsp:sp>
    <dsp:sp modelId="{D2244772-EEBD-4C5E-80D4-16DB3D2F97C7}">
      <dsp:nvSpPr>
        <dsp:cNvPr id="0" name=""/>
        <dsp:cNvSpPr/>
      </dsp:nvSpPr>
      <dsp:spPr>
        <a:xfrm>
          <a:off x="580360" y="299917"/>
          <a:ext cx="1664541" cy="1664541"/>
        </a:xfrm>
        <a:prstGeom prst="ellipse">
          <a:avLst/>
        </a:prstGeom>
        <a:solidFill>
          <a:schemeClr val="accent2">
            <a:tint val="5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C78C0874-9DA7-4574-A993-BDCC1ACEBC39}">
      <dsp:nvSpPr>
        <dsp:cNvPr id="0" name=""/>
        <dsp:cNvSpPr/>
      </dsp:nvSpPr>
      <dsp:spPr>
        <a:xfrm>
          <a:off x="2907168" y="0"/>
          <a:ext cx="2819881" cy="499862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600" b="1" kern="1200" dirty="0"/>
            <a:t>TECHO LIMPIO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PE" sz="1600" b="1" i="1" kern="1200" dirty="0"/>
            <a:t>47 Campañas </a:t>
          </a:r>
          <a:r>
            <a:rPr lang="es-PE" sz="1600" i="1" kern="1200" dirty="0"/>
            <a:t>de Techo limpio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PE" sz="1600" b="1" i="1" kern="1200" dirty="0"/>
            <a:t>(149.22 TN )</a:t>
          </a:r>
          <a:endParaRPr lang="es-ES" sz="1600" kern="1200" dirty="0"/>
        </a:p>
      </dsp:txBody>
      <dsp:txXfrm>
        <a:off x="2907168" y="1999448"/>
        <a:ext cx="2819881" cy="1999448"/>
      </dsp:txXfrm>
    </dsp:sp>
    <dsp:sp modelId="{5E9BD100-1B7A-44E3-8229-D26CFAFBA75E}">
      <dsp:nvSpPr>
        <dsp:cNvPr id="0" name=""/>
        <dsp:cNvSpPr/>
      </dsp:nvSpPr>
      <dsp:spPr>
        <a:xfrm>
          <a:off x="3484838" y="299917"/>
          <a:ext cx="1664541" cy="1664541"/>
        </a:xfrm>
        <a:prstGeom prst="ellipse">
          <a:avLst/>
        </a:prstGeom>
        <a:solidFill>
          <a:schemeClr val="accent3">
            <a:tint val="5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E6B47B36-F28E-4C85-ACB0-C7F0813FECE5}">
      <dsp:nvSpPr>
        <dsp:cNvPr id="0" name=""/>
        <dsp:cNvSpPr/>
      </dsp:nvSpPr>
      <dsp:spPr>
        <a:xfrm>
          <a:off x="5811646" y="0"/>
          <a:ext cx="2819881" cy="499862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MX" sz="1600" b="1" kern="1200" dirty="0"/>
            <a:t>PROGRAMA RECICLA ORGÁNICOS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MX" sz="1600" b="1" i="1" kern="1200" dirty="0"/>
            <a:t>1,104.47 </a:t>
          </a:r>
          <a:r>
            <a:rPr lang="es-MX" sz="1600" b="1" i="1" kern="1200" dirty="0" err="1"/>
            <a:t>TN</a:t>
          </a:r>
          <a:r>
            <a:rPr lang="es-MX" sz="1600" i="1" kern="1200" dirty="0"/>
            <a:t> de residuos orgánicos valorizados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PE" sz="1600" b="1" i="1" kern="1200" dirty="0"/>
            <a:t>195.75 </a:t>
          </a:r>
          <a:r>
            <a:rPr lang="es-PE" sz="1600" b="1" i="1" kern="1200" dirty="0" err="1"/>
            <a:t>TN</a:t>
          </a:r>
          <a:r>
            <a:rPr lang="es-PE" sz="1600" i="1" kern="1200" dirty="0"/>
            <a:t> de compost (abono orgánico).</a:t>
          </a:r>
          <a:endParaRPr lang="es-ES" sz="1600" kern="1200" dirty="0"/>
        </a:p>
      </dsp:txBody>
      <dsp:txXfrm>
        <a:off x="5811646" y="1999448"/>
        <a:ext cx="2819881" cy="1999448"/>
      </dsp:txXfrm>
    </dsp:sp>
    <dsp:sp modelId="{E85E9339-E309-4700-88A0-962471B37A74}">
      <dsp:nvSpPr>
        <dsp:cNvPr id="0" name=""/>
        <dsp:cNvSpPr/>
      </dsp:nvSpPr>
      <dsp:spPr>
        <a:xfrm>
          <a:off x="6389316" y="299917"/>
          <a:ext cx="1664541" cy="1664541"/>
        </a:xfrm>
        <a:prstGeom prst="ellipse">
          <a:avLst/>
        </a:prstGeom>
        <a:solidFill>
          <a:schemeClr val="accent4">
            <a:tint val="5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65C9EC45-DA9B-47A8-8D26-DC58A62C20DB}">
      <dsp:nvSpPr>
        <dsp:cNvPr id="0" name=""/>
        <dsp:cNvSpPr/>
      </dsp:nvSpPr>
      <dsp:spPr>
        <a:xfrm>
          <a:off x="8716124" y="0"/>
          <a:ext cx="2819881" cy="499862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600" b="1" kern="1200" dirty="0"/>
            <a:t>ERRADICACIÓN DE PUNTOS CRÍTICOS DE RESIDUOS SÓLIDOS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MX" sz="1600" b="1" i="1" kern="1200" dirty="0"/>
            <a:t>(127 puntos críticos)</a:t>
          </a:r>
          <a:endParaRPr lang="es-ES" sz="1600" kern="1200" dirty="0"/>
        </a:p>
      </dsp:txBody>
      <dsp:txXfrm>
        <a:off x="8716124" y="1999448"/>
        <a:ext cx="2819881" cy="1999448"/>
      </dsp:txXfrm>
    </dsp:sp>
    <dsp:sp modelId="{4839C9CE-CC37-4511-968A-EAD4FDF21FD6}">
      <dsp:nvSpPr>
        <dsp:cNvPr id="0" name=""/>
        <dsp:cNvSpPr/>
      </dsp:nvSpPr>
      <dsp:spPr>
        <a:xfrm>
          <a:off x="9293794" y="299917"/>
          <a:ext cx="1664541" cy="1664541"/>
        </a:xfrm>
        <a:prstGeom prst="ellipse">
          <a:avLst/>
        </a:prstGeom>
        <a:solidFill>
          <a:schemeClr val="accent5">
            <a:tint val="5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760F0609-5D1F-4B34-BCB9-3DFEAA89FF08}">
      <dsp:nvSpPr>
        <dsp:cNvPr id="0" name=""/>
        <dsp:cNvSpPr/>
      </dsp:nvSpPr>
      <dsp:spPr>
        <a:xfrm>
          <a:off x="461547" y="3998897"/>
          <a:ext cx="10615600" cy="749793"/>
        </a:xfrm>
        <a:prstGeom prst="leftRightArrow">
          <a:avLst/>
        </a:prstGeom>
        <a:gradFill rotWithShape="0">
          <a:gsLst>
            <a:gs pos="0">
              <a:schemeClr val="accent2">
                <a:tint val="4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tint val="4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tint val="4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/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7F183C8-2608-48C7-9094-1653B0B21C66}">
      <dsp:nvSpPr>
        <dsp:cNvPr id="0" name=""/>
        <dsp:cNvSpPr/>
      </dsp:nvSpPr>
      <dsp:spPr>
        <a:xfrm>
          <a:off x="577196" y="0"/>
          <a:ext cx="4498896" cy="4498896"/>
        </a:xfrm>
        <a:prstGeom prst="triangle">
          <a:avLst/>
        </a:prstGeom>
        <a:solidFill>
          <a:srgbClr val="F13617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1B7B06-5C04-42CA-841D-C13DC049EA6B}">
      <dsp:nvSpPr>
        <dsp:cNvPr id="0" name=""/>
        <dsp:cNvSpPr/>
      </dsp:nvSpPr>
      <dsp:spPr>
        <a:xfrm>
          <a:off x="2457526" y="378953"/>
          <a:ext cx="4796261" cy="891900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rgbClr val="F13D1F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just" defTabSz="755650">
            <a:lnSpc>
              <a:spcPct val="90000"/>
            </a:lnSpc>
            <a:spcBef>
              <a:spcPct val="0"/>
            </a:spcBef>
            <a:spcAft>
              <a:spcPts val="0"/>
            </a:spcAft>
            <a:buFont typeface="Wingdings" panose="05000000000000000000" pitchFamily="2" charset="2"/>
            <a:buNone/>
          </a:pPr>
          <a:r>
            <a:rPr lang="es-MX" sz="1700" i="1" kern="1200" dirty="0">
              <a:solidFill>
                <a:srgbClr val="000000"/>
              </a:solidFill>
              <a:latin typeface="Calibri Light" panose="020F0302020204030204" pitchFamily="34" charset="0"/>
            </a:rPr>
            <a:t>Durante el ejercicio fiscal 2025, s</a:t>
          </a:r>
          <a:r>
            <a:rPr lang="es-PE" sz="1700" i="1" kern="1200" dirty="0">
              <a:solidFill>
                <a:srgbClr val="000000"/>
              </a:solidFill>
              <a:latin typeface="Calibri Light" panose="020F0302020204030204" pitchFamily="34" charset="0"/>
            </a:rPr>
            <a:t>e logro una ejecución presupuestal del 100%.</a:t>
          </a:r>
          <a:endParaRPr lang="es-PE" sz="1700" i="1" kern="1200" dirty="0">
            <a:effectLst/>
          </a:endParaRPr>
        </a:p>
      </dsp:txBody>
      <dsp:txXfrm>
        <a:off x="2501065" y="422492"/>
        <a:ext cx="4709183" cy="804822"/>
      </dsp:txXfrm>
    </dsp:sp>
    <dsp:sp modelId="{1A33A655-43B1-4566-A079-2CE87F70E0B9}">
      <dsp:nvSpPr>
        <dsp:cNvPr id="0" name=""/>
        <dsp:cNvSpPr/>
      </dsp:nvSpPr>
      <dsp:spPr>
        <a:xfrm>
          <a:off x="2356595" y="1607028"/>
          <a:ext cx="4870743" cy="992579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rgbClr val="F13D1F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just" defTabSz="755650">
            <a:lnSpc>
              <a:spcPct val="100000"/>
            </a:lnSpc>
            <a:spcBef>
              <a:spcPct val="0"/>
            </a:spcBef>
            <a:spcAft>
              <a:spcPts val="0"/>
            </a:spcAft>
            <a:buNone/>
          </a:pPr>
          <a:r>
            <a:rPr lang="es-ES" sz="1700" i="1" kern="1200" dirty="0">
              <a:effectLst/>
              <a:latin typeface="Calibri Light" panose="020F0302020204030204" pitchFamily="34" charset="0"/>
              <a:ea typeface="Times New Roman" panose="02020603050405020304" pitchFamily="18" charset="0"/>
            </a:rPr>
            <a:t>La Municipalidad reafirma su compromiso con el cumplimiento de las metas de ejecución de las inversiones.</a:t>
          </a:r>
          <a:endParaRPr lang="es-PE" sz="1700" i="1" kern="1200" dirty="0"/>
        </a:p>
      </dsp:txBody>
      <dsp:txXfrm>
        <a:off x="2405049" y="1655482"/>
        <a:ext cx="4773835" cy="895671"/>
      </dsp:txXfrm>
    </dsp:sp>
    <dsp:sp modelId="{6630685D-30CD-44ED-A93F-2697A2F6D5CA}">
      <dsp:nvSpPr>
        <dsp:cNvPr id="0" name=""/>
        <dsp:cNvSpPr/>
      </dsp:nvSpPr>
      <dsp:spPr>
        <a:xfrm>
          <a:off x="2333274" y="2866713"/>
          <a:ext cx="4898436" cy="116442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rgbClr val="F13D1F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just" defTabSz="755650">
            <a:lnSpc>
              <a:spcPct val="90000"/>
            </a:lnSpc>
            <a:spcBef>
              <a:spcPct val="0"/>
            </a:spcBef>
            <a:spcAft>
              <a:spcPts val="0"/>
            </a:spcAft>
            <a:buFont typeface="Wingdings" panose="05000000000000000000" pitchFamily="2" charset="2"/>
            <a:buNone/>
          </a:pPr>
          <a:r>
            <a:rPr lang="es-MX" sz="1700" i="1" kern="1200" dirty="0">
              <a:solidFill>
                <a:srgbClr val="000000"/>
              </a:solidFill>
              <a:latin typeface="Calibri Light" panose="020F0302020204030204" pitchFamily="34" charset="0"/>
              <a:ea typeface="+mn-ea"/>
              <a:cs typeface="+mn-cs"/>
            </a:rPr>
            <a:t>Se impulsará los procedimientos administrativos, con la finalidad de iniciar oportunamente la ejecución de las inversiones priorizadas en el Presupuesto Participativo 2026.</a:t>
          </a:r>
          <a:endParaRPr lang="es-PE" sz="1700" i="1" kern="1200" dirty="0">
            <a:solidFill>
              <a:srgbClr val="000000"/>
            </a:solidFill>
            <a:latin typeface="Calibri Light" panose="020F0302020204030204" pitchFamily="34" charset="0"/>
            <a:ea typeface="+mn-ea"/>
            <a:cs typeface="+mn-cs"/>
          </a:endParaRPr>
        </a:p>
      </dsp:txBody>
      <dsp:txXfrm>
        <a:off x="2390116" y="2923555"/>
        <a:ext cx="4784752" cy="105073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9/layout/CirclePictureHierarchy">
  <dgm:title val=""/>
  <dgm:desc val=""/>
  <dgm:catLst>
    <dgm:cat type="hierarchy" pri="1750"/>
    <dgm:cat type="picture" pri="23000"/>
    <dgm:cat type="pictureconvert" pri="2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5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h" for="ch" forName="image" refType="h" fact="0.8"/>
              <dgm:constr type="w" for="ch" forName="image" refType="h" refFor="ch" refForName="image"/>
              <dgm:constr type="t" for="ch" forName="image" refType="h" fact="0.1"/>
              <dgm:constr type="l" for="ch" forName="image"/>
              <dgm:constr type="w" for="ch" forName="text" refType="w" fact="0.6"/>
              <dgm:constr type="h" for="ch" forName="text" refType="h" fact="0.8"/>
              <dgm:constr type="t" for="ch" forName="text" refType="w" fact="0.04"/>
              <dgm:constr type="l" for="ch" forName="text" refType="w" fact="0.4"/>
            </dgm:constrLst>
            <dgm:ruleLst/>
            <dgm:layoutNode name="image" styleLbl="node0">
              <dgm:alg type="sp"/>
              <dgm:shape xmlns:r="http://schemas.openxmlformats.org/officeDocument/2006/relationships" type="ellipse" r:blip="" blipPhldr="1">
                <dgm:adjLst/>
              </dgm:shape>
              <dgm:presOf/>
              <dgm:constrLst/>
              <dgm:ruleLst/>
            </dgm:layoutNode>
            <dgm:layoutNode name="text" styleLbl="revTx">
              <dgm:varLst>
                <dgm:chPref val="3"/>
              </dgm:varLst>
              <dgm:alg type="tx">
                <dgm:param type="parTxLTRAlign" val="l"/>
                <dgm:param type="parTxRTLAlign" val="r"/>
              </dgm:alg>
              <dgm:shape xmlns:r="http://schemas.openxmlformats.org/officeDocument/2006/relationships" type="rect" r:blip="">
                <dgm:adjLst/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image"/>
                    <dgm:param type="dstNode" val="image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h" for="ch" forName="image2" refType="h" fact="0.8"/>
                      <dgm:constr type="w" for="ch" forName="image2" refType="h" refFor="ch" refForName="image2"/>
                      <dgm:constr type="t" for="ch" forName="image2" refType="h" fact="0.1"/>
                      <dgm:constr type="l" for="ch" forName="image2"/>
                      <dgm:constr type="w" for="ch" forName="text2" refType="w" fact="0.6"/>
                      <dgm:constr type="h" for="ch" forName="text2" refType="h" fact="0.8"/>
                      <dgm:constr type="t" for="ch" forName="text2" refType="w" fact="0.04"/>
                      <dgm:constr type="l" for="ch" forName="text2" refType="w" fact="0.4"/>
                    </dgm:constrLst>
                    <dgm:ruleLst/>
                    <dgm:layoutNode name="image2">
                      <dgm:alg type="sp"/>
                      <dgm:shape xmlns:r="http://schemas.openxmlformats.org/officeDocument/2006/relationships" type="ellipse" r:blip="" blipPhldr="1">
                        <dgm:adjLst/>
                      </dgm:shape>
                      <dgm:presOf/>
                      <dgm:constrLst/>
                      <dgm:ruleLst/>
                    </dgm:layoutNode>
                    <dgm:layoutNode name="text2" styleLbl="revTx">
                      <dgm:varLst>
                        <dgm:chPref val="3"/>
                      </dgm:varLst>
                      <dgm:alg type="tx">
                        <dgm:param type="parTxLTRAlign" val="l"/>
                        <dgm:param type="parTxRTLAlign" val="r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image2"/>
                            <dgm:param type="dstNode" val="image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h" for="ch" forName="image3" refType="h" fact="0.8"/>
                              <dgm:constr type="w" for="ch" forName="image3" refType="h" refFor="ch" refForName="image3"/>
                              <dgm:constr type="t" for="ch" forName="image3" refType="h" fact="0.1"/>
                              <dgm:constr type="l" for="ch" forName="image3"/>
                              <dgm:constr type="w" for="ch" forName="text3" refType="w" fact="0.6"/>
                              <dgm:constr type="h" for="ch" forName="text3" refType="h" fact="0.8"/>
                              <dgm:constr type="t" for="ch" forName="text3" refType="w" fact="0.04"/>
                              <dgm:constr type="l" for="ch" forName="text3" refType="w" fact="0.4"/>
                            </dgm:constrLst>
                            <dgm:ruleLst/>
                            <dgm:layoutNode name="image3">
                              <dgm:alg type="sp"/>
                              <dgm:shape xmlns:r="http://schemas.openxmlformats.org/officeDocument/2006/relationships" type="ellipse" r:blip="" blipPhldr="1">
                                <dgm:adjLst/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revTx">
                              <dgm:varLst>
                                <dgm:chPref val="3"/>
                              </dgm:varLst>
                              <dgm:alg type="tx">
                                <dgm:param type="parTxLTRAlign" val="l"/>
                                <dgm:param type="parTxRTLAlign" val="r"/>
                              </dgm:alg>
                              <dgm:shape xmlns:r="http://schemas.openxmlformats.org/officeDocument/2006/relationships" type="rect" r:blip="">
                                <dgm:adjLst/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image3"/>
                                        <dgm:param type="dstNode" val="image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image4"/>
                                        <dgm:param type="dstNode" val="image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h" for="ch" forName="image4" refType="h" fact="0.8"/>
                                      <dgm:constr type="w" for="ch" forName="image4" refType="h" refFor="ch" refForName="image4"/>
                                      <dgm:constr type="t" for="ch" forName="image4" refType="h" fact="0.1"/>
                                      <dgm:constr type="l" for="ch" forName="image4"/>
                                      <dgm:constr type="w" for="ch" forName="text4" refType="w" fact="0.6"/>
                                      <dgm:constr type="h" for="ch" forName="text4" refType="h" fact="0.8"/>
                                      <dgm:constr type="t" for="ch" forName="text4" refType="w" fact="0.04"/>
                                      <dgm:constr type="l" for="ch" forName="text4" refType="w" fact="0.4"/>
                                    </dgm:constrLst>
                                    <dgm:ruleLst/>
                                    <dgm:layoutNode name="image4">
                                      <dgm:alg type="sp"/>
                                      <dgm:shape xmlns:r="http://schemas.openxmlformats.org/officeDocument/2006/relationships" type="ellipse" r:blip="" blipPhldr="1">
                                        <dgm:adjLst/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revTx">
                                      <dgm:varLst>
                                        <dgm:chPref val="3"/>
                                      </dgm:varLst>
                                      <dgm:alg type="tx">
                                        <dgm:param type="parTxLTRAlign" val="l"/>
                                        <dgm:param type="parTxRTLAlign" val="r"/>
                                      </dgm:alg>
                                      <dgm:shape xmlns:r="http://schemas.openxmlformats.org/officeDocument/2006/relationships" type="rect" r:blip="">
                                        <dgm:adjLst/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Process2">
  <dgm:title val=""/>
  <dgm:desc val=""/>
  <dgm:catLst>
    <dgm:cat type="list" pri="10000"/>
    <dgm:cat type="relationship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h"/>
      <dgm:constr type="w" for="ch" forName="aSpace" refType="w" fact="0.075"/>
      <dgm:constr type="h" for="des" forName="aSpace2" refType="h" fact="0.1"/>
      <dgm:constr type="primFontSz" for="des" forName="textNode" op="equ"/>
      <dgm:constr type="primFontSz" for="des" forName="childNode" op="equ"/>
    </dgm:constrLst>
    <dgm:ruleLst/>
    <dgm:forEach name="aNode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onstrLst>
          <dgm:constr type="w" for="ch" forName="aNode" refType="w"/>
          <dgm:constr type="h" for="ch" forName="aNode" refType="h"/>
          <dgm:constr type="w" for="ch" forName="textNode" refType="w"/>
          <dgm:constr type="h" for="ch" forName="textNode" refType="h" fact="0.3"/>
          <dgm:constr type="ctrX" for="ch" forName="textNode" refType="w" fact="0.5"/>
          <dgm:constr type="w" for="ch" forName="compChildNode" refType="w" fact="0.8"/>
          <dgm:constr type="h" for="ch" forName="compChildNode" refType="h" fact="0.65"/>
          <dgm:constr type="t" for="ch" forName="compChildNode" refType="h" fact="0.3"/>
          <dgm:constr type="ctrX" for="ch" forName="compChildNode" refType="w" fact="0.5"/>
        </dgm:constrLst>
        <dgm:ruleLst/>
        <dgm:layoutNode name="aNode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/>
          <dgm:ruleLst/>
        </dgm:layoutNode>
        <dgm:layoutNode name="textNode" styleLbl="bgShp">
          <dgm:alg type="tx"/>
          <dgm:shape xmlns:r="http://schemas.openxmlformats.org/officeDocument/2006/relationships" type="rect" r:blip="" hideGeom="1">
            <dgm:adjLst>
              <dgm:adj idx="1" val="0.1"/>
            </dgm:adjLst>
          </dgm:shape>
          <dgm:presOf axis="self"/>
          <dgm:constrLst>
            <dgm:constr type="primFontSz" val="65"/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ompChild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des" forName="childNode" refType="w"/>
            <dgm:constr type="h" for="des" forName="childNode" refType="h"/>
          </dgm:constrLst>
          <dgm:ruleLst/>
          <dgm:layoutNode name="theInnerList">
            <dgm:alg type="lin"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childNodeForEach" axis="ch" ptType="node">
              <dgm:layoutNode name="childNode" styleLbl="node1">
                <dgm:varLst>
                  <dgm:bulletEnabled val="1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desOrSelf" ptType="node"/>
                <dgm:constrLst>
                  <dgm:constr type="primFontSz" val="65"/>
                  <dgm:constr type="tMarg" refType="primFontSz" fact="0.15"/>
                  <dgm:constr type="bMarg" refType="primFontSz" fact="0.15"/>
                  <dgm:constr type="lMarg" refType="primFontSz" fact="0.2"/>
                  <dgm:constr type="rMarg" refType="primFontSz" fact="0.2"/>
                </dgm:constrLst>
                <dgm:ruleLst>
                  <dgm:rule type="primFontSz" val="5" fact="NaN" max="NaN"/>
                </dgm:ruleLst>
              </dgm:layoutNode>
              <dgm:choose name="Name3">
                <dgm:if name="Name4" axis="self" ptType="node" func="revPos" op="equ" val="1"/>
                <dgm:else name="Name5">
                  <dgm:layoutNode name="aSpace2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else>
              </dgm:choose>
            </dgm:forEach>
          </dgm:layoutNode>
        </dgm:layoutNode>
      </dgm:layoutNode>
      <dgm:choose name="Name6">
        <dgm:if name="Name7" axis="self" ptType="node" func="revPos" op="equ" val="1"/>
        <dgm:else name="Name8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List2">
  <dgm:title val=""/>
  <dgm:desc val=""/>
  <dgm:catLst>
    <dgm:cat type="list" pri="11000"/>
    <dgm:cat type="picture" pri="24000"/>
    <dgm:cat type="pictureconvert" pri="2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bkgdShp" refType="w"/>
      <dgm:constr type="h" for="ch" forName="bkgdShp" refType="h" fact="0.45"/>
      <dgm:constr type="t" for="ch" forName="bkgdShp"/>
      <dgm:constr type="w" for="ch" forName="linComp" refType="w" fact="0.94"/>
      <dgm:constr type="h" for="ch" forName="linComp" refType="h"/>
      <dgm:constr type="ctrX" for="ch" forName="linComp" refType="w" fact="0.5"/>
    </dgm:constrLst>
    <dgm:ruleLst/>
    <dgm:choose name="Name1">
      <dgm:if name="Name2" axis="ch" ptType="node" func="cnt" op="gte" val="1">
        <dgm:layoutNode name="bkgdShp" styleLbl="alignAccFollow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linComp">
          <dgm:choose name="Name3">
            <dgm:if name="Name4" func="var" arg="dir" op="equ" val="norm">
              <dgm:alg type="lin"/>
            </dgm:if>
            <dgm:else name="Name5">
              <dgm:alg type="lin">
                <dgm:param type="linDir" val="from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w" for="ch" forName="compNode" refType="w"/>
            <dgm:constr type="h" for="ch" forName="compNode" refType="h"/>
            <dgm:constr type="w" for="ch" ptType="sibTrans" refType="w" refFor="ch" refForName="compNode" fact="0.1"/>
            <dgm:constr type="h" for="ch" ptType="sibTrans" op="equ"/>
            <dgm:constr type="h" for="ch" forName="compNode" op="equ"/>
            <dgm:constr type="primFontSz" for="des" forName="node" op="equ"/>
          </dgm:constrLst>
          <dgm:ruleLst/>
          <dgm:forEach name="nodesForEach" axis="ch" ptType="node">
            <dgm:layoutNode name="compNode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node" refType="w"/>
                <dgm:constr type="h" for="ch" forName="node" refType="h" fact="0.55"/>
                <dgm:constr type="b" for="ch" forName="node" refType="h"/>
                <dgm:constr type="w" for="ch" forName="invisiNode" refType="w" fact="0.75"/>
                <dgm:constr type="h" for="ch" forName="invisiNode" refType="h" fact="0.06"/>
                <dgm:constr type="t" for="ch" forName="invisiNode"/>
                <dgm:constr type="w" for="ch" forName="imagNode" refType="w"/>
                <dgm:constr type="h" for="ch" forName="imagNode" refType="h" fact="0.33"/>
                <dgm:constr type="ctrX" for="ch" forName="imagNode" refType="w" fact="0.5"/>
                <dgm:constr type="t" for="ch" forName="imagNode" refType="h" fact="0.06"/>
              </dgm:constrLst>
              <dgm:ruleLst/>
              <dgm:layoutNode name="node" styleLbl="node1">
                <dgm:varLst>
                  <dgm:bulletEnabled val="1"/>
                </dgm:varLst>
                <dgm:alg type="tx">
                  <dgm:param type="txAnchorVert" val="t"/>
                </dgm:alg>
                <dgm:shape xmlns:r="http://schemas.openxmlformats.org/officeDocument/2006/relationships" rot="180" type="round2SameRect" r:blip="">
                  <dgm:adjLst>
                    <dgm:adj idx="1" val="0.105"/>
                  </dgm:adjLst>
                </dgm:shape>
                <dgm:presOf axis="desOrSelf" ptType="node"/>
                <dgm:constrLst>
                  <dgm:constr type="primFontSz" val="65"/>
                </dgm:constrLst>
                <dgm:ruleLst>
                  <dgm:rule type="primFontSz" val="5" fact="NaN" max="NaN"/>
                </dgm:ruleLst>
              </dgm:layoutNode>
              <dgm:layoutNode name="invisiNode">
                <dgm:alg type="sp"/>
                <dgm:shape xmlns:r="http://schemas.openxmlformats.org/officeDocument/2006/relationships" type="roundRect" r:blip="" hideGeom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  <dgm:layoutNode name="imagNode" styleLbl="fgImgPlace1">
                <dgm:alg type="sp"/>
                <dgm:shape xmlns:r="http://schemas.openxmlformats.org/officeDocument/2006/relationships" type="roundRect" r:blip="" zOrderOff="-2" blipPhldr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</dgm:layoutNode>
            <dgm:forEach name="sibTransForEach" axis="followSib" ptType="sibTrans" cnt="1">
              <dgm:layoutNode name="sibTrans">
                <dgm:alg type="sp"/>
                <dgm:shape xmlns:r="http://schemas.openxmlformats.org/officeDocument/2006/relationships" type="rect" r:blip="" hideGeom="1">
                  <dgm:adjLst/>
                </dgm:shape>
                <dgm:presOf axis="self"/>
                <dgm:constrLst/>
                <dgm:ruleLst/>
              </dgm:layoutNode>
            </dgm:forEach>
          </dgm:forEach>
        </dgm:layoutNode>
      </dgm:if>
      <dgm:else name="Name6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List7">
  <dgm:title val=""/>
  <dgm:desc val=""/>
  <dgm:catLst>
    <dgm:cat type="list" pri="12000"/>
    <dgm:cat type="process" pri="20000"/>
    <dgm:cat type="relationship" pri="14000"/>
    <dgm:cat type="convert" pri="8000"/>
    <dgm:cat type="picture" pri="25000"/>
    <dgm:cat type="pictureconvert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fgShape" refType="w" fact="0.92"/>
      <dgm:constr type="h" for="ch" forName="fgShape" refType="h" fact="0.15"/>
      <dgm:constr type="b" for="ch" forName="fgShape" refType="h" fact="0.95"/>
      <dgm:constr type="ctrX" for="ch" forName="fgShape" refType="w" fact="0.5"/>
      <dgm:constr type="w" for="ch" forName="linComp" refType="w"/>
      <dgm:constr type="h" for="ch" forName="linComp" refType="h"/>
      <dgm:constr type="ctrX" for="ch" forName="linComp" refType="w" fact="0.5"/>
    </dgm:constrLst>
    <dgm:ruleLst/>
    <dgm:layoutNode name="fgShape" styleLbl="fgShp">
      <dgm:alg type="sp"/>
      <dgm:shape xmlns:r="http://schemas.openxmlformats.org/officeDocument/2006/relationships" type="leftRightArrow" r:blip="" zOrderOff="99999">
        <dgm:adjLst/>
      </dgm:shape>
      <dgm:presOf/>
      <dgm:constrLst/>
      <dgm:ruleLst/>
    </dgm:layoutNode>
    <dgm:layoutNode name="linComp"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h"/>
        <dgm:constr type="w" for="ch" ptType="sibTrans" refType="w" refFor="ch" refForName="compNode" fact="0.03"/>
        <dgm:constr type="primFontSz" for="des" ptType="node" op="equ" val="65"/>
      </dgm:constrLst>
      <dgm:ruleLst/>
      <dgm:forEach name="nodesForEach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bkgdShape" refType="w"/>
            <dgm:constr type="h" for="ch" forName="bkgdShape" refType="h"/>
            <dgm:constr type="w" for="ch" forName="nodeTx" refType="w"/>
            <dgm:constr type="h" for="ch" forName="nodeTx" refType="h" fact="0.4"/>
            <dgm:constr type="b" for="ch" forName="nodeTx" refType="h" fact="0.8"/>
            <dgm:constr type="w" for="ch" forName="invisiNode" refType="w" fact="0.01"/>
            <dgm:constr type="h" for="ch" forName="invisiNode" refType="h" fact="0.06"/>
            <dgm:constr type="t" for="ch" forName="invisiNode"/>
            <dgm:constr type="ctrX" for="ch" forName="invisiNode" refType="w" fact="0.5"/>
            <dgm:constr type="h" for="ch" forName="imagNode" refType="h" fact="0.333"/>
            <dgm:constr type="w" for="ch" forName="imagNode" refType="h" refFor="ch" refForName="imagNode"/>
            <dgm:constr type="ctrX" for="ch" forName="imagNode" refType="w" fact="0.5"/>
            <dgm:constr type="t" for="ch" forName="imagNode" refType="h" fact="0.06"/>
            <dgm:constr type="w" for="ch" forName="imagNode" refType="w" op="lte" fact="0.94"/>
          </dgm:constrLst>
          <dgm:ruleLst/>
          <dgm:layoutNode name="bkgdShape"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nodeTx">
            <dgm:varLst>
              <dgm:bulletEnabled val="1"/>
            </dgm:varLst>
            <dgm:alg type="tx">
              <dgm:param type="txAnchorVert" val="mid"/>
              <dgm:param type="txAnchorHorzCh" val="ctr"/>
              <dgm:param type="stBulletLvl" val="2"/>
            </dgm:alg>
            <dgm:shape xmlns:r="http://schemas.openxmlformats.org/officeDocument/2006/relationships" type="rect" r:blip="" hideGeom="1">
              <dgm:adjLst/>
            </dgm:shape>
            <dgm:presOf axis="desOrSelf" ptType="node"/>
            <dgm:constrLst/>
            <dgm:ruleLst>
              <dgm:rule type="primFontSz" val="5" fact="NaN" max="NaN"/>
            </dgm:ruleLst>
          </dgm:layoutNode>
          <dgm:layoutNode name="invisiNode">
            <dgm:alg type="sp"/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/>
            <dgm:constrLst/>
            <dgm:ruleLst/>
          </dgm:layoutNode>
          <dgm:layoutNode name="imagNode" styleLbl="fgImgPlace1">
            <dgm:alg type="sp"/>
            <dgm:shape xmlns:r="http://schemas.openxmlformats.org/officeDocument/2006/relationships" type="ellipse" r:blip="" blipPhldr="1">
              <dgm:adjLst/>
            </dgm:shape>
            <dgm:presOf/>
            <dgm:constrLst/>
            <dgm:ruleLst/>
          </dgm:layoutNode>
        </dgm:layoutNode>
        <dgm:forEach name="sibTransForEach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7A1E1D1A-1FF0-4CA6-A742-0261CF96A00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s-ES"/>
              <a:t>Haga clic para modificar el estilo de título del patrón</a:t>
            </a:r>
            <a:endParaRPr lang="es-PE"/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3D5C0E85-EF84-4C9B-BFDC-0B1A3094B19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s-ES"/>
              <a:t>Haga clic para modificar el estilo de subtítulo del patrón</a:t>
            </a:r>
            <a:endParaRPr lang="es-PE"/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5BA814C4-3870-422D-9CCA-B5FA605329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8AC492-0037-454F-B956-83A7225841E5}" type="datetimeFigureOut">
              <a:rPr lang="es-PE" smtClean="0"/>
              <a:t>22/04/2026</a:t>
            </a:fld>
            <a:endParaRPr lang="es-PE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E63D1986-4C1A-4C92-8FFC-A6B1F54E89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PE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D46B7E72-2981-4B1F-BAF1-8F555C91E9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9BAFE-69E7-46F4-AE82-D9E25B446F1E}" type="slidenum">
              <a:rPr lang="es-PE" smtClean="0"/>
              <a:t>‹Nº›</a:t>
            </a:fld>
            <a:endParaRPr lang="es-PE"/>
          </a:p>
        </p:txBody>
      </p:sp>
    </p:spTree>
    <p:extLst>
      <p:ext uri="{BB962C8B-B14F-4D97-AF65-F5344CB8AC3E}">
        <p14:creationId xmlns:p14="http://schemas.microsoft.com/office/powerpoint/2010/main" val="6966446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4ED16FD2-5707-4F00-A9B1-E45F29A7F3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s-PE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69B291CE-8FCF-4D6E-BBA7-D8F0C0DEE6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PE"/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CF3498B5-E090-47A0-8C48-A4DB231B7A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8AC492-0037-454F-B956-83A7225841E5}" type="datetimeFigureOut">
              <a:rPr lang="es-PE" smtClean="0"/>
              <a:t>22/04/2026</a:t>
            </a:fld>
            <a:endParaRPr lang="es-PE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AC66C005-E4F5-46E3-B2CD-652A4DD07E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PE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9CEF467C-D85D-4B75-B241-006C16CBE5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9BAFE-69E7-46F4-AE82-D9E25B446F1E}" type="slidenum">
              <a:rPr lang="es-PE" smtClean="0"/>
              <a:t>‹Nº›</a:t>
            </a:fld>
            <a:endParaRPr lang="es-PE"/>
          </a:p>
        </p:txBody>
      </p:sp>
    </p:spTree>
    <p:extLst>
      <p:ext uri="{BB962C8B-B14F-4D97-AF65-F5344CB8AC3E}">
        <p14:creationId xmlns:p14="http://schemas.microsoft.com/office/powerpoint/2010/main" val="40519622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7177FFA8-0F82-4E57-9B53-AE06A14E37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s-ES"/>
              <a:t>Haga clic para modificar el estilo de título del patrón</a:t>
            </a:r>
            <a:endParaRPr lang="es-PE"/>
          </a:p>
        </p:txBody>
      </p:sp>
      <p:sp>
        <p:nvSpPr>
          <p:cNvPr id="3" name="Marcador de texto 2">
            <a:extLst>
              <a:ext uri="{FF2B5EF4-FFF2-40B4-BE49-F238E27FC236}">
                <a16:creationId xmlns:a16="http://schemas.microsoft.com/office/drawing/2014/main" id="{12B14E80-3B78-4699-91ED-F8436074650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7A82F2BD-B9C5-4B60-B99A-99535B2305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8AC492-0037-454F-B956-83A7225841E5}" type="datetimeFigureOut">
              <a:rPr lang="es-PE" smtClean="0"/>
              <a:t>22/04/2026</a:t>
            </a:fld>
            <a:endParaRPr lang="es-PE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C6F7357B-FE22-4E80-89D5-21D9B63A99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PE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4FDD909C-9236-49EB-B852-A739EC1D3D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9BAFE-69E7-46F4-AE82-D9E25B446F1E}" type="slidenum">
              <a:rPr lang="es-PE" smtClean="0"/>
              <a:t>‹Nº›</a:t>
            </a:fld>
            <a:endParaRPr lang="es-PE"/>
          </a:p>
        </p:txBody>
      </p:sp>
    </p:spTree>
    <p:extLst>
      <p:ext uri="{BB962C8B-B14F-4D97-AF65-F5344CB8AC3E}">
        <p14:creationId xmlns:p14="http://schemas.microsoft.com/office/powerpoint/2010/main" val="21075524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88AD3A2C-F534-4B49-A380-EC36C25665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s-PE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05EBD9B6-B895-4FB7-A623-0F8CCE1C8F4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PE"/>
          </a:p>
        </p:txBody>
      </p:sp>
      <p:sp>
        <p:nvSpPr>
          <p:cNvPr id="4" name="Marcador de contenido 3">
            <a:extLst>
              <a:ext uri="{FF2B5EF4-FFF2-40B4-BE49-F238E27FC236}">
                <a16:creationId xmlns:a16="http://schemas.microsoft.com/office/drawing/2014/main" id="{287DEAD5-7CD0-4C2B-A95C-1677333D107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PE"/>
          </a:p>
        </p:txBody>
      </p:sp>
      <p:sp>
        <p:nvSpPr>
          <p:cNvPr id="5" name="Marcador de fecha 4">
            <a:extLst>
              <a:ext uri="{FF2B5EF4-FFF2-40B4-BE49-F238E27FC236}">
                <a16:creationId xmlns:a16="http://schemas.microsoft.com/office/drawing/2014/main" id="{8EAFF5E1-4324-4EED-9CD5-BB81B8E416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8AC492-0037-454F-B956-83A7225841E5}" type="datetimeFigureOut">
              <a:rPr lang="es-PE" smtClean="0"/>
              <a:t>22/04/2026</a:t>
            </a:fld>
            <a:endParaRPr lang="es-PE"/>
          </a:p>
        </p:txBody>
      </p:sp>
      <p:sp>
        <p:nvSpPr>
          <p:cNvPr id="6" name="Marcador de pie de página 5">
            <a:extLst>
              <a:ext uri="{FF2B5EF4-FFF2-40B4-BE49-F238E27FC236}">
                <a16:creationId xmlns:a16="http://schemas.microsoft.com/office/drawing/2014/main" id="{27021D39-BA42-4453-BCD9-9A5DAEA977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PE"/>
          </a:p>
        </p:txBody>
      </p:sp>
      <p:sp>
        <p:nvSpPr>
          <p:cNvPr id="7" name="Marcador de número de diapositiva 6">
            <a:extLst>
              <a:ext uri="{FF2B5EF4-FFF2-40B4-BE49-F238E27FC236}">
                <a16:creationId xmlns:a16="http://schemas.microsoft.com/office/drawing/2014/main" id="{9F7C4658-F76B-4C3A-AC89-A920987727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9BAFE-69E7-46F4-AE82-D9E25B446F1E}" type="slidenum">
              <a:rPr lang="es-PE" smtClean="0"/>
              <a:t>‹Nº›</a:t>
            </a:fld>
            <a:endParaRPr lang="es-PE"/>
          </a:p>
        </p:txBody>
      </p:sp>
    </p:spTree>
    <p:extLst>
      <p:ext uri="{BB962C8B-B14F-4D97-AF65-F5344CB8AC3E}">
        <p14:creationId xmlns:p14="http://schemas.microsoft.com/office/powerpoint/2010/main" val="37409025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8D1C7762-771D-454A-AB1B-D33A67A4D5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s-ES"/>
              <a:t>Haga clic para modificar el estilo de título del patrón</a:t>
            </a:r>
            <a:endParaRPr lang="es-PE"/>
          </a:p>
        </p:txBody>
      </p:sp>
      <p:sp>
        <p:nvSpPr>
          <p:cNvPr id="3" name="Marcador de texto 2">
            <a:extLst>
              <a:ext uri="{FF2B5EF4-FFF2-40B4-BE49-F238E27FC236}">
                <a16:creationId xmlns:a16="http://schemas.microsoft.com/office/drawing/2014/main" id="{BACE235A-9778-4446-AC09-41F37BDC11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Marcador de contenido 3">
            <a:extLst>
              <a:ext uri="{FF2B5EF4-FFF2-40B4-BE49-F238E27FC236}">
                <a16:creationId xmlns:a16="http://schemas.microsoft.com/office/drawing/2014/main" id="{908993E4-39E3-48F6-AEEC-8E8D26E71F5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PE"/>
          </a:p>
        </p:txBody>
      </p:sp>
      <p:sp>
        <p:nvSpPr>
          <p:cNvPr id="5" name="Marcador de texto 4">
            <a:extLst>
              <a:ext uri="{FF2B5EF4-FFF2-40B4-BE49-F238E27FC236}">
                <a16:creationId xmlns:a16="http://schemas.microsoft.com/office/drawing/2014/main" id="{A6D85FD3-1AA7-4231-8149-D92020EC516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6" name="Marcador de contenido 5">
            <a:extLst>
              <a:ext uri="{FF2B5EF4-FFF2-40B4-BE49-F238E27FC236}">
                <a16:creationId xmlns:a16="http://schemas.microsoft.com/office/drawing/2014/main" id="{168BC166-FC68-4C7A-B6EF-7F6612BEE1D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PE"/>
          </a:p>
        </p:txBody>
      </p:sp>
      <p:sp>
        <p:nvSpPr>
          <p:cNvPr id="7" name="Marcador de fecha 6">
            <a:extLst>
              <a:ext uri="{FF2B5EF4-FFF2-40B4-BE49-F238E27FC236}">
                <a16:creationId xmlns:a16="http://schemas.microsoft.com/office/drawing/2014/main" id="{E72EA833-997F-4DBD-B7E6-D6DD684D8A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8AC492-0037-454F-B956-83A7225841E5}" type="datetimeFigureOut">
              <a:rPr lang="es-PE" smtClean="0"/>
              <a:t>22/04/2026</a:t>
            </a:fld>
            <a:endParaRPr lang="es-PE"/>
          </a:p>
        </p:txBody>
      </p:sp>
      <p:sp>
        <p:nvSpPr>
          <p:cNvPr id="8" name="Marcador de pie de página 7">
            <a:extLst>
              <a:ext uri="{FF2B5EF4-FFF2-40B4-BE49-F238E27FC236}">
                <a16:creationId xmlns:a16="http://schemas.microsoft.com/office/drawing/2014/main" id="{7DBB090E-4351-442E-AEEB-1153E8E198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PE"/>
          </a:p>
        </p:txBody>
      </p:sp>
      <p:sp>
        <p:nvSpPr>
          <p:cNvPr id="9" name="Marcador de número de diapositiva 8">
            <a:extLst>
              <a:ext uri="{FF2B5EF4-FFF2-40B4-BE49-F238E27FC236}">
                <a16:creationId xmlns:a16="http://schemas.microsoft.com/office/drawing/2014/main" id="{1314C205-FE25-4E6C-9E7A-B81D625E7C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9BAFE-69E7-46F4-AE82-D9E25B446F1E}" type="slidenum">
              <a:rPr lang="es-PE" smtClean="0"/>
              <a:t>‹Nº›</a:t>
            </a:fld>
            <a:endParaRPr lang="es-PE"/>
          </a:p>
        </p:txBody>
      </p:sp>
    </p:spTree>
    <p:extLst>
      <p:ext uri="{BB962C8B-B14F-4D97-AF65-F5344CB8AC3E}">
        <p14:creationId xmlns:p14="http://schemas.microsoft.com/office/powerpoint/2010/main" val="22347489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2956045A-3C14-4C81-933D-E229A66B14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s-PE"/>
          </a:p>
        </p:txBody>
      </p:sp>
      <p:sp>
        <p:nvSpPr>
          <p:cNvPr id="3" name="Marcador de fecha 2">
            <a:extLst>
              <a:ext uri="{FF2B5EF4-FFF2-40B4-BE49-F238E27FC236}">
                <a16:creationId xmlns:a16="http://schemas.microsoft.com/office/drawing/2014/main" id="{F81AD2BC-A8CD-4794-B123-ECE2B30E8F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8AC492-0037-454F-B956-83A7225841E5}" type="datetimeFigureOut">
              <a:rPr lang="es-PE" smtClean="0"/>
              <a:t>22/04/2026</a:t>
            </a:fld>
            <a:endParaRPr lang="es-PE"/>
          </a:p>
        </p:txBody>
      </p:sp>
      <p:sp>
        <p:nvSpPr>
          <p:cNvPr id="4" name="Marcador de pie de página 3">
            <a:extLst>
              <a:ext uri="{FF2B5EF4-FFF2-40B4-BE49-F238E27FC236}">
                <a16:creationId xmlns:a16="http://schemas.microsoft.com/office/drawing/2014/main" id="{FA85151A-0EE2-4039-B03C-B7A6A44E7F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PE"/>
          </a:p>
        </p:txBody>
      </p:sp>
      <p:sp>
        <p:nvSpPr>
          <p:cNvPr id="5" name="Marcador de número de diapositiva 4">
            <a:extLst>
              <a:ext uri="{FF2B5EF4-FFF2-40B4-BE49-F238E27FC236}">
                <a16:creationId xmlns:a16="http://schemas.microsoft.com/office/drawing/2014/main" id="{AD362162-BD16-4FB1-82C1-B49C6C4317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9BAFE-69E7-46F4-AE82-D9E25B446F1E}" type="slidenum">
              <a:rPr lang="es-PE" smtClean="0"/>
              <a:t>‹Nº›</a:t>
            </a:fld>
            <a:endParaRPr lang="es-PE"/>
          </a:p>
        </p:txBody>
      </p:sp>
    </p:spTree>
    <p:extLst>
      <p:ext uri="{BB962C8B-B14F-4D97-AF65-F5344CB8AC3E}">
        <p14:creationId xmlns:p14="http://schemas.microsoft.com/office/powerpoint/2010/main" val="40367561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fecha 1">
            <a:extLst>
              <a:ext uri="{FF2B5EF4-FFF2-40B4-BE49-F238E27FC236}">
                <a16:creationId xmlns:a16="http://schemas.microsoft.com/office/drawing/2014/main" id="{123E72FA-A8B0-4466-B0DB-3313720D68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8AC492-0037-454F-B956-83A7225841E5}" type="datetimeFigureOut">
              <a:rPr lang="es-PE" smtClean="0"/>
              <a:t>22/04/2026</a:t>
            </a:fld>
            <a:endParaRPr lang="es-PE"/>
          </a:p>
        </p:txBody>
      </p:sp>
      <p:sp>
        <p:nvSpPr>
          <p:cNvPr id="3" name="Marcador de pie de página 2">
            <a:extLst>
              <a:ext uri="{FF2B5EF4-FFF2-40B4-BE49-F238E27FC236}">
                <a16:creationId xmlns:a16="http://schemas.microsoft.com/office/drawing/2014/main" id="{742EF71C-7B22-401E-8195-D8A5FED710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PE"/>
          </a:p>
        </p:txBody>
      </p:sp>
      <p:sp>
        <p:nvSpPr>
          <p:cNvPr id="4" name="Marcador de número de diapositiva 3">
            <a:extLst>
              <a:ext uri="{FF2B5EF4-FFF2-40B4-BE49-F238E27FC236}">
                <a16:creationId xmlns:a16="http://schemas.microsoft.com/office/drawing/2014/main" id="{380F65BC-7267-44DC-93F8-353B145251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9BAFE-69E7-46F4-AE82-D9E25B446F1E}" type="slidenum">
              <a:rPr lang="es-PE" smtClean="0"/>
              <a:t>‹Nº›</a:t>
            </a:fld>
            <a:endParaRPr lang="es-PE"/>
          </a:p>
        </p:txBody>
      </p:sp>
    </p:spTree>
    <p:extLst>
      <p:ext uri="{BB962C8B-B14F-4D97-AF65-F5344CB8AC3E}">
        <p14:creationId xmlns:p14="http://schemas.microsoft.com/office/powerpoint/2010/main" val="32029113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9BEEA091-B25A-4FFC-9740-5DAC3B530F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s-ES"/>
              <a:t>Haga clic para modificar el estilo de título del patrón</a:t>
            </a:r>
            <a:endParaRPr lang="es-PE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BF742387-CC27-4F33-BF93-9B05AAD072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PE"/>
          </a:p>
        </p:txBody>
      </p:sp>
      <p:sp>
        <p:nvSpPr>
          <p:cNvPr id="4" name="Marcador de texto 3">
            <a:extLst>
              <a:ext uri="{FF2B5EF4-FFF2-40B4-BE49-F238E27FC236}">
                <a16:creationId xmlns:a16="http://schemas.microsoft.com/office/drawing/2014/main" id="{48BDA23A-816E-428D-9339-1DCB48584D9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5" name="Marcador de fecha 4">
            <a:extLst>
              <a:ext uri="{FF2B5EF4-FFF2-40B4-BE49-F238E27FC236}">
                <a16:creationId xmlns:a16="http://schemas.microsoft.com/office/drawing/2014/main" id="{5805BD0E-B09B-4DBF-8680-AE797F9095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8AC492-0037-454F-B956-83A7225841E5}" type="datetimeFigureOut">
              <a:rPr lang="es-PE" smtClean="0"/>
              <a:t>22/04/2026</a:t>
            </a:fld>
            <a:endParaRPr lang="es-PE"/>
          </a:p>
        </p:txBody>
      </p:sp>
      <p:sp>
        <p:nvSpPr>
          <p:cNvPr id="6" name="Marcador de pie de página 5">
            <a:extLst>
              <a:ext uri="{FF2B5EF4-FFF2-40B4-BE49-F238E27FC236}">
                <a16:creationId xmlns:a16="http://schemas.microsoft.com/office/drawing/2014/main" id="{B87AECB5-50A1-4007-B647-B91755547F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PE"/>
          </a:p>
        </p:txBody>
      </p:sp>
      <p:sp>
        <p:nvSpPr>
          <p:cNvPr id="7" name="Marcador de número de diapositiva 6">
            <a:extLst>
              <a:ext uri="{FF2B5EF4-FFF2-40B4-BE49-F238E27FC236}">
                <a16:creationId xmlns:a16="http://schemas.microsoft.com/office/drawing/2014/main" id="{D34DF3C6-4592-41AF-931A-9DD1AFAC2C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9BAFE-69E7-46F4-AE82-D9E25B446F1E}" type="slidenum">
              <a:rPr lang="es-PE" smtClean="0"/>
              <a:t>‹Nº›</a:t>
            </a:fld>
            <a:endParaRPr lang="es-PE"/>
          </a:p>
        </p:txBody>
      </p:sp>
    </p:spTree>
    <p:extLst>
      <p:ext uri="{BB962C8B-B14F-4D97-AF65-F5344CB8AC3E}">
        <p14:creationId xmlns:p14="http://schemas.microsoft.com/office/powerpoint/2010/main" val="4320860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C740471B-E9BC-4121-B22D-110E3BDC66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s-ES"/>
              <a:t>Haga clic para modificar el estilo de título del patrón</a:t>
            </a:r>
            <a:endParaRPr lang="es-PE"/>
          </a:p>
        </p:txBody>
      </p:sp>
      <p:sp>
        <p:nvSpPr>
          <p:cNvPr id="3" name="Marcador de posición de imagen 2">
            <a:extLst>
              <a:ext uri="{FF2B5EF4-FFF2-40B4-BE49-F238E27FC236}">
                <a16:creationId xmlns:a16="http://schemas.microsoft.com/office/drawing/2014/main" id="{1B56394D-806A-4675-BF28-DC4763D21BB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s-PE"/>
          </a:p>
        </p:txBody>
      </p:sp>
      <p:sp>
        <p:nvSpPr>
          <p:cNvPr id="4" name="Marcador de texto 3">
            <a:extLst>
              <a:ext uri="{FF2B5EF4-FFF2-40B4-BE49-F238E27FC236}">
                <a16:creationId xmlns:a16="http://schemas.microsoft.com/office/drawing/2014/main" id="{463B67CC-52F8-4F87-9737-1A1379DDA2D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5" name="Marcador de fecha 4">
            <a:extLst>
              <a:ext uri="{FF2B5EF4-FFF2-40B4-BE49-F238E27FC236}">
                <a16:creationId xmlns:a16="http://schemas.microsoft.com/office/drawing/2014/main" id="{2970166B-2E45-4345-9E24-1F2541E8EC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8AC492-0037-454F-B956-83A7225841E5}" type="datetimeFigureOut">
              <a:rPr lang="es-PE" smtClean="0"/>
              <a:t>22/04/2026</a:t>
            </a:fld>
            <a:endParaRPr lang="es-PE"/>
          </a:p>
        </p:txBody>
      </p:sp>
      <p:sp>
        <p:nvSpPr>
          <p:cNvPr id="6" name="Marcador de pie de página 5">
            <a:extLst>
              <a:ext uri="{FF2B5EF4-FFF2-40B4-BE49-F238E27FC236}">
                <a16:creationId xmlns:a16="http://schemas.microsoft.com/office/drawing/2014/main" id="{2E6C2B9E-4614-4F9F-9C6D-DEDF4539EF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PE"/>
          </a:p>
        </p:txBody>
      </p:sp>
      <p:sp>
        <p:nvSpPr>
          <p:cNvPr id="7" name="Marcador de número de diapositiva 6">
            <a:extLst>
              <a:ext uri="{FF2B5EF4-FFF2-40B4-BE49-F238E27FC236}">
                <a16:creationId xmlns:a16="http://schemas.microsoft.com/office/drawing/2014/main" id="{93E4D021-4560-4647-89AB-E580C64DA8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9BAFE-69E7-46F4-AE82-D9E25B446F1E}" type="slidenum">
              <a:rPr lang="es-PE" smtClean="0"/>
              <a:t>‹Nº›</a:t>
            </a:fld>
            <a:endParaRPr lang="es-PE"/>
          </a:p>
        </p:txBody>
      </p:sp>
    </p:spTree>
    <p:extLst>
      <p:ext uri="{BB962C8B-B14F-4D97-AF65-F5344CB8AC3E}">
        <p14:creationId xmlns:p14="http://schemas.microsoft.com/office/powerpoint/2010/main" val="9411543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D7E35758-B9F5-4D70-B979-29975A6E5E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s-PE"/>
          </a:p>
        </p:txBody>
      </p:sp>
      <p:sp>
        <p:nvSpPr>
          <p:cNvPr id="3" name="Marcador de texto vertical 2">
            <a:extLst>
              <a:ext uri="{FF2B5EF4-FFF2-40B4-BE49-F238E27FC236}">
                <a16:creationId xmlns:a16="http://schemas.microsoft.com/office/drawing/2014/main" id="{D7AEDEA9-5587-4A2E-A7B3-33F624017DF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PE"/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B42AA943-697E-4EB4-85AC-12F9DD3505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8AC492-0037-454F-B956-83A7225841E5}" type="datetimeFigureOut">
              <a:rPr lang="es-PE" smtClean="0"/>
              <a:t>22/04/2026</a:t>
            </a:fld>
            <a:endParaRPr lang="es-PE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E7D0ADE9-8479-462A-BE13-B3AED73F4A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PE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FA452153-4205-4303-8A9D-AFC8C088A3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9BAFE-69E7-46F4-AE82-D9E25B446F1E}" type="slidenum">
              <a:rPr lang="es-PE" smtClean="0"/>
              <a:t>‹Nº›</a:t>
            </a:fld>
            <a:endParaRPr lang="es-PE"/>
          </a:p>
        </p:txBody>
      </p:sp>
    </p:spTree>
    <p:extLst>
      <p:ext uri="{BB962C8B-B14F-4D97-AF65-F5344CB8AC3E}">
        <p14:creationId xmlns:p14="http://schemas.microsoft.com/office/powerpoint/2010/main" val="10628752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>
            <a:extLst>
              <a:ext uri="{FF2B5EF4-FFF2-40B4-BE49-F238E27FC236}">
                <a16:creationId xmlns:a16="http://schemas.microsoft.com/office/drawing/2014/main" id="{5A9F7CCB-B252-4A06-AF42-7654C271FFE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s-ES"/>
              <a:t>Haga clic para modificar el estilo de título del patrón</a:t>
            </a:r>
            <a:endParaRPr lang="es-PE"/>
          </a:p>
        </p:txBody>
      </p:sp>
      <p:sp>
        <p:nvSpPr>
          <p:cNvPr id="3" name="Marcador de texto vertical 2">
            <a:extLst>
              <a:ext uri="{FF2B5EF4-FFF2-40B4-BE49-F238E27FC236}">
                <a16:creationId xmlns:a16="http://schemas.microsoft.com/office/drawing/2014/main" id="{17F43DB4-B7E2-44C4-975F-85F737F618B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PE"/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B76304FF-D124-4FEE-A270-491A8C840E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8AC492-0037-454F-B956-83A7225841E5}" type="datetimeFigureOut">
              <a:rPr lang="es-PE" smtClean="0"/>
              <a:t>22/04/2026</a:t>
            </a:fld>
            <a:endParaRPr lang="es-PE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2908E40E-09B3-4A95-890E-FD34D2F4AE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PE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874B5320-E697-4254-A6EF-BC4C88EAA1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9BAFE-69E7-46F4-AE82-D9E25B446F1E}" type="slidenum">
              <a:rPr lang="es-PE" smtClean="0"/>
              <a:t>‹Nº›</a:t>
            </a:fld>
            <a:endParaRPr lang="es-PE"/>
          </a:p>
        </p:txBody>
      </p:sp>
    </p:spTree>
    <p:extLst>
      <p:ext uri="{BB962C8B-B14F-4D97-AF65-F5344CB8AC3E}">
        <p14:creationId xmlns:p14="http://schemas.microsoft.com/office/powerpoint/2010/main" val="13983202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título 1">
            <a:extLst>
              <a:ext uri="{FF2B5EF4-FFF2-40B4-BE49-F238E27FC236}">
                <a16:creationId xmlns:a16="http://schemas.microsoft.com/office/drawing/2014/main" id="{16197DB0-7384-4625-B339-FB49F5977E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s-ES"/>
              <a:t>Haga clic para modificar el estilo de título del patrón</a:t>
            </a:r>
            <a:endParaRPr lang="es-PE"/>
          </a:p>
        </p:txBody>
      </p:sp>
      <p:sp>
        <p:nvSpPr>
          <p:cNvPr id="3" name="Marcador de texto 2">
            <a:extLst>
              <a:ext uri="{FF2B5EF4-FFF2-40B4-BE49-F238E27FC236}">
                <a16:creationId xmlns:a16="http://schemas.microsoft.com/office/drawing/2014/main" id="{E3926E51-7F42-4890-B221-51E2EEFDEE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PE"/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6C992BC1-93D5-4B1D-9517-17FD624AB3B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8AC492-0037-454F-B956-83A7225841E5}" type="datetimeFigureOut">
              <a:rPr lang="es-PE" smtClean="0"/>
              <a:t>22/04/2026</a:t>
            </a:fld>
            <a:endParaRPr lang="es-PE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40727673-AF02-4088-8AD4-FE983A5546A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s-PE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4E6F9D25-7AE1-4CDA-AAF8-4757C0E996F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59BAFE-69E7-46F4-AE82-D9E25B446F1E}" type="slidenum">
              <a:rPr lang="es-PE" smtClean="0"/>
              <a:t>‹Nº›</a:t>
            </a:fld>
            <a:endParaRPr lang="es-PE"/>
          </a:p>
        </p:txBody>
      </p:sp>
    </p:spTree>
    <p:extLst>
      <p:ext uri="{BB962C8B-B14F-4D97-AF65-F5344CB8AC3E}">
        <p14:creationId xmlns:p14="http://schemas.microsoft.com/office/powerpoint/2010/main" val="26286700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s-P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Relationship Id="rId5" Type="http://schemas.openxmlformats.org/officeDocument/2006/relationships/chart" Target="../charts/chart3.xml"/><Relationship Id="rId4" Type="http://schemas.openxmlformats.org/officeDocument/2006/relationships/chart" Target="../charts/char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4.xm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.xml"/><Relationship Id="rId4" Type="http://schemas.openxmlformats.org/officeDocument/2006/relationships/chart" Target="../charts/char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chart" Target="../charts/chart6.xml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11" Type="http://schemas.microsoft.com/office/2007/relationships/hdphoto" Target="../media/hdphoto2.wdp"/><Relationship Id="rId5" Type="http://schemas.openxmlformats.org/officeDocument/2006/relationships/diagramQuickStyle" Target="../diagrams/quickStyle1.xml"/><Relationship Id="rId10" Type="http://schemas.openxmlformats.org/officeDocument/2006/relationships/image" Target="../media/image18.png"/><Relationship Id="rId4" Type="http://schemas.openxmlformats.org/officeDocument/2006/relationships/diagramLayout" Target="../diagrams/layout1.xml"/><Relationship Id="rId9" Type="http://schemas.microsoft.com/office/2007/relationships/hdphoto" Target="../media/hdphoto1.wdp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2.xml"/><Relationship Id="rId11" Type="http://schemas.openxmlformats.org/officeDocument/2006/relationships/image" Target="../media/image21.png"/><Relationship Id="rId5" Type="http://schemas.openxmlformats.org/officeDocument/2006/relationships/diagramQuickStyle" Target="../diagrams/quickStyle2.xml"/><Relationship Id="rId10" Type="http://schemas.openxmlformats.org/officeDocument/2006/relationships/chart" Target="../charts/chart7.xml"/><Relationship Id="rId4" Type="http://schemas.openxmlformats.org/officeDocument/2006/relationships/diagramLayout" Target="../diagrams/layout2.xml"/><Relationship Id="rId9" Type="http://schemas.microsoft.com/office/2007/relationships/hdphoto" Target="../media/hdphoto3.wdp"/></Relationships>
</file>

<file path=ppt/slides/_rels/slide1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22.png"/><Relationship Id="rId7" Type="http://schemas.openxmlformats.org/officeDocument/2006/relationships/diagramColors" Target="../diagrams/colors3.xml"/><Relationship Id="rId12" Type="http://schemas.openxmlformats.org/officeDocument/2006/relationships/image" Target="../media/image26.png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3.xml"/><Relationship Id="rId11" Type="http://schemas.openxmlformats.org/officeDocument/2006/relationships/image" Target="../media/image25.png"/><Relationship Id="rId5" Type="http://schemas.openxmlformats.org/officeDocument/2006/relationships/diagramLayout" Target="../diagrams/layout3.xml"/><Relationship Id="rId10" Type="http://schemas.openxmlformats.org/officeDocument/2006/relationships/image" Target="../media/image24.png"/><Relationship Id="rId4" Type="http://schemas.openxmlformats.org/officeDocument/2006/relationships/diagramData" Target="../diagrams/data3.xml"/><Relationship Id="rId9" Type="http://schemas.openxmlformats.org/officeDocument/2006/relationships/image" Target="../media/image23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13" Type="http://schemas.microsoft.com/office/2007/relationships/hdphoto" Target="../media/hdphoto1.wdp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12" Type="http://schemas.openxmlformats.org/officeDocument/2006/relationships/image" Target="../media/image17.png"/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4.xml"/><Relationship Id="rId11" Type="http://schemas.openxmlformats.org/officeDocument/2006/relationships/image" Target="../media/image31.png"/><Relationship Id="rId5" Type="http://schemas.openxmlformats.org/officeDocument/2006/relationships/diagramQuickStyle" Target="../diagrams/quickStyle4.xml"/><Relationship Id="rId10" Type="http://schemas.openxmlformats.org/officeDocument/2006/relationships/image" Target="../media/image30.png"/><Relationship Id="rId4" Type="http://schemas.openxmlformats.org/officeDocument/2006/relationships/diagramLayout" Target="../diagrams/layout4.xml"/><Relationship Id="rId9" Type="http://schemas.openxmlformats.org/officeDocument/2006/relationships/image" Target="../media/image29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5.png"/><Relationship Id="rId4" Type="http://schemas.openxmlformats.org/officeDocument/2006/relationships/image" Target="../media/image34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7.png"/><Relationship Id="rId4" Type="http://schemas.microsoft.com/office/2007/relationships/hdphoto" Target="../media/hdphoto4.wdp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chart" Target="../charts/chart8.xml"/><Relationship Id="rId2" Type="http://schemas.openxmlformats.org/officeDocument/2006/relationships/image" Target="../media/image39.jpg"/><Relationship Id="rId1" Type="http://schemas.openxmlformats.org/officeDocument/2006/relationships/slideLayout" Target="../slideLayouts/slideLayout1.xml"/><Relationship Id="rId4" Type="http://schemas.openxmlformats.org/officeDocument/2006/relationships/chart" Target="../charts/chart9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7" Type="http://schemas.openxmlformats.org/officeDocument/2006/relationships/chart" Target="../charts/chart11.xml"/><Relationship Id="rId2" Type="http://schemas.openxmlformats.org/officeDocument/2006/relationships/image" Target="../media/image40.jpg"/><Relationship Id="rId1" Type="http://schemas.openxmlformats.org/officeDocument/2006/relationships/slideLayout" Target="../slideLayouts/slideLayout1.xml"/><Relationship Id="rId6" Type="http://schemas.openxmlformats.org/officeDocument/2006/relationships/chart" Target="../charts/chart10.xml"/><Relationship Id="rId5" Type="http://schemas.openxmlformats.org/officeDocument/2006/relationships/image" Target="../media/image43.png"/><Relationship Id="rId4" Type="http://schemas.openxmlformats.org/officeDocument/2006/relationships/image" Target="../media/image42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png"/><Relationship Id="rId3" Type="http://schemas.openxmlformats.org/officeDocument/2006/relationships/image" Target="../media/image45.png"/><Relationship Id="rId7" Type="http://schemas.openxmlformats.org/officeDocument/2006/relationships/image" Target="../media/image49.png"/><Relationship Id="rId2" Type="http://schemas.openxmlformats.org/officeDocument/2006/relationships/image" Target="../media/image44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8.png"/><Relationship Id="rId5" Type="http://schemas.openxmlformats.org/officeDocument/2006/relationships/image" Target="../media/image47.png"/><Relationship Id="rId4" Type="http://schemas.openxmlformats.org/officeDocument/2006/relationships/image" Target="../media/image46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jp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jp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4.png"/><Relationship Id="rId3" Type="http://schemas.openxmlformats.org/officeDocument/2006/relationships/image" Target="../media/image59.png"/><Relationship Id="rId7" Type="http://schemas.openxmlformats.org/officeDocument/2006/relationships/image" Target="../media/image63.png"/><Relationship Id="rId2" Type="http://schemas.openxmlformats.org/officeDocument/2006/relationships/image" Target="../media/image58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2.png"/><Relationship Id="rId5" Type="http://schemas.openxmlformats.org/officeDocument/2006/relationships/image" Target="../media/image61.png"/><Relationship Id="rId10" Type="http://schemas.openxmlformats.org/officeDocument/2006/relationships/image" Target="../media/image66.png"/><Relationship Id="rId4" Type="http://schemas.openxmlformats.org/officeDocument/2006/relationships/image" Target="../media/image60.png"/><Relationship Id="rId9" Type="http://schemas.openxmlformats.org/officeDocument/2006/relationships/image" Target="../media/image65.png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jpg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74.png"/><Relationship Id="rId13" Type="http://schemas.openxmlformats.org/officeDocument/2006/relationships/image" Target="../media/image79.png"/><Relationship Id="rId3" Type="http://schemas.openxmlformats.org/officeDocument/2006/relationships/image" Target="../media/image69.png"/><Relationship Id="rId7" Type="http://schemas.openxmlformats.org/officeDocument/2006/relationships/image" Target="../media/image73.png"/><Relationship Id="rId12" Type="http://schemas.openxmlformats.org/officeDocument/2006/relationships/image" Target="../media/image78.png"/><Relationship Id="rId2" Type="http://schemas.openxmlformats.org/officeDocument/2006/relationships/image" Target="../media/image68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2.png"/><Relationship Id="rId11" Type="http://schemas.openxmlformats.org/officeDocument/2006/relationships/image" Target="../media/image77.png"/><Relationship Id="rId5" Type="http://schemas.openxmlformats.org/officeDocument/2006/relationships/image" Target="../media/image71.png"/><Relationship Id="rId10" Type="http://schemas.openxmlformats.org/officeDocument/2006/relationships/image" Target="../media/image76.png"/><Relationship Id="rId4" Type="http://schemas.openxmlformats.org/officeDocument/2006/relationships/image" Target="../media/image70.png"/><Relationship Id="rId9" Type="http://schemas.openxmlformats.org/officeDocument/2006/relationships/image" Target="../media/image75.png"/><Relationship Id="rId14" Type="http://schemas.openxmlformats.org/officeDocument/2006/relationships/image" Target="../media/image80.png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1.jpg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2.jpg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3.jpg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4.jpg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5.jpg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7.png"/><Relationship Id="rId2" Type="http://schemas.openxmlformats.org/officeDocument/2006/relationships/image" Target="../media/image86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0.png"/><Relationship Id="rId5" Type="http://schemas.openxmlformats.org/officeDocument/2006/relationships/image" Target="../media/image89.png"/><Relationship Id="rId4" Type="http://schemas.openxmlformats.org/officeDocument/2006/relationships/image" Target="../media/image88.png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1.jpg"/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3.png"/><Relationship Id="rId7" Type="http://schemas.openxmlformats.org/officeDocument/2006/relationships/image" Target="../media/image97.jpeg"/><Relationship Id="rId2" Type="http://schemas.openxmlformats.org/officeDocument/2006/relationships/image" Target="../media/image92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6.jpeg"/><Relationship Id="rId5" Type="http://schemas.openxmlformats.org/officeDocument/2006/relationships/image" Target="../media/image95.jpeg"/><Relationship Id="rId4" Type="http://schemas.openxmlformats.org/officeDocument/2006/relationships/image" Target="../media/image94.jpe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3.png"/><Relationship Id="rId2" Type="http://schemas.openxmlformats.org/officeDocument/2006/relationships/image" Target="../media/image98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1.jpeg"/><Relationship Id="rId5" Type="http://schemas.openxmlformats.org/officeDocument/2006/relationships/image" Target="../media/image100.jpeg"/><Relationship Id="rId4" Type="http://schemas.openxmlformats.org/officeDocument/2006/relationships/image" Target="../media/image99.jpe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3.png"/><Relationship Id="rId7" Type="http://schemas.openxmlformats.org/officeDocument/2006/relationships/image" Target="../media/image106.png"/><Relationship Id="rId2" Type="http://schemas.openxmlformats.org/officeDocument/2006/relationships/image" Target="../media/image102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5.png"/><Relationship Id="rId5" Type="http://schemas.openxmlformats.org/officeDocument/2006/relationships/image" Target="../media/image104.jpeg"/><Relationship Id="rId4" Type="http://schemas.openxmlformats.org/officeDocument/2006/relationships/image" Target="../media/image103.jpeg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7.jpg"/><Relationship Id="rId1" Type="http://schemas.openxmlformats.org/officeDocument/2006/relationships/slideLayout" Target="../slideLayouts/slideLayout1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8.jpg"/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9.jpg"/><Relationship Id="rId1" Type="http://schemas.openxmlformats.org/officeDocument/2006/relationships/slideLayout" Target="../slideLayouts/slideLayout1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0.jpg"/><Relationship Id="rId1" Type="http://schemas.openxmlformats.org/officeDocument/2006/relationships/slideLayout" Target="../slideLayouts/slideLayout1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1.jpg"/><Relationship Id="rId1" Type="http://schemas.openxmlformats.org/officeDocument/2006/relationships/slideLayout" Target="../slideLayouts/slideLayout1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2.jpg"/><Relationship Id="rId1" Type="http://schemas.openxmlformats.org/officeDocument/2006/relationships/slideLayout" Target="../slideLayouts/slideLayout1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3.jpg"/><Relationship Id="rId1" Type="http://schemas.openxmlformats.org/officeDocument/2006/relationships/slideLayout" Target="../slideLayouts/slideLayout1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4.jpg"/><Relationship Id="rId1" Type="http://schemas.openxmlformats.org/officeDocument/2006/relationships/slideLayout" Target="../slideLayouts/slideLayout1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5.jpg"/><Relationship Id="rId1" Type="http://schemas.openxmlformats.org/officeDocument/2006/relationships/slideLayout" Target="../slideLayouts/slideLayout1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7.jpeg"/><Relationship Id="rId2" Type="http://schemas.openxmlformats.org/officeDocument/2006/relationships/image" Target="../media/image116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8.pn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9.png"/><Relationship Id="rId2" Type="http://schemas.openxmlformats.org/officeDocument/2006/relationships/image" Target="../media/image116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0.pn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2.png"/><Relationship Id="rId2" Type="http://schemas.openxmlformats.org/officeDocument/2006/relationships/image" Target="../media/image121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3.png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4.jpg"/><Relationship Id="rId1" Type="http://schemas.openxmlformats.org/officeDocument/2006/relationships/slideLayout" Target="../slideLayouts/slideLayout1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5.jpg"/><Relationship Id="rId1" Type="http://schemas.openxmlformats.org/officeDocument/2006/relationships/slideLayout" Target="../slideLayouts/slideLayout1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6.jpg"/><Relationship Id="rId1" Type="http://schemas.openxmlformats.org/officeDocument/2006/relationships/slideLayout" Target="../slideLayouts/slideLayout1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7.jpg"/><Relationship Id="rId1" Type="http://schemas.openxmlformats.org/officeDocument/2006/relationships/slideLayout" Target="../slideLayouts/slideLayout1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8.jpg"/><Relationship Id="rId1" Type="http://schemas.openxmlformats.org/officeDocument/2006/relationships/slideLayout" Target="../slideLayouts/slideLayout1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9.jpg"/><Relationship Id="rId1" Type="http://schemas.openxmlformats.org/officeDocument/2006/relationships/slideLayout" Target="../slideLayouts/slideLayout1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0.jpg"/><Relationship Id="rId1" Type="http://schemas.openxmlformats.org/officeDocument/2006/relationships/slideLayout" Target="../slideLayouts/slideLayout1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1.jpg"/><Relationship Id="rId1" Type="http://schemas.openxmlformats.org/officeDocument/2006/relationships/slideLayout" Target="../slideLayouts/slideLayout1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2.jpg"/><Relationship Id="rId1" Type="http://schemas.openxmlformats.org/officeDocument/2006/relationships/slideLayout" Target="../slideLayouts/slideLayout1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3.jpg"/><Relationship Id="rId1" Type="http://schemas.openxmlformats.org/officeDocument/2006/relationships/slideLayout" Target="../slideLayouts/slideLayout1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4.jpg"/><Relationship Id="rId1" Type="http://schemas.openxmlformats.org/officeDocument/2006/relationships/slideLayout" Target="../slideLayouts/slideLayout1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5.jpg"/><Relationship Id="rId1" Type="http://schemas.openxmlformats.org/officeDocument/2006/relationships/slideLayout" Target="../slideLayouts/slideLayout1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6.jpg"/><Relationship Id="rId1" Type="http://schemas.openxmlformats.org/officeDocument/2006/relationships/slideLayout" Target="../slideLayouts/slideLayout1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7.jpg"/><Relationship Id="rId1" Type="http://schemas.openxmlformats.org/officeDocument/2006/relationships/slideLayout" Target="../slideLayouts/slideLayout1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8.jpg"/><Relationship Id="rId1" Type="http://schemas.openxmlformats.org/officeDocument/2006/relationships/slideLayout" Target="../slideLayouts/slideLayout1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9.jpg"/><Relationship Id="rId1" Type="http://schemas.openxmlformats.org/officeDocument/2006/relationships/slideLayout" Target="../slideLayouts/slideLayout1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0.jpg"/><Relationship Id="rId1" Type="http://schemas.openxmlformats.org/officeDocument/2006/relationships/slideLayout" Target="../slideLayouts/slideLayout1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1.jpg"/><Relationship Id="rId1" Type="http://schemas.openxmlformats.org/officeDocument/2006/relationships/slideLayout" Target="../slideLayouts/slideLayout1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2.jpg"/><Relationship Id="rId1" Type="http://schemas.openxmlformats.org/officeDocument/2006/relationships/slideLayout" Target="../slideLayouts/slideLayout1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3.jpg"/><Relationship Id="rId1" Type="http://schemas.openxmlformats.org/officeDocument/2006/relationships/slideLayout" Target="../slideLayouts/slideLayout1.xml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5.png"/><Relationship Id="rId2" Type="http://schemas.openxmlformats.org/officeDocument/2006/relationships/image" Target="../media/image144.jpg"/><Relationship Id="rId1" Type="http://schemas.openxmlformats.org/officeDocument/2006/relationships/slideLayout" Target="../slideLayouts/slideLayout1.xml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4.jpg"/><Relationship Id="rId1" Type="http://schemas.openxmlformats.org/officeDocument/2006/relationships/slideLayout" Target="../slideLayouts/slideLayout1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6.jpg"/><Relationship Id="rId1" Type="http://schemas.openxmlformats.org/officeDocument/2006/relationships/slideLayout" Target="../slideLayouts/slideLayout1.xml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7.jpg"/><Relationship Id="rId1" Type="http://schemas.openxmlformats.org/officeDocument/2006/relationships/slideLayout" Target="../slideLayouts/slideLayout1.xml"/></Relationships>
</file>

<file path=ppt/slides/_rels/slide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8.jpg"/><Relationship Id="rId1" Type="http://schemas.openxmlformats.org/officeDocument/2006/relationships/slideLayout" Target="../slideLayouts/slideLayout1.xml"/></Relationships>
</file>

<file path=ppt/slides/_rels/slide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9.jpg"/><Relationship Id="rId1" Type="http://schemas.openxmlformats.org/officeDocument/2006/relationships/slideLayout" Target="../slideLayouts/slideLayout1.xml"/></Relationships>
</file>

<file path=ppt/slides/_rels/slide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0.jpg"/><Relationship Id="rId1" Type="http://schemas.openxmlformats.org/officeDocument/2006/relationships/slideLayout" Target="../slideLayouts/slideLayout1.xml"/></Relationships>
</file>

<file path=ppt/slides/_rels/slide8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2.png"/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151.jp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4.png"/><Relationship Id="rId7" Type="http://schemas.openxmlformats.org/officeDocument/2006/relationships/image" Target="../media/image158.png"/><Relationship Id="rId2" Type="http://schemas.openxmlformats.org/officeDocument/2006/relationships/image" Target="../media/image153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57.png"/><Relationship Id="rId5" Type="http://schemas.openxmlformats.org/officeDocument/2006/relationships/image" Target="../media/image156.png"/><Relationship Id="rId4" Type="http://schemas.openxmlformats.org/officeDocument/2006/relationships/image" Target="../media/image155.png"/></Relationships>
</file>

<file path=ppt/slides/_rels/slide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9.jp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6F3C1C61-C6B8-47F8-973C-76CE38ABC88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98" y="0"/>
            <a:ext cx="1217200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51530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n 6">
            <a:extLst>
              <a:ext uri="{FF2B5EF4-FFF2-40B4-BE49-F238E27FC236}">
                <a16:creationId xmlns:a16="http://schemas.microsoft.com/office/drawing/2014/main" id="{8C046387-6173-409C-B7D4-18E328AF619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12192000" cy="6858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18226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>
            <a:extLst>
              <a:ext uri="{FF2B5EF4-FFF2-40B4-BE49-F238E27FC236}">
                <a16:creationId xmlns:a16="http://schemas.microsoft.com/office/drawing/2014/main" id="{04ABA66D-6A1A-4B03-B63D-DC51B397E99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98" y="0"/>
            <a:ext cx="12172003" cy="6858000"/>
          </a:xfrm>
          <a:prstGeom prst="rect">
            <a:avLst/>
          </a:prstGeom>
        </p:spPr>
      </p:pic>
      <p:graphicFrame>
        <p:nvGraphicFramePr>
          <p:cNvPr id="12" name="Tabla 11">
            <a:extLst>
              <a:ext uri="{FF2B5EF4-FFF2-40B4-BE49-F238E27FC236}">
                <a16:creationId xmlns:a16="http://schemas.microsoft.com/office/drawing/2014/main" id="{745FE5AD-CDBD-4AF0-823F-DA7855FB35E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57359797"/>
              </p:ext>
            </p:extLst>
          </p:nvPr>
        </p:nvGraphicFramePr>
        <p:xfrm>
          <a:off x="2986403" y="1986669"/>
          <a:ext cx="7771905" cy="1464523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4115371">
                  <a:extLst>
                    <a:ext uri="{9D8B030D-6E8A-4147-A177-3AD203B41FA5}">
                      <a16:colId xmlns:a16="http://schemas.microsoft.com/office/drawing/2014/main" val="2908170556"/>
                    </a:ext>
                  </a:extLst>
                </a:gridCol>
                <a:gridCol w="3656534">
                  <a:extLst>
                    <a:ext uri="{9D8B030D-6E8A-4147-A177-3AD203B41FA5}">
                      <a16:colId xmlns:a16="http://schemas.microsoft.com/office/drawing/2014/main" val="682973904"/>
                    </a:ext>
                  </a:extLst>
                </a:gridCol>
              </a:tblGrid>
              <a:tr h="464154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s-ES" dirty="0">
                          <a:solidFill>
                            <a:schemeClr val="tx1"/>
                          </a:solidFill>
                          <a:latin typeface="+mj-lt"/>
                        </a:rPr>
                        <a:t>Presupuesto Institucional de Apertura (PIA)</a:t>
                      </a:r>
                      <a:endParaRPr lang="es-PE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s-PE" sz="1800" b="1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S/ 126 MILLONES</a:t>
                      </a:r>
                      <a:endParaRPr lang="es-PE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41500767"/>
                  </a:ext>
                </a:extLst>
              </a:tr>
              <a:tr h="536215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s-ES" b="1" i="0" dirty="0">
                          <a:solidFill>
                            <a:schemeClr val="bg1"/>
                          </a:solidFill>
                          <a:latin typeface="+mj-lt"/>
                        </a:rPr>
                        <a:t>Presupuesto Institucional Modificado (PIM)</a:t>
                      </a:r>
                      <a:endParaRPr lang="es-PE" b="1" i="0" dirty="0">
                        <a:solidFill>
                          <a:schemeClr val="bg1"/>
                        </a:solidFill>
                        <a:latin typeface="+mj-lt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s-PE" b="1" i="0" dirty="0">
                          <a:solidFill>
                            <a:schemeClr val="bg1"/>
                          </a:solidFill>
                          <a:latin typeface="+mj-lt"/>
                        </a:rPr>
                        <a:t>S/ 177 MILLONES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52876140"/>
                  </a:ext>
                </a:extLst>
              </a:tr>
              <a:tr h="464154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s-ES" b="1" i="0" dirty="0">
                          <a:latin typeface="+mj-lt"/>
                        </a:rPr>
                        <a:t>Monto Ejecutado</a:t>
                      </a:r>
                      <a:endParaRPr lang="es-PE" b="1" i="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s-ES" b="1" i="0" dirty="0">
                          <a:latin typeface="+mj-lt"/>
                        </a:rPr>
                        <a:t>S/ </a:t>
                      </a:r>
                      <a:r>
                        <a:rPr lang="es-PE" sz="1800" b="1" i="0" dirty="0">
                          <a:solidFill>
                            <a:schemeClr val="dk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175 MILLONES (98.7% del PIM)</a:t>
                      </a:r>
                      <a:endParaRPr lang="es-PE" b="1" i="0" dirty="0">
                        <a:latin typeface="+mj-l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58733123"/>
                  </a:ext>
                </a:extLst>
              </a:tr>
            </a:tbl>
          </a:graphicData>
        </a:graphic>
      </p:graphicFrame>
      <p:graphicFrame>
        <p:nvGraphicFramePr>
          <p:cNvPr id="13" name="Tabla 12">
            <a:extLst>
              <a:ext uri="{FF2B5EF4-FFF2-40B4-BE49-F238E27FC236}">
                <a16:creationId xmlns:a16="http://schemas.microsoft.com/office/drawing/2014/main" id="{60DD0834-0792-421D-9750-914BC1A8FC1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45507918"/>
              </p:ext>
            </p:extLst>
          </p:nvPr>
        </p:nvGraphicFramePr>
        <p:xfrm>
          <a:off x="2999104" y="3633143"/>
          <a:ext cx="7922489" cy="1464522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4135582">
                  <a:extLst>
                    <a:ext uri="{9D8B030D-6E8A-4147-A177-3AD203B41FA5}">
                      <a16:colId xmlns:a16="http://schemas.microsoft.com/office/drawing/2014/main" val="2908170556"/>
                    </a:ext>
                  </a:extLst>
                </a:gridCol>
                <a:gridCol w="3786907">
                  <a:extLst>
                    <a:ext uri="{9D8B030D-6E8A-4147-A177-3AD203B41FA5}">
                      <a16:colId xmlns:a16="http://schemas.microsoft.com/office/drawing/2014/main" val="682973904"/>
                    </a:ext>
                  </a:extLst>
                </a:gridCol>
              </a:tblGrid>
              <a:tr h="522015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s-ES" b="1" dirty="0">
                          <a:solidFill>
                            <a:schemeClr val="tx1"/>
                          </a:solidFill>
                          <a:latin typeface="+mj-lt"/>
                        </a:rPr>
                        <a:t>Presupuesto Institucional de Apertura (PIA)</a:t>
                      </a:r>
                      <a:endParaRPr lang="es-PE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s-PE" sz="1800" b="1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S/ 103 MILL</a:t>
                      </a:r>
                      <a:endParaRPr lang="es-PE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41500767"/>
                  </a:ext>
                </a:extLst>
              </a:tr>
              <a:tr h="522015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s-ES" b="1" i="0" dirty="0">
                          <a:solidFill>
                            <a:schemeClr val="bg1"/>
                          </a:solidFill>
                          <a:latin typeface="+mj-lt"/>
                        </a:rPr>
                        <a:t>Presupuesto Institucional Modificado (PIM)</a:t>
                      </a:r>
                      <a:endParaRPr lang="es-PE" b="1" i="0" dirty="0">
                        <a:solidFill>
                          <a:schemeClr val="bg1"/>
                        </a:solidFill>
                        <a:latin typeface="+mj-lt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s-PE" b="1" i="0" dirty="0">
                          <a:solidFill>
                            <a:schemeClr val="bg1"/>
                          </a:solidFill>
                          <a:latin typeface="+mj-lt"/>
                        </a:rPr>
                        <a:t>S/ 135 MILL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52876140"/>
                  </a:ext>
                </a:extLst>
              </a:tr>
              <a:tr h="420492">
                <a:tc>
                  <a:txBody>
                    <a:bodyPr/>
                    <a:lstStyle/>
                    <a:p>
                      <a:pPr algn="ctr"/>
                      <a:r>
                        <a:rPr lang="es-ES" b="1" i="0" dirty="0">
                          <a:latin typeface="+mj-lt"/>
                        </a:rPr>
                        <a:t>Monto Ejecutado</a:t>
                      </a:r>
                      <a:endParaRPr lang="es-PE" b="1" i="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s-ES" b="1" i="0" dirty="0">
                          <a:latin typeface="+mj-lt"/>
                        </a:rPr>
                        <a:t>S/ 132 MILL </a:t>
                      </a:r>
                      <a:r>
                        <a:rPr lang="es-PE" sz="1800" b="1" i="0" dirty="0">
                          <a:solidFill>
                            <a:schemeClr val="dk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(98.3% del PIM)</a:t>
                      </a:r>
                      <a:endParaRPr lang="es-PE" b="1" i="0" dirty="0">
                        <a:latin typeface="+mj-l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58733123"/>
                  </a:ext>
                </a:extLst>
              </a:tr>
            </a:tbl>
          </a:graphicData>
        </a:graphic>
      </p:graphicFrame>
      <p:graphicFrame>
        <p:nvGraphicFramePr>
          <p:cNvPr id="14" name="Tabla 13">
            <a:extLst>
              <a:ext uri="{FF2B5EF4-FFF2-40B4-BE49-F238E27FC236}">
                <a16:creationId xmlns:a16="http://schemas.microsoft.com/office/drawing/2014/main" id="{72B91542-1AED-4980-8A4D-FE499A85AB4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18106349"/>
              </p:ext>
            </p:extLst>
          </p:nvPr>
        </p:nvGraphicFramePr>
        <p:xfrm>
          <a:off x="2999104" y="5248148"/>
          <a:ext cx="7922489" cy="1464522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4232099">
                  <a:extLst>
                    <a:ext uri="{9D8B030D-6E8A-4147-A177-3AD203B41FA5}">
                      <a16:colId xmlns:a16="http://schemas.microsoft.com/office/drawing/2014/main" val="2908170556"/>
                    </a:ext>
                  </a:extLst>
                </a:gridCol>
                <a:gridCol w="3690390">
                  <a:extLst>
                    <a:ext uri="{9D8B030D-6E8A-4147-A177-3AD203B41FA5}">
                      <a16:colId xmlns:a16="http://schemas.microsoft.com/office/drawing/2014/main" val="682973904"/>
                    </a:ext>
                  </a:extLst>
                </a:gridCol>
              </a:tblGrid>
              <a:tr h="522015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s-ES" dirty="0">
                          <a:solidFill>
                            <a:schemeClr val="tx1"/>
                          </a:solidFill>
                          <a:latin typeface="+mj-lt"/>
                        </a:rPr>
                        <a:t>Presupuesto Institucional de Apertura (PIA)</a:t>
                      </a:r>
                      <a:endParaRPr lang="es-PE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s-PE" sz="1800" b="1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S/  23 MILL</a:t>
                      </a:r>
                      <a:endParaRPr lang="es-PE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41500767"/>
                  </a:ext>
                </a:extLst>
              </a:tr>
              <a:tr h="522015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s-ES" b="1" i="0" dirty="0">
                          <a:solidFill>
                            <a:schemeClr val="bg1"/>
                          </a:solidFill>
                          <a:latin typeface="+mj-lt"/>
                        </a:rPr>
                        <a:t>Presupuesto Institucional Modificado (PIM)</a:t>
                      </a:r>
                      <a:endParaRPr lang="es-PE" b="1" i="0" dirty="0">
                        <a:solidFill>
                          <a:schemeClr val="bg1"/>
                        </a:solidFill>
                        <a:latin typeface="+mj-lt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s-PE" b="1" i="0" dirty="0">
                          <a:solidFill>
                            <a:schemeClr val="bg1"/>
                          </a:solidFill>
                          <a:latin typeface="+mj-lt"/>
                        </a:rPr>
                        <a:t>S/ 42 MILL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52876140"/>
                  </a:ext>
                </a:extLst>
              </a:tr>
              <a:tr h="420492">
                <a:tc>
                  <a:txBody>
                    <a:bodyPr/>
                    <a:lstStyle/>
                    <a:p>
                      <a:pPr algn="ctr"/>
                      <a:r>
                        <a:rPr lang="es-ES" b="1" i="0" dirty="0">
                          <a:latin typeface="+mj-lt"/>
                        </a:rPr>
                        <a:t>Monto Ejecutado</a:t>
                      </a:r>
                      <a:endParaRPr lang="es-PE" b="1" i="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s-ES" b="1" i="0" dirty="0">
                          <a:latin typeface="+mj-lt"/>
                        </a:rPr>
                        <a:t>S/ 42 MILL </a:t>
                      </a:r>
                      <a:r>
                        <a:rPr lang="es-PE" sz="1800" b="1" i="0" dirty="0">
                          <a:solidFill>
                            <a:schemeClr val="dk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(100% del PIM)</a:t>
                      </a:r>
                      <a:endParaRPr lang="es-PE" b="1" i="0" dirty="0">
                        <a:latin typeface="+mj-l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58733123"/>
                  </a:ext>
                </a:extLst>
              </a:tr>
            </a:tbl>
          </a:graphicData>
        </a:graphic>
      </p:graphicFrame>
      <p:sp>
        <p:nvSpPr>
          <p:cNvPr id="15" name="Rectángulo 14">
            <a:extLst>
              <a:ext uri="{FF2B5EF4-FFF2-40B4-BE49-F238E27FC236}">
                <a16:creationId xmlns:a16="http://schemas.microsoft.com/office/drawing/2014/main" id="{594AD959-8973-4D1A-933D-B6E735ACBFC9}"/>
              </a:ext>
            </a:extLst>
          </p:cNvPr>
          <p:cNvSpPr/>
          <p:nvPr/>
        </p:nvSpPr>
        <p:spPr>
          <a:xfrm>
            <a:off x="1456729" y="2446911"/>
            <a:ext cx="1213602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s-ES" sz="3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TOTAL</a:t>
            </a:r>
            <a:endParaRPr lang="es-ES" sz="32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6" name="Rectángulo 15">
            <a:extLst>
              <a:ext uri="{FF2B5EF4-FFF2-40B4-BE49-F238E27FC236}">
                <a16:creationId xmlns:a16="http://schemas.microsoft.com/office/drawing/2014/main" id="{F7C201FB-D276-458A-B14B-FFFADC30AE3A}"/>
              </a:ext>
            </a:extLst>
          </p:cNvPr>
          <p:cNvSpPr/>
          <p:nvPr/>
        </p:nvSpPr>
        <p:spPr>
          <a:xfrm>
            <a:off x="403112" y="4030813"/>
            <a:ext cx="2404954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s-ES" sz="3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ACTIVIDADES</a:t>
            </a:r>
            <a:endParaRPr lang="es-ES" sz="32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7" name="Rectángulo 16">
            <a:extLst>
              <a:ext uri="{FF2B5EF4-FFF2-40B4-BE49-F238E27FC236}">
                <a16:creationId xmlns:a16="http://schemas.microsoft.com/office/drawing/2014/main" id="{A3AFEDA2-C9FB-4C37-9C3D-286C73A26BA8}"/>
              </a:ext>
            </a:extLst>
          </p:cNvPr>
          <p:cNvSpPr/>
          <p:nvPr/>
        </p:nvSpPr>
        <p:spPr>
          <a:xfrm>
            <a:off x="599681" y="5699622"/>
            <a:ext cx="2144498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s-ES" sz="3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PROYECTOS</a:t>
            </a:r>
            <a:endParaRPr lang="es-ES" sz="32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832929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n 10">
            <a:extLst>
              <a:ext uri="{FF2B5EF4-FFF2-40B4-BE49-F238E27FC236}">
                <a16:creationId xmlns:a16="http://schemas.microsoft.com/office/drawing/2014/main" id="{F321B7FF-C8D0-42F5-AA8E-34A2599BAD0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98" y="0"/>
            <a:ext cx="12172003" cy="6858000"/>
          </a:xfrm>
          <a:prstGeom prst="rect">
            <a:avLst/>
          </a:prstGeom>
        </p:spPr>
      </p:pic>
      <p:sp>
        <p:nvSpPr>
          <p:cNvPr id="4" name="Rectángulo: esquinas redondeadas 3">
            <a:extLst>
              <a:ext uri="{FF2B5EF4-FFF2-40B4-BE49-F238E27FC236}">
                <a16:creationId xmlns:a16="http://schemas.microsoft.com/office/drawing/2014/main" id="{2952AF5D-1A69-4789-887C-75351BF18932}"/>
              </a:ext>
            </a:extLst>
          </p:cNvPr>
          <p:cNvSpPr/>
          <p:nvPr/>
        </p:nvSpPr>
        <p:spPr>
          <a:xfrm>
            <a:off x="731988" y="260355"/>
            <a:ext cx="3646298" cy="497911"/>
          </a:xfrm>
          <a:prstGeom prst="roundRect">
            <a:avLst/>
          </a:prstGeom>
          <a:solidFill>
            <a:srgbClr val="FF0000"/>
          </a:solidFill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" sz="2800" b="1" dirty="0">
                <a:latin typeface="Segoe UI Black" panose="020B0A02040204020203" pitchFamily="34" charset="0"/>
                <a:ea typeface="Segoe UI Black" panose="020B0A02040204020203" pitchFamily="34" charset="0"/>
              </a:rPr>
              <a:t>LIMPIEZA PÚBLICA</a:t>
            </a:r>
            <a:endParaRPr lang="es-PE" sz="2800" b="1" dirty="0">
              <a:latin typeface="Segoe UI Black" panose="020B0A02040204020203" pitchFamily="34" charset="0"/>
              <a:ea typeface="Segoe UI Black" panose="020B0A02040204020203" pitchFamily="34" charset="0"/>
            </a:endParaRPr>
          </a:p>
        </p:txBody>
      </p:sp>
      <p:graphicFrame>
        <p:nvGraphicFramePr>
          <p:cNvPr id="5" name="Gráfico 4">
            <a:extLst>
              <a:ext uri="{FF2B5EF4-FFF2-40B4-BE49-F238E27FC236}">
                <a16:creationId xmlns:a16="http://schemas.microsoft.com/office/drawing/2014/main" id="{8B2B936D-0E88-403A-9D11-F8E45A6F14D7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571619486"/>
              </p:ext>
            </p:extLst>
          </p:nvPr>
        </p:nvGraphicFramePr>
        <p:xfrm>
          <a:off x="409385" y="722033"/>
          <a:ext cx="4572000" cy="27432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6" name="Rectángulo: esquinas redondeadas 5">
            <a:extLst>
              <a:ext uri="{FF2B5EF4-FFF2-40B4-BE49-F238E27FC236}">
                <a16:creationId xmlns:a16="http://schemas.microsoft.com/office/drawing/2014/main" id="{C02CC14B-F449-4BB7-98D0-E8C2DE03E75B}"/>
              </a:ext>
            </a:extLst>
          </p:cNvPr>
          <p:cNvSpPr/>
          <p:nvPr/>
        </p:nvSpPr>
        <p:spPr>
          <a:xfrm>
            <a:off x="6597601" y="199118"/>
            <a:ext cx="4683087" cy="497911"/>
          </a:xfrm>
          <a:prstGeom prst="roundRect">
            <a:avLst/>
          </a:prstGeom>
          <a:solidFill>
            <a:srgbClr val="FF0000"/>
          </a:solidFill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" sz="2800" b="1" dirty="0">
                <a:latin typeface="Segoe UI Black" panose="020B0A02040204020203" pitchFamily="34" charset="0"/>
                <a:ea typeface="Segoe UI Black" panose="020B0A02040204020203" pitchFamily="34" charset="0"/>
              </a:rPr>
              <a:t>SEGURIDAD CIUDADANA</a:t>
            </a:r>
            <a:endParaRPr lang="es-PE" sz="2800" b="1" dirty="0">
              <a:latin typeface="Segoe UI Black" panose="020B0A02040204020203" pitchFamily="34" charset="0"/>
              <a:ea typeface="Segoe UI Black" panose="020B0A02040204020203" pitchFamily="34" charset="0"/>
            </a:endParaRPr>
          </a:p>
        </p:txBody>
      </p:sp>
      <p:graphicFrame>
        <p:nvGraphicFramePr>
          <p:cNvPr id="7" name="Gráfico 6">
            <a:extLst>
              <a:ext uri="{FF2B5EF4-FFF2-40B4-BE49-F238E27FC236}">
                <a16:creationId xmlns:a16="http://schemas.microsoft.com/office/drawing/2014/main" id="{8A49F9AE-6EF9-4D17-9A11-3AD48826D10B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010742794"/>
              </p:ext>
            </p:extLst>
          </p:nvPr>
        </p:nvGraphicFramePr>
        <p:xfrm>
          <a:off x="6653144" y="653630"/>
          <a:ext cx="4572000" cy="27432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8" name="Rectángulo: esquinas redondeadas 7">
            <a:extLst>
              <a:ext uri="{FF2B5EF4-FFF2-40B4-BE49-F238E27FC236}">
                <a16:creationId xmlns:a16="http://schemas.microsoft.com/office/drawing/2014/main" id="{56EF4C10-40D1-4605-ADB8-6186438AECE4}"/>
              </a:ext>
            </a:extLst>
          </p:cNvPr>
          <p:cNvSpPr/>
          <p:nvPr/>
        </p:nvSpPr>
        <p:spPr>
          <a:xfrm>
            <a:off x="3575440" y="3428999"/>
            <a:ext cx="4683088" cy="497911"/>
          </a:xfrm>
          <a:prstGeom prst="roundRect">
            <a:avLst/>
          </a:prstGeom>
          <a:solidFill>
            <a:srgbClr val="FF0000"/>
          </a:solidFill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" sz="2800" b="1" dirty="0">
                <a:latin typeface="Segoe UI Black" panose="020B0A02040204020203" pitchFamily="34" charset="0"/>
                <a:ea typeface="Segoe UI Black" panose="020B0A02040204020203" pitchFamily="34" charset="0"/>
              </a:rPr>
              <a:t>PARQUES Y JARDINES</a:t>
            </a:r>
            <a:endParaRPr lang="es-PE" sz="2800" b="1" dirty="0">
              <a:latin typeface="Segoe UI Black" panose="020B0A02040204020203" pitchFamily="34" charset="0"/>
              <a:ea typeface="Segoe UI Black" panose="020B0A02040204020203" pitchFamily="34" charset="0"/>
            </a:endParaRPr>
          </a:p>
        </p:txBody>
      </p:sp>
      <p:graphicFrame>
        <p:nvGraphicFramePr>
          <p:cNvPr id="9" name="Gráfico 8">
            <a:extLst>
              <a:ext uri="{FF2B5EF4-FFF2-40B4-BE49-F238E27FC236}">
                <a16:creationId xmlns:a16="http://schemas.microsoft.com/office/drawing/2014/main" id="{F7065EE0-78C7-43E0-94C3-003A7CE70247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622672271"/>
              </p:ext>
            </p:extLst>
          </p:nvPr>
        </p:nvGraphicFramePr>
        <p:xfrm>
          <a:off x="3630984" y="3959079"/>
          <a:ext cx="4572000" cy="27432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</p:spTree>
    <p:extLst>
      <p:ext uri="{BB962C8B-B14F-4D97-AF65-F5344CB8AC3E}">
        <p14:creationId xmlns:p14="http://schemas.microsoft.com/office/powerpoint/2010/main" val="25968961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4B3134C4-334A-4D27-A834-7CB0A6B2AA8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98" y="0"/>
            <a:ext cx="1217200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14813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Imagen 8">
            <a:extLst>
              <a:ext uri="{FF2B5EF4-FFF2-40B4-BE49-F238E27FC236}">
                <a16:creationId xmlns:a16="http://schemas.microsoft.com/office/drawing/2014/main" id="{8C5B03DD-21EB-47D4-9C7F-5E1B5665EAF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98" y="0"/>
            <a:ext cx="12172003" cy="6858000"/>
          </a:xfrm>
          <a:prstGeom prst="rect">
            <a:avLst/>
          </a:prstGeom>
        </p:spPr>
      </p:pic>
      <p:graphicFrame>
        <p:nvGraphicFramePr>
          <p:cNvPr id="4" name="Gráfico 3">
            <a:extLst>
              <a:ext uri="{FF2B5EF4-FFF2-40B4-BE49-F238E27FC236}">
                <a16:creationId xmlns:a16="http://schemas.microsoft.com/office/drawing/2014/main" id="{C33F0EC0-759D-49D4-AAF3-A71118E85145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153326700"/>
              </p:ext>
            </p:extLst>
          </p:nvPr>
        </p:nvGraphicFramePr>
        <p:xfrm>
          <a:off x="474697" y="1723621"/>
          <a:ext cx="6515125" cy="347265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5" name="Tabla 4">
            <a:extLst>
              <a:ext uri="{FF2B5EF4-FFF2-40B4-BE49-F238E27FC236}">
                <a16:creationId xmlns:a16="http://schemas.microsoft.com/office/drawing/2014/main" id="{90EE045E-ADC0-4A96-82B4-C46E052CB93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96141273"/>
              </p:ext>
            </p:extLst>
          </p:nvPr>
        </p:nvGraphicFramePr>
        <p:xfrm>
          <a:off x="1655809" y="5196277"/>
          <a:ext cx="4375536" cy="1546266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992223">
                  <a:extLst>
                    <a:ext uri="{9D8B030D-6E8A-4147-A177-3AD203B41FA5}">
                      <a16:colId xmlns:a16="http://schemas.microsoft.com/office/drawing/2014/main" val="1277243250"/>
                    </a:ext>
                  </a:extLst>
                </a:gridCol>
                <a:gridCol w="1069650">
                  <a:extLst>
                    <a:ext uri="{9D8B030D-6E8A-4147-A177-3AD203B41FA5}">
                      <a16:colId xmlns:a16="http://schemas.microsoft.com/office/drawing/2014/main" val="3839372326"/>
                    </a:ext>
                  </a:extLst>
                </a:gridCol>
                <a:gridCol w="1313663">
                  <a:extLst>
                    <a:ext uri="{9D8B030D-6E8A-4147-A177-3AD203B41FA5}">
                      <a16:colId xmlns:a16="http://schemas.microsoft.com/office/drawing/2014/main" val="1132614656"/>
                    </a:ext>
                  </a:extLst>
                </a:gridCol>
              </a:tblGrid>
              <a:tr h="219116">
                <a:tc>
                  <a:txBody>
                    <a:bodyPr/>
                    <a:lstStyle/>
                    <a:p>
                      <a:pPr algn="ctr" fontAlgn="ctr"/>
                      <a:r>
                        <a:rPr lang="es-PE" sz="1200" b="1" u="none" strike="noStrike" dirty="0">
                          <a:solidFill>
                            <a:schemeClr val="bg1"/>
                          </a:solidFill>
                          <a:effectLst/>
                        </a:rPr>
                        <a:t>CONCEPTO</a:t>
                      </a:r>
                      <a:endParaRPr lang="es-PE" sz="1200" b="1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PE" sz="1200" b="1" u="none" strike="noStrike" dirty="0">
                          <a:solidFill>
                            <a:schemeClr val="bg1"/>
                          </a:solidFill>
                          <a:effectLst/>
                        </a:rPr>
                        <a:t>MONTOS</a:t>
                      </a:r>
                      <a:endParaRPr lang="es-PE" sz="1200" b="1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PE" sz="1200" b="1" u="none" strike="noStrike" dirty="0">
                          <a:solidFill>
                            <a:schemeClr val="bg1"/>
                          </a:solidFill>
                          <a:effectLst/>
                        </a:rPr>
                        <a:t>%PARTICIPACION</a:t>
                      </a:r>
                      <a:endParaRPr lang="es-PE" sz="1200" b="1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66190733"/>
                  </a:ext>
                </a:extLst>
              </a:tr>
              <a:tr h="219116">
                <a:tc>
                  <a:txBody>
                    <a:bodyPr/>
                    <a:lstStyle/>
                    <a:p>
                      <a:pPr algn="ctr" fontAlgn="ctr"/>
                      <a:r>
                        <a:rPr lang="es-PE" sz="1100" b="1" u="none" strike="noStrike" dirty="0">
                          <a:effectLst/>
                        </a:rPr>
                        <a:t>Impuesto Predial 2025</a:t>
                      </a:r>
                      <a:endParaRPr lang="es-PE" sz="11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PE" sz="1100" b="1" u="none" strike="noStrike" dirty="0">
                          <a:effectLst/>
                        </a:rPr>
                        <a:t>S/ 26,285,278</a:t>
                      </a: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 fontAlgn="ctr"/>
                      <a:r>
                        <a:rPr lang="es-PE" sz="1100" b="1" u="none" strike="noStrike" dirty="0">
                          <a:solidFill>
                            <a:schemeClr val="bg1"/>
                          </a:solidFill>
                          <a:effectLst/>
                        </a:rPr>
                        <a:t>60%</a:t>
                      </a:r>
                      <a:endParaRPr lang="es-PE" sz="1100" b="1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72199075"/>
                  </a:ext>
                </a:extLst>
              </a:tr>
              <a:tr h="219116">
                <a:tc>
                  <a:txBody>
                    <a:bodyPr/>
                    <a:lstStyle/>
                    <a:p>
                      <a:pPr algn="ctr" fontAlgn="ctr"/>
                      <a:r>
                        <a:rPr lang="es-PE" sz="1100" b="1" u="none" strike="noStrike" dirty="0">
                          <a:effectLst/>
                        </a:rPr>
                        <a:t>Arbitrios Municipales 2025</a:t>
                      </a:r>
                      <a:endParaRPr lang="es-PE" sz="11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PE" sz="1100" b="1" u="none" strike="noStrike" dirty="0">
                          <a:effectLst/>
                        </a:rPr>
                        <a:t>S/ 10,962,799</a:t>
                      </a: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s-PE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43156151"/>
                  </a:ext>
                </a:extLst>
              </a:tr>
              <a:tr h="433585">
                <a:tc>
                  <a:txBody>
                    <a:bodyPr/>
                    <a:lstStyle/>
                    <a:p>
                      <a:pPr algn="ctr" fontAlgn="ctr"/>
                      <a:r>
                        <a:rPr lang="es-ES" sz="1100" b="1" u="none" strike="noStrike" dirty="0">
                          <a:effectLst/>
                        </a:rPr>
                        <a:t>Años anteriores y otros conceptos tributarios</a:t>
                      </a:r>
                      <a:endParaRPr lang="es-ES" sz="11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PE" sz="1100" b="1" u="none" strike="noStrike" dirty="0">
                          <a:effectLst/>
                        </a:rPr>
                        <a:t>S/ 17,744,443</a:t>
                      </a:r>
                      <a:endParaRPr lang="es-PE" sz="11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PE" sz="1100" b="1" u="none" strike="noStrike" dirty="0">
                          <a:solidFill>
                            <a:schemeClr val="bg1"/>
                          </a:solidFill>
                          <a:effectLst/>
                        </a:rPr>
                        <a:t>28%</a:t>
                      </a:r>
                      <a:endParaRPr lang="es-PE" sz="1100" b="1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accent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88299022"/>
                  </a:ext>
                </a:extLst>
              </a:tr>
              <a:tr h="251107">
                <a:tc>
                  <a:txBody>
                    <a:bodyPr/>
                    <a:lstStyle/>
                    <a:p>
                      <a:pPr algn="ctr" fontAlgn="ctr"/>
                      <a:r>
                        <a:rPr lang="es-PE" sz="1100" b="1" u="none" strike="noStrike" dirty="0">
                          <a:effectLst/>
                        </a:rPr>
                        <a:t>Ingresos no tributarios</a:t>
                      </a:r>
                      <a:endParaRPr lang="es-PE" sz="11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PE" sz="1100" b="1" u="none" strike="noStrike" dirty="0">
                          <a:effectLst/>
                        </a:rPr>
                        <a:t>S/ 7,568,753</a:t>
                      </a:r>
                      <a:endParaRPr lang="es-PE" sz="11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PE" sz="1100" b="1" u="none" strike="noStrike" dirty="0">
                          <a:solidFill>
                            <a:schemeClr val="bg1"/>
                          </a:solidFill>
                          <a:effectLst/>
                        </a:rPr>
                        <a:t>12%</a:t>
                      </a:r>
                      <a:endParaRPr lang="es-PE" sz="1100" b="1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accent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42177494"/>
                  </a:ext>
                </a:extLst>
              </a:tr>
              <a:tr h="204226">
                <a:tc>
                  <a:txBody>
                    <a:bodyPr/>
                    <a:lstStyle/>
                    <a:p>
                      <a:pPr algn="ctr" fontAlgn="ctr"/>
                      <a:r>
                        <a:rPr lang="es-PE" sz="1200" b="1" u="none" strike="noStrike" dirty="0">
                          <a:solidFill>
                            <a:schemeClr val="bg1"/>
                          </a:solidFill>
                          <a:effectLst/>
                        </a:rPr>
                        <a:t>TOTAL</a:t>
                      </a:r>
                      <a:endParaRPr lang="es-PE" sz="1200" b="1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PE" sz="1100" b="1" i="0" u="none" strike="noStrike" dirty="0">
                          <a:solidFill>
                            <a:schemeClr val="bg1"/>
                          </a:solidFill>
                          <a:effectLst/>
                          <a:latin typeface="Calibri" panose="020F0502020204030204" pitchFamily="34" charset="0"/>
                        </a:rPr>
                        <a:t>S/ 62,561,273</a:t>
                      </a:r>
                    </a:p>
                  </a:txBody>
                  <a:tcPr marL="9525" marR="9525" marT="9525" marB="0" anchor="ctr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PE" sz="1200" b="1" u="none" strike="noStrike" dirty="0">
                          <a:solidFill>
                            <a:schemeClr val="bg1"/>
                          </a:solidFill>
                          <a:effectLst/>
                        </a:rPr>
                        <a:t>100%</a:t>
                      </a:r>
                      <a:endParaRPr lang="es-PE" sz="1200" b="1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47340630"/>
                  </a:ext>
                </a:extLst>
              </a:tr>
            </a:tbl>
          </a:graphicData>
        </a:graphic>
      </p:graphicFrame>
      <p:sp>
        <p:nvSpPr>
          <p:cNvPr id="6" name="CuadroTexto 5">
            <a:extLst>
              <a:ext uri="{FF2B5EF4-FFF2-40B4-BE49-F238E27FC236}">
                <a16:creationId xmlns:a16="http://schemas.microsoft.com/office/drawing/2014/main" id="{B911F42E-BA85-4692-BE81-2BFB47834CA7}"/>
              </a:ext>
            </a:extLst>
          </p:cNvPr>
          <p:cNvSpPr txBox="1"/>
          <p:nvPr/>
        </p:nvSpPr>
        <p:spPr>
          <a:xfrm>
            <a:off x="297101" y="1427848"/>
            <a:ext cx="70604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PE" sz="2000" b="1" dirty="0">
                <a:solidFill>
                  <a:schemeClr val="accent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RECAUDACIÓN MULTIANUAL DE ENERO A DICIEMBRE</a:t>
            </a:r>
          </a:p>
        </p:txBody>
      </p:sp>
      <p:graphicFrame>
        <p:nvGraphicFramePr>
          <p:cNvPr id="7" name="Gráfico 6">
            <a:extLst>
              <a:ext uri="{FF2B5EF4-FFF2-40B4-BE49-F238E27FC236}">
                <a16:creationId xmlns:a16="http://schemas.microsoft.com/office/drawing/2014/main" id="{1FE9EFD3-D31D-403D-ADD1-789EEA1D1D24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718082510"/>
              </p:ext>
            </p:extLst>
          </p:nvPr>
        </p:nvGraphicFramePr>
        <p:xfrm>
          <a:off x="7517991" y="842210"/>
          <a:ext cx="3791693" cy="576824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</p:spTree>
    <p:extLst>
      <p:ext uri="{BB962C8B-B14F-4D97-AF65-F5344CB8AC3E}">
        <p14:creationId xmlns:p14="http://schemas.microsoft.com/office/powerpoint/2010/main" val="11165857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Imagen 8">
            <a:extLst>
              <a:ext uri="{FF2B5EF4-FFF2-40B4-BE49-F238E27FC236}">
                <a16:creationId xmlns:a16="http://schemas.microsoft.com/office/drawing/2014/main" id="{AF163E28-6287-4077-AC01-076EE593FB5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98" y="0"/>
            <a:ext cx="12172003" cy="6858000"/>
          </a:xfrm>
          <a:prstGeom prst="rect">
            <a:avLst/>
          </a:prstGeom>
        </p:spPr>
      </p:pic>
      <p:pic>
        <p:nvPicPr>
          <p:cNvPr id="4" name="Imagen 3">
            <a:extLst>
              <a:ext uri="{FF2B5EF4-FFF2-40B4-BE49-F238E27FC236}">
                <a16:creationId xmlns:a16="http://schemas.microsoft.com/office/drawing/2014/main" id="{03450AAC-E8E6-4628-A9FE-79578BA325C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107" y="2210089"/>
            <a:ext cx="5414929" cy="3627475"/>
          </a:xfrm>
          <a:prstGeom prst="rect">
            <a:avLst/>
          </a:prstGeom>
        </p:spPr>
      </p:pic>
      <p:graphicFrame>
        <p:nvGraphicFramePr>
          <p:cNvPr id="5" name="Tabla 4">
            <a:extLst>
              <a:ext uri="{FF2B5EF4-FFF2-40B4-BE49-F238E27FC236}">
                <a16:creationId xmlns:a16="http://schemas.microsoft.com/office/drawing/2014/main" id="{B2E7D19E-799F-4D48-833F-53781F7BE53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3189750"/>
              </p:ext>
            </p:extLst>
          </p:nvPr>
        </p:nvGraphicFramePr>
        <p:xfrm>
          <a:off x="5830668" y="1871133"/>
          <a:ext cx="5904132" cy="900178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657883">
                  <a:extLst>
                    <a:ext uri="{9D8B030D-6E8A-4147-A177-3AD203B41FA5}">
                      <a16:colId xmlns:a16="http://schemas.microsoft.com/office/drawing/2014/main" val="1021264574"/>
                    </a:ext>
                  </a:extLst>
                </a:gridCol>
                <a:gridCol w="1604098">
                  <a:extLst>
                    <a:ext uri="{9D8B030D-6E8A-4147-A177-3AD203B41FA5}">
                      <a16:colId xmlns:a16="http://schemas.microsoft.com/office/drawing/2014/main" val="4020465479"/>
                    </a:ext>
                  </a:extLst>
                </a:gridCol>
                <a:gridCol w="1642151">
                  <a:extLst>
                    <a:ext uri="{9D8B030D-6E8A-4147-A177-3AD203B41FA5}">
                      <a16:colId xmlns:a16="http://schemas.microsoft.com/office/drawing/2014/main" val="1004047306"/>
                    </a:ext>
                  </a:extLst>
                </a:gridCol>
              </a:tblGrid>
              <a:tr h="296151">
                <a:tc>
                  <a:txBody>
                    <a:bodyPr/>
                    <a:lstStyle/>
                    <a:p>
                      <a:pPr algn="ctr" fontAlgn="ctr"/>
                      <a:r>
                        <a:rPr lang="es-PE" sz="1400" b="1" u="none" strike="noStrike" dirty="0">
                          <a:effectLst/>
                        </a:rPr>
                        <a:t>Palacio Municipal</a:t>
                      </a:r>
                      <a:endParaRPr lang="es-PE" sz="1400" b="1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s-PE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</a:t>
                      </a:r>
                      <a:r>
                        <a:rPr lang="es-PE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/ 45,464,528.39</a:t>
                      </a:r>
                      <a:endParaRPr lang="es-PE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s-PE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72.67%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02736148"/>
                  </a:ext>
                </a:extLst>
              </a:tr>
              <a:tr h="307876">
                <a:tc>
                  <a:txBody>
                    <a:bodyPr/>
                    <a:lstStyle/>
                    <a:p>
                      <a:pPr algn="ctr" fontAlgn="ctr"/>
                      <a:r>
                        <a:rPr lang="es-PE" sz="1400" b="1" u="none" strike="noStrike" dirty="0">
                          <a:effectLst/>
                        </a:rPr>
                        <a:t>Pagos en Línea</a:t>
                      </a:r>
                      <a:endParaRPr lang="es-PE" sz="1400" b="1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s-PE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S/ 4,416,142.44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s-PE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7.06%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8085369"/>
                  </a:ext>
                </a:extLst>
              </a:tr>
              <a:tr h="296151">
                <a:tc>
                  <a:txBody>
                    <a:bodyPr/>
                    <a:lstStyle/>
                    <a:p>
                      <a:pPr algn="ctr" fontAlgn="ctr"/>
                      <a:r>
                        <a:rPr lang="es-PE" sz="1600" b="1" u="none" strike="noStrike" dirty="0">
                          <a:solidFill>
                            <a:schemeClr val="bg1"/>
                          </a:solidFill>
                          <a:effectLst/>
                        </a:rPr>
                        <a:t>TOTAL</a:t>
                      </a:r>
                      <a:endParaRPr lang="es-PE" sz="1600" b="1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s-PE" sz="1600" b="1" i="0" u="none" strike="noStrike" dirty="0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</a:rPr>
                        <a:t>S/ 49,880,670.83</a:t>
                      </a:r>
                    </a:p>
                  </a:txBody>
                  <a:tcPr marL="9525" marR="9525" marT="9525" marB="0" anchor="b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s-PE" sz="1600" b="1" i="0" u="none" strike="noStrike" dirty="0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</a:rPr>
                        <a:t>79.73%</a:t>
                      </a:r>
                    </a:p>
                  </a:txBody>
                  <a:tcPr marL="9525" marR="9525" marT="9525" marB="0" anchor="b"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62715196"/>
                  </a:ext>
                </a:extLst>
              </a:tr>
            </a:tbl>
          </a:graphicData>
        </a:graphic>
      </p:graphicFrame>
      <p:graphicFrame>
        <p:nvGraphicFramePr>
          <p:cNvPr id="6" name="Tabla 5">
            <a:extLst>
              <a:ext uri="{FF2B5EF4-FFF2-40B4-BE49-F238E27FC236}">
                <a16:creationId xmlns:a16="http://schemas.microsoft.com/office/drawing/2014/main" id="{1699D04F-AA77-4A7E-8A39-6380B3BB546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20256318"/>
              </p:ext>
            </p:extLst>
          </p:nvPr>
        </p:nvGraphicFramePr>
        <p:xfrm>
          <a:off x="5830668" y="3001392"/>
          <a:ext cx="5904132" cy="339941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657884">
                  <a:extLst>
                    <a:ext uri="{9D8B030D-6E8A-4147-A177-3AD203B41FA5}">
                      <a16:colId xmlns:a16="http://schemas.microsoft.com/office/drawing/2014/main" val="2012932215"/>
                    </a:ext>
                  </a:extLst>
                </a:gridCol>
                <a:gridCol w="1673175">
                  <a:extLst>
                    <a:ext uri="{9D8B030D-6E8A-4147-A177-3AD203B41FA5}">
                      <a16:colId xmlns:a16="http://schemas.microsoft.com/office/drawing/2014/main" val="2778950675"/>
                    </a:ext>
                  </a:extLst>
                </a:gridCol>
                <a:gridCol w="1573073">
                  <a:extLst>
                    <a:ext uri="{9D8B030D-6E8A-4147-A177-3AD203B41FA5}">
                      <a16:colId xmlns:a16="http://schemas.microsoft.com/office/drawing/2014/main" val="3003399344"/>
                    </a:ext>
                  </a:extLst>
                </a:gridCol>
              </a:tblGrid>
              <a:tr h="316225">
                <a:tc>
                  <a:txBody>
                    <a:bodyPr/>
                    <a:lstStyle/>
                    <a:p>
                      <a:pPr algn="ctr" fontAlgn="ctr"/>
                      <a:r>
                        <a:rPr lang="es-PE" sz="1400" b="1" u="none" strike="noStrike" dirty="0">
                          <a:solidFill>
                            <a:schemeClr val="bg1"/>
                          </a:solidFill>
                          <a:effectLst/>
                        </a:rPr>
                        <a:t>Puntos Descentralizados</a:t>
                      </a:r>
                      <a:endParaRPr lang="es-PE" sz="1400" b="1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66999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PE" sz="1400" b="1" u="none" strike="noStrike" dirty="0">
                          <a:solidFill>
                            <a:schemeClr val="bg1"/>
                          </a:solidFill>
                          <a:effectLst/>
                        </a:rPr>
                        <a:t>Total Ingresos</a:t>
                      </a:r>
                      <a:endParaRPr lang="es-PE" sz="1400" b="1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66999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PE" sz="1400" b="1" u="none" strike="noStrike" dirty="0">
                          <a:solidFill>
                            <a:schemeClr val="bg1"/>
                          </a:solidFill>
                          <a:effectLst/>
                        </a:rPr>
                        <a:t>%Participación</a:t>
                      </a:r>
                      <a:endParaRPr lang="es-PE" sz="1400" b="1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66999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01175021"/>
                  </a:ext>
                </a:extLst>
              </a:tr>
              <a:tr h="276696">
                <a:tc>
                  <a:txBody>
                    <a:bodyPr/>
                    <a:lstStyle/>
                    <a:p>
                      <a:pPr algn="ctr" rtl="0" fontAlgn="ctr"/>
                      <a:r>
                        <a:rPr lang="es-PE" sz="16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Agencia Sur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s-PE" sz="16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S/ 2,727,492.6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s-PE" sz="16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4.36 %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96411827"/>
                  </a:ext>
                </a:extLst>
              </a:tr>
              <a:tr h="276696">
                <a:tc>
                  <a:txBody>
                    <a:bodyPr/>
                    <a:lstStyle/>
                    <a:p>
                      <a:pPr algn="ctr" rtl="0" fontAlgn="ctr"/>
                      <a:r>
                        <a:rPr lang="es-PE" sz="16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Plaza Vea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s-PE" sz="16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S/ 2,589,210.08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s-PE" sz="16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4.14 %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64057664"/>
                  </a:ext>
                </a:extLst>
              </a:tr>
              <a:tr h="276696">
                <a:tc>
                  <a:txBody>
                    <a:bodyPr/>
                    <a:lstStyle/>
                    <a:p>
                      <a:pPr algn="ctr" rtl="0" fontAlgn="ctr"/>
                      <a:r>
                        <a:rPr lang="es-PE" sz="16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Huamantanga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s-PE" sz="16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S/ 2,008,251.85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s-PE" sz="16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3.21 %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86520922"/>
                  </a:ext>
                </a:extLst>
              </a:tr>
              <a:tr h="276696">
                <a:tc>
                  <a:txBody>
                    <a:bodyPr/>
                    <a:lstStyle/>
                    <a:p>
                      <a:pPr algn="ctr" rtl="0" fontAlgn="ctr"/>
                      <a:r>
                        <a:rPr lang="es-PE" sz="16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Caja GOU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s-PE" sz="16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S/ 1,845,359.15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s-PE" sz="16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2.95 %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16867328"/>
                  </a:ext>
                </a:extLst>
              </a:tr>
              <a:tr h="276696">
                <a:tc>
                  <a:txBody>
                    <a:bodyPr/>
                    <a:lstStyle/>
                    <a:p>
                      <a:pPr algn="ctr" rtl="0" fontAlgn="ctr"/>
                      <a:r>
                        <a:rPr lang="es-PE" sz="16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Tottus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s-PE" sz="16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S/ 1,510,231.71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s-PE" sz="16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2.41 %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52545252"/>
                  </a:ext>
                </a:extLst>
              </a:tr>
              <a:tr h="276696">
                <a:tc>
                  <a:txBody>
                    <a:bodyPr/>
                    <a:lstStyle/>
                    <a:p>
                      <a:pPr algn="ctr" rtl="0" fontAlgn="ctr"/>
                      <a:r>
                        <a:rPr lang="es-PE" sz="16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Caja Itinerante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s-PE" sz="16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S/ 1,254,594.74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s-PE" sz="16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2.01 %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83820214"/>
                  </a:ext>
                </a:extLst>
              </a:tr>
              <a:tr h="276696">
                <a:tc>
                  <a:txBody>
                    <a:bodyPr/>
                    <a:lstStyle/>
                    <a:p>
                      <a:pPr algn="ctr" rtl="0" fontAlgn="ctr"/>
                      <a:r>
                        <a:rPr lang="es-PE" sz="16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Agencia Norte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s-PE" sz="16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S/ 374,146.20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s-PE" sz="16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0.60 %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23922550"/>
                  </a:ext>
                </a:extLst>
              </a:tr>
              <a:tr h="276696">
                <a:tc>
                  <a:txBody>
                    <a:bodyPr/>
                    <a:lstStyle/>
                    <a:p>
                      <a:pPr algn="ctr" rtl="0" fontAlgn="ctr"/>
                      <a:r>
                        <a:rPr lang="es-PE" sz="16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Veterinaria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s-PE" sz="16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S/ 207,240.00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s-PE" sz="16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0.33 %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91756128"/>
                  </a:ext>
                </a:extLst>
              </a:tr>
              <a:tr h="276696">
                <a:tc>
                  <a:txBody>
                    <a:bodyPr/>
                    <a:lstStyle/>
                    <a:p>
                      <a:pPr algn="ctr" rtl="0" fontAlgn="ctr"/>
                      <a:r>
                        <a:rPr lang="es-PE" sz="16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CAT Ensenada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s-PE" sz="16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S/ 163,195.80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s-PE" sz="16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0.26 %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07348552"/>
                  </a:ext>
                </a:extLst>
              </a:tr>
              <a:tr h="276696">
                <a:tc>
                  <a:txBody>
                    <a:bodyPr/>
                    <a:lstStyle/>
                    <a:p>
                      <a:pPr algn="ctr" rtl="0" fontAlgn="ctr"/>
                      <a:r>
                        <a:rPr lang="es-PE" sz="16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Palacio de la cultura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s-PE" sz="16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S/ 880.00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s-PE" sz="16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0.00 %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35357588"/>
                  </a:ext>
                </a:extLst>
              </a:tr>
              <a:tr h="316225">
                <a:tc>
                  <a:txBody>
                    <a:bodyPr/>
                    <a:lstStyle/>
                    <a:p>
                      <a:pPr algn="ctr" fontAlgn="ctr"/>
                      <a:r>
                        <a:rPr lang="es-PE" sz="1600" b="1" u="none" strike="noStrike" dirty="0">
                          <a:solidFill>
                            <a:schemeClr val="bg1"/>
                          </a:solidFill>
                          <a:effectLst/>
                        </a:rPr>
                        <a:t>TOTAL</a:t>
                      </a:r>
                      <a:endParaRPr lang="es-PE" sz="1600" b="1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s-PE" sz="1600" b="1" i="0" u="none" strike="noStrike" dirty="0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</a:rPr>
                        <a:t>S/ 12,680,602.13</a:t>
                      </a:r>
                    </a:p>
                  </a:txBody>
                  <a:tcPr marL="9525" marR="9525" marT="9525" marB="0"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s-PE" sz="1600" b="1" i="0" u="none" strike="noStrike" dirty="0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</a:rPr>
                        <a:t>20.27%</a:t>
                      </a:r>
                    </a:p>
                  </a:txBody>
                  <a:tcPr marL="9525" marR="9525" marT="9525" marB="0" anchor="ctr"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67633410"/>
                  </a:ext>
                </a:extLst>
              </a:tr>
            </a:tbl>
          </a:graphicData>
        </a:graphic>
      </p:graphicFrame>
      <p:sp>
        <p:nvSpPr>
          <p:cNvPr id="7" name="CuadroTexto 6">
            <a:extLst>
              <a:ext uri="{FF2B5EF4-FFF2-40B4-BE49-F238E27FC236}">
                <a16:creationId xmlns:a16="http://schemas.microsoft.com/office/drawing/2014/main" id="{6557F63A-F61B-4DB7-9C9D-1B947314D196}"/>
              </a:ext>
            </a:extLst>
          </p:cNvPr>
          <p:cNvSpPr txBox="1"/>
          <p:nvPr/>
        </p:nvSpPr>
        <p:spPr>
          <a:xfrm>
            <a:off x="5830667" y="6275721"/>
            <a:ext cx="182511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PE" sz="1100" b="1" i="1" dirty="0"/>
              <a:t>*Actualizado al 31.12.2025</a:t>
            </a:r>
            <a:endParaRPr lang="es-PE" b="1" i="1" dirty="0"/>
          </a:p>
        </p:txBody>
      </p:sp>
    </p:spTree>
    <p:extLst>
      <p:ext uri="{BB962C8B-B14F-4D97-AF65-F5344CB8AC3E}">
        <p14:creationId xmlns:p14="http://schemas.microsoft.com/office/powerpoint/2010/main" val="33869854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Imagen 9">
            <a:extLst>
              <a:ext uri="{FF2B5EF4-FFF2-40B4-BE49-F238E27FC236}">
                <a16:creationId xmlns:a16="http://schemas.microsoft.com/office/drawing/2014/main" id="{6E61CB53-ED5D-4CAF-865E-2DCCC61E81C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98" y="0"/>
            <a:ext cx="12172003" cy="6858000"/>
          </a:xfrm>
          <a:prstGeom prst="rect">
            <a:avLst/>
          </a:prstGeom>
        </p:spPr>
      </p:pic>
      <p:graphicFrame>
        <p:nvGraphicFramePr>
          <p:cNvPr id="4" name="Marcador de contenido 4">
            <a:extLst>
              <a:ext uri="{FF2B5EF4-FFF2-40B4-BE49-F238E27FC236}">
                <a16:creationId xmlns:a16="http://schemas.microsoft.com/office/drawing/2014/main" id="{98AED576-65AA-4837-8062-C40BD5FBEA70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37140542"/>
              </p:ext>
            </p:extLst>
          </p:nvPr>
        </p:nvGraphicFramePr>
        <p:xfrm>
          <a:off x="864178" y="1222709"/>
          <a:ext cx="6197600" cy="4873828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887636">
                  <a:extLst>
                    <a:ext uri="{9D8B030D-6E8A-4147-A177-3AD203B41FA5}">
                      <a16:colId xmlns:a16="http://schemas.microsoft.com/office/drawing/2014/main" val="3332631219"/>
                    </a:ext>
                  </a:extLst>
                </a:gridCol>
                <a:gridCol w="1580782">
                  <a:extLst>
                    <a:ext uri="{9D8B030D-6E8A-4147-A177-3AD203B41FA5}">
                      <a16:colId xmlns:a16="http://schemas.microsoft.com/office/drawing/2014/main" val="1648730986"/>
                    </a:ext>
                  </a:extLst>
                </a:gridCol>
                <a:gridCol w="1253067">
                  <a:extLst>
                    <a:ext uri="{9D8B030D-6E8A-4147-A177-3AD203B41FA5}">
                      <a16:colId xmlns:a16="http://schemas.microsoft.com/office/drawing/2014/main" val="766135738"/>
                    </a:ext>
                  </a:extLst>
                </a:gridCol>
                <a:gridCol w="1270000">
                  <a:extLst>
                    <a:ext uri="{9D8B030D-6E8A-4147-A177-3AD203B41FA5}">
                      <a16:colId xmlns:a16="http://schemas.microsoft.com/office/drawing/2014/main" val="2642668557"/>
                    </a:ext>
                  </a:extLst>
                </a:gridCol>
                <a:gridCol w="1206115">
                  <a:extLst>
                    <a:ext uri="{9D8B030D-6E8A-4147-A177-3AD203B41FA5}">
                      <a16:colId xmlns:a16="http://schemas.microsoft.com/office/drawing/2014/main" val="108693304"/>
                    </a:ext>
                  </a:extLst>
                </a:gridCol>
              </a:tblGrid>
              <a:tr h="600075">
                <a:tc>
                  <a:txBody>
                    <a:bodyPr/>
                    <a:lstStyle/>
                    <a:p>
                      <a:pPr algn="ctr" fontAlgn="ctr"/>
                      <a:r>
                        <a:rPr lang="es-PE" sz="1400" b="1" u="none" strike="noStrike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ZONA </a:t>
                      </a:r>
                      <a:endParaRPr lang="es-PE" sz="1400" b="1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s-PE" sz="1400" b="1" u="none" strike="noStrike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SECTOR </a:t>
                      </a:r>
                      <a:endParaRPr lang="es-PE" sz="1400" b="1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28625" marR="9525" marT="9525" marB="0"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PE" sz="1400" b="1" u="none" strike="noStrike" dirty="0" err="1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Cantd</a:t>
                      </a:r>
                      <a:r>
                        <a:rPr lang="es-PE" sz="1400" b="1" u="none" strike="noStrike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. </a:t>
                      </a:r>
                      <a:r>
                        <a:rPr lang="es-PE" sz="1400" b="1" u="none" strike="noStrike" dirty="0" err="1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Contrib</a:t>
                      </a:r>
                      <a:br>
                        <a:rPr lang="es-PE" sz="1400" b="1" u="none" strike="noStrike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</a:br>
                      <a:r>
                        <a:rPr lang="es-PE" sz="1400" b="1" u="none" strike="noStrike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Emisión</a:t>
                      </a:r>
                      <a:endParaRPr lang="es-PE" sz="1400" b="1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PE" sz="1400" b="1" u="none" strike="noStrike" dirty="0" err="1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Cantd</a:t>
                      </a:r>
                      <a:r>
                        <a:rPr lang="es-PE" sz="1400" b="1" u="none" strike="noStrike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. </a:t>
                      </a:r>
                      <a:r>
                        <a:rPr lang="es-PE" sz="1400" b="1" u="none" strike="noStrike" dirty="0" err="1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Contrib</a:t>
                      </a:r>
                      <a:r>
                        <a:rPr lang="es-PE" sz="1400" b="1" u="none" strike="noStrike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Pagos</a:t>
                      </a:r>
                      <a:endParaRPr lang="es-PE" sz="1400" b="1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PE" sz="1400" b="1" u="none" strike="noStrike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% Morosidad</a:t>
                      </a:r>
                      <a:br>
                        <a:rPr lang="es-PE" sz="1400" b="1" u="none" strike="noStrike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</a:br>
                      <a:r>
                        <a:rPr lang="es-PE" sz="1400" b="1" u="none" strike="noStrike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2025 </a:t>
                      </a:r>
                      <a:endParaRPr lang="es-PE" sz="1400" b="1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66286466"/>
                  </a:ext>
                </a:extLst>
              </a:tr>
              <a:tr h="190500">
                <a:tc rowSpan="9">
                  <a:txBody>
                    <a:bodyPr/>
                    <a:lstStyle/>
                    <a:p>
                      <a:pPr algn="ctr" fontAlgn="ctr"/>
                      <a:r>
                        <a:rPr lang="es-PE" sz="1000" b="1" u="none" strike="noStrike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CENTRO</a:t>
                      </a:r>
                      <a:endParaRPr lang="es-PE" sz="1000" b="1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s-PE" sz="1000" b="1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Cercado</a:t>
                      </a:r>
                      <a:endParaRPr lang="es-PE" sz="1000" b="1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PE" sz="10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4,201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PE" sz="10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2282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PE" sz="1000" b="1" i="0" u="none" strike="noStrike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25.61%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6483589"/>
                  </a:ext>
                </a:extLst>
              </a:tr>
              <a:tr h="190500">
                <a:tc vMerge="1">
                  <a:txBody>
                    <a:bodyPr/>
                    <a:lstStyle/>
                    <a:p>
                      <a:endParaRPr lang="es-PE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s-PE" sz="1000" b="1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Copacabana</a:t>
                      </a:r>
                      <a:endParaRPr lang="es-PE" sz="1000" b="1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PE" sz="10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9,361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PE" sz="10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5686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PE" sz="1000" b="1" i="0" u="none" strike="noStrike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22.12%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64653137"/>
                  </a:ext>
                </a:extLst>
              </a:tr>
              <a:tr h="190500">
                <a:tc vMerge="1">
                  <a:txBody>
                    <a:bodyPr/>
                    <a:lstStyle/>
                    <a:p>
                      <a:endParaRPr lang="es-PE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s-PE" sz="1000" b="1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Gallinazos</a:t>
                      </a:r>
                      <a:endParaRPr lang="es-PE" sz="1000" b="1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PE" sz="10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3,784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PE" sz="10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2127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PE" sz="1000" b="1" i="0" u="none" strike="noStrike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32.27%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90464458"/>
                  </a:ext>
                </a:extLst>
              </a:tr>
              <a:tr h="190500">
                <a:tc vMerge="1">
                  <a:txBody>
                    <a:bodyPr/>
                    <a:lstStyle/>
                    <a:p>
                      <a:endParaRPr lang="es-PE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s-PE" sz="1000" b="1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Grama</a:t>
                      </a:r>
                      <a:endParaRPr lang="es-PE" sz="1000" b="1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PE" sz="10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8,340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PE" sz="10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3456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PE" sz="1000" b="1" i="0" u="none" strike="noStrike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44.34%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62896291"/>
                  </a:ext>
                </a:extLst>
              </a:tr>
              <a:tr h="190500">
                <a:tc vMerge="1">
                  <a:txBody>
                    <a:bodyPr/>
                    <a:lstStyle/>
                    <a:p>
                      <a:endParaRPr lang="es-PE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s-PE" sz="1000" b="1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Las Vegas</a:t>
                      </a:r>
                      <a:endParaRPr lang="es-PE" sz="1000" b="1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PE" sz="10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624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PE" sz="10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371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PE" sz="1000" b="1" i="0" u="none" strike="noStrike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6.54%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0752497"/>
                  </a:ext>
                </a:extLst>
              </a:tr>
              <a:tr h="190500">
                <a:tc vMerge="1">
                  <a:txBody>
                    <a:bodyPr/>
                    <a:lstStyle/>
                    <a:p>
                      <a:endParaRPr lang="es-PE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s-PE" sz="1000" b="1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Pampa Libre</a:t>
                      </a:r>
                      <a:endParaRPr lang="es-PE" sz="1000" b="1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PE" sz="10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158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PE" sz="10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60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PE" sz="1000" b="1" i="0" u="none" strike="noStrike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41.08%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99557496"/>
                  </a:ext>
                </a:extLst>
              </a:tr>
              <a:tr h="190500">
                <a:tc vMerge="1">
                  <a:txBody>
                    <a:bodyPr/>
                    <a:lstStyle/>
                    <a:p>
                      <a:endParaRPr lang="es-PE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s-PE" sz="1000" b="1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Santa Rosa</a:t>
                      </a:r>
                      <a:endParaRPr lang="es-PE" sz="1000" b="1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PE" sz="10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2,904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PE" sz="10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1124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PE" sz="1000" b="1" i="0" u="none" strike="noStrike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61.00%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37308337"/>
                  </a:ext>
                </a:extLst>
              </a:tr>
              <a:tr h="190500">
                <a:tc vMerge="1">
                  <a:txBody>
                    <a:bodyPr/>
                    <a:lstStyle/>
                    <a:p>
                      <a:endParaRPr lang="es-PE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s-PE" sz="1000" b="1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Tambo Inga Este</a:t>
                      </a:r>
                      <a:endParaRPr lang="es-PE" sz="1000" b="1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PE" sz="10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4,449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PE" sz="10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2435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PE" sz="1000" b="1" i="0" u="none" strike="noStrike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37.96%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69397457"/>
                  </a:ext>
                </a:extLst>
              </a:tr>
              <a:tr h="190500">
                <a:tc vMerge="1">
                  <a:txBody>
                    <a:bodyPr/>
                    <a:lstStyle/>
                    <a:p>
                      <a:endParaRPr lang="es-PE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s-PE" sz="1000" b="1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Tambo Inga Oeste</a:t>
                      </a:r>
                      <a:endParaRPr lang="es-PE" sz="1000" b="1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PE" sz="10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5,917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PE" sz="10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3548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PE" sz="1000" b="1" i="0" u="none" strike="noStrike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30.33%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00522798"/>
                  </a:ext>
                </a:extLst>
              </a:tr>
              <a:tr h="190500">
                <a:tc gridSpan="2">
                  <a:txBody>
                    <a:bodyPr/>
                    <a:lstStyle/>
                    <a:p>
                      <a:pPr algn="r" fontAlgn="b"/>
                      <a:r>
                        <a:rPr lang="es-PE" sz="1000" b="1" u="none" strike="noStrike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 CENTRO</a:t>
                      </a:r>
                      <a:endParaRPr lang="es-PE" sz="1000" b="1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85725" marT="9525" marB="0" anchor="ctr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s-PE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PE" sz="1000" b="1" i="0" u="none" strike="noStrike" dirty="0">
                          <a:solidFill>
                            <a:schemeClr val="bg1"/>
                          </a:solidFill>
                          <a:effectLst/>
                          <a:latin typeface="Arial Narrow" panose="020B0606020202030204" pitchFamily="34" charset="0"/>
                        </a:rPr>
                        <a:t>39,738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PE" sz="1000" b="1" i="0" u="none" strike="noStrike" dirty="0">
                          <a:solidFill>
                            <a:schemeClr val="bg1"/>
                          </a:solidFill>
                          <a:effectLst/>
                          <a:latin typeface="Arial Narrow" panose="020B0606020202030204" pitchFamily="34" charset="0"/>
                        </a:rPr>
                        <a:t>21,089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PE" sz="1000" b="1" i="0" u="none" strike="noStrike" dirty="0">
                          <a:solidFill>
                            <a:schemeClr val="bg1"/>
                          </a:solidFill>
                          <a:effectLst/>
                          <a:latin typeface="Arial Narrow" panose="020B0606020202030204" pitchFamily="34" charset="0"/>
                        </a:rPr>
                        <a:t>27.24%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01642747"/>
                  </a:ext>
                </a:extLst>
              </a:tr>
              <a:tr h="190500">
                <a:tc rowSpan="5">
                  <a:txBody>
                    <a:bodyPr/>
                    <a:lstStyle/>
                    <a:p>
                      <a:pPr algn="ctr" fontAlgn="ctr"/>
                      <a:r>
                        <a:rPr lang="es-PE" sz="1000" b="1" u="none" strike="noStrike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NORTE</a:t>
                      </a:r>
                      <a:endParaRPr lang="es-PE" sz="1000" b="1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s-PE" sz="1000" b="1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Alameda Del Norte</a:t>
                      </a:r>
                      <a:endParaRPr lang="es-PE" sz="1000" b="1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PE" sz="10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4,267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PE" sz="10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2131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PE" sz="1000" b="1" i="0" u="none" strike="noStrike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31.05%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6948130"/>
                  </a:ext>
                </a:extLst>
              </a:tr>
              <a:tr h="190500">
                <a:tc vMerge="1">
                  <a:txBody>
                    <a:bodyPr/>
                    <a:lstStyle/>
                    <a:p>
                      <a:endParaRPr lang="es-PE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s-PE" sz="1000" b="1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Dorado</a:t>
                      </a:r>
                      <a:endParaRPr lang="es-PE" sz="1000" b="1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PE" sz="10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1,298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PE" sz="10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522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PE" sz="1000" b="1" i="0" u="none" strike="noStrike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24.11%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99081812"/>
                  </a:ext>
                </a:extLst>
              </a:tr>
              <a:tr h="190500">
                <a:tc vMerge="1">
                  <a:txBody>
                    <a:bodyPr/>
                    <a:lstStyle/>
                    <a:p>
                      <a:endParaRPr lang="es-PE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s-PE" sz="1000" b="1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Jerusalén</a:t>
                      </a:r>
                      <a:endParaRPr lang="es-PE" sz="1000" b="1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PE" sz="10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4,167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PE" sz="10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1766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PE" sz="1000" b="1" i="0" u="none" strike="noStrike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32.12%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2673221"/>
                  </a:ext>
                </a:extLst>
              </a:tr>
              <a:tr h="190500">
                <a:tc vMerge="1">
                  <a:txBody>
                    <a:bodyPr/>
                    <a:lstStyle/>
                    <a:p>
                      <a:endParaRPr lang="es-PE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s-PE" sz="1000" b="1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Leoncio Prado</a:t>
                      </a:r>
                      <a:endParaRPr lang="es-PE" sz="1000" b="1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PE" sz="10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6,298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PE" sz="10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2592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PE" sz="1000" b="1" i="0" u="none" strike="noStrike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31.10%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86882087"/>
                  </a:ext>
                </a:extLst>
              </a:tr>
              <a:tr h="240868">
                <a:tc vMerge="1">
                  <a:txBody>
                    <a:bodyPr/>
                    <a:lstStyle/>
                    <a:p>
                      <a:endParaRPr lang="es-PE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s-PE" sz="1000" b="1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Lomas</a:t>
                      </a:r>
                      <a:endParaRPr lang="es-PE" sz="1000" b="1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PE" sz="10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3,256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PE" sz="10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1136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PE" sz="1000" b="1" i="0" u="none" strike="noStrike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64.60%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77992282"/>
                  </a:ext>
                </a:extLst>
              </a:tr>
              <a:tr h="190500">
                <a:tc gridSpan="2">
                  <a:txBody>
                    <a:bodyPr/>
                    <a:lstStyle/>
                    <a:p>
                      <a:pPr algn="r" fontAlgn="b"/>
                      <a:r>
                        <a:rPr lang="es-PE" sz="1000" b="1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 NORTE</a:t>
                      </a:r>
                      <a:endParaRPr lang="es-PE" sz="1000" b="1" i="0" u="none" strike="noStrike" dirty="0">
                        <a:solidFill>
                          <a:srgbClr val="FFFFFF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85725" marT="9525" marB="0" anchor="ctr">
                    <a:solidFill>
                      <a:schemeClr val="accent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s-PE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PE" sz="1000" b="1" i="0" u="none" strike="noStrike" dirty="0">
                          <a:solidFill>
                            <a:schemeClr val="bg1"/>
                          </a:solidFill>
                          <a:effectLst/>
                          <a:latin typeface="Arial Narrow" panose="020B0606020202030204" pitchFamily="34" charset="0"/>
                        </a:rPr>
                        <a:t>19,286</a:t>
                      </a:r>
                    </a:p>
                  </a:txBody>
                  <a:tcPr marL="9525" marR="9525" marT="9525" marB="0"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PE" sz="1000" b="1" i="0" u="none" strike="noStrike" dirty="0">
                          <a:solidFill>
                            <a:schemeClr val="bg1"/>
                          </a:solidFill>
                          <a:effectLst/>
                          <a:latin typeface="Arial Narrow" panose="020B0606020202030204" pitchFamily="34" charset="0"/>
                        </a:rPr>
                        <a:t>8,147</a:t>
                      </a:r>
                    </a:p>
                  </a:txBody>
                  <a:tcPr marL="9525" marR="9525" marT="9525" marB="0"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PE" sz="1000" b="1" i="0" u="none" strike="noStrike" dirty="0">
                          <a:solidFill>
                            <a:schemeClr val="bg1"/>
                          </a:solidFill>
                          <a:effectLst/>
                          <a:latin typeface="Arial Narrow" panose="020B0606020202030204" pitchFamily="34" charset="0"/>
                        </a:rPr>
                        <a:t>33.13%</a:t>
                      </a:r>
                    </a:p>
                  </a:txBody>
                  <a:tcPr marL="9525" marR="9525" marT="9525" marB="0" anchor="ctr">
                    <a:solidFill>
                      <a:schemeClr val="accent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23052991"/>
                  </a:ext>
                </a:extLst>
              </a:tr>
              <a:tr h="190500">
                <a:tc rowSpan="4">
                  <a:txBody>
                    <a:bodyPr/>
                    <a:lstStyle/>
                    <a:p>
                      <a:pPr algn="ctr" fontAlgn="ctr"/>
                      <a:r>
                        <a:rPr lang="es-PE" sz="1000" b="1" u="none" strike="noStrike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SUR</a:t>
                      </a:r>
                      <a:endParaRPr lang="es-PE" sz="1000" b="1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66999A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s-PE" sz="1000" b="1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Chillón</a:t>
                      </a:r>
                      <a:endParaRPr lang="es-PE" sz="1000" b="1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PE" sz="10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5,423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PE" sz="10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3237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PE" sz="1000" b="1" i="0" u="none" strike="noStrike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36.71%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88876165"/>
                  </a:ext>
                </a:extLst>
              </a:tr>
              <a:tr h="190500">
                <a:tc vMerge="1">
                  <a:txBody>
                    <a:bodyPr/>
                    <a:lstStyle/>
                    <a:p>
                      <a:endParaRPr lang="es-PE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s-PE" sz="1000" b="1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Ensenada</a:t>
                      </a:r>
                      <a:endParaRPr lang="es-PE" sz="1000" b="1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PE" sz="10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5,528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PE" sz="10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2296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PE" sz="1000" b="1" i="0" u="none" strike="noStrike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33.27%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79467916"/>
                  </a:ext>
                </a:extLst>
              </a:tr>
              <a:tr h="190500">
                <a:tc vMerge="1">
                  <a:txBody>
                    <a:bodyPr/>
                    <a:lstStyle/>
                    <a:p>
                      <a:endParaRPr lang="es-PE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s-PE" sz="1000" b="1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Laderas</a:t>
                      </a:r>
                      <a:endParaRPr lang="es-PE" sz="1000" b="1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PE" sz="10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4,815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PE" sz="10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1391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PE" sz="1000" b="1" i="0" u="none" strike="noStrike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56.64%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34488439"/>
                  </a:ext>
                </a:extLst>
              </a:tr>
              <a:tr h="190500">
                <a:tc vMerge="1">
                  <a:txBody>
                    <a:bodyPr/>
                    <a:lstStyle/>
                    <a:p>
                      <a:endParaRPr lang="es-PE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s-PE" sz="1000" b="1" u="none" strike="noStrike" dirty="0" err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Shangri-la</a:t>
                      </a:r>
                      <a:endParaRPr lang="es-PE" sz="1000" b="1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PE" sz="10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2,770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PE" sz="10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1243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PE" sz="10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23.22%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09392075"/>
                  </a:ext>
                </a:extLst>
              </a:tr>
              <a:tr h="190500">
                <a:tc gridSpan="2">
                  <a:txBody>
                    <a:bodyPr/>
                    <a:lstStyle/>
                    <a:p>
                      <a:pPr algn="r" fontAlgn="b"/>
                      <a:r>
                        <a:rPr lang="es-PE" sz="1000" b="1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 SUR</a:t>
                      </a:r>
                      <a:endParaRPr lang="es-PE" sz="1000" b="1" i="0" u="none" strike="noStrike" dirty="0">
                        <a:solidFill>
                          <a:srgbClr val="FFFFFF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85725" marT="9525" marB="0" anchor="ctr">
                    <a:solidFill>
                      <a:srgbClr val="66999A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s-PE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PE" sz="1000" b="1" i="0" u="none" strike="noStrike" dirty="0">
                          <a:solidFill>
                            <a:schemeClr val="bg1"/>
                          </a:solidFill>
                          <a:effectLst/>
                          <a:latin typeface="Arial Narrow" panose="020B0606020202030204" pitchFamily="34" charset="0"/>
                        </a:rPr>
                        <a:t>18,536</a:t>
                      </a:r>
                    </a:p>
                  </a:txBody>
                  <a:tcPr marL="9525" marR="9525" marT="9525" marB="0" anchor="ctr">
                    <a:solidFill>
                      <a:srgbClr val="66999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PE" sz="1000" b="1" i="0" u="none" strike="noStrike" dirty="0">
                          <a:solidFill>
                            <a:schemeClr val="bg1"/>
                          </a:solidFill>
                          <a:effectLst/>
                          <a:latin typeface="Arial Narrow" panose="020B0606020202030204" pitchFamily="34" charset="0"/>
                        </a:rPr>
                        <a:t>8,167</a:t>
                      </a:r>
                    </a:p>
                  </a:txBody>
                  <a:tcPr marL="9525" marR="9525" marT="9525" marB="0" anchor="ctr">
                    <a:solidFill>
                      <a:srgbClr val="66999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PE" sz="1000" b="1" i="0" u="none" strike="noStrike" dirty="0">
                          <a:solidFill>
                            <a:schemeClr val="bg1"/>
                          </a:solidFill>
                          <a:effectLst/>
                          <a:latin typeface="Arial Narrow" panose="020B0606020202030204" pitchFamily="34" charset="0"/>
                        </a:rPr>
                        <a:t>34.02%</a:t>
                      </a:r>
                    </a:p>
                  </a:txBody>
                  <a:tcPr marL="9525" marR="9525" marT="9525" marB="0" anchor="ctr">
                    <a:solidFill>
                      <a:srgbClr val="66999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66875331"/>
                  </a:ext>
                </a:extLst>
              </a:tr>
              <a:tr h="190500">
                <a:tc gridSpan="2">
                  <a:txBody>
                    <a:bodyPr/>
                    <a:lstStyle/>
                    <a:p>
                      <a:pPr algn="r" fontAlgn="b"/>
                      <a:r>
                        <a:rPr lang="es-PE" sz="1400" b="1" i="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 General</a:t>
                      </a:r>
                    </a:p>
                  </a:txBody>
                  <a:tcPr marL="9525" marR="85725" marT="9525" marB="0" anchor="ctr">
                    <a:solidFill>
                      <a:srgbClr val="66999A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s-PE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PE" sz="1400" b="1" i="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77,560</a:t>
                      </a:r>
                    </a:p>
                  </a:txBody>
                  <a:tcPr marL="9525" marR="9525" marT="9525" marB="0" anchor="ctr">
                    <a:solidFill>
                      <a:srgbClr val="66999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PE" sz="1400" b="1" i="0" u="none" strike="noStrike" dirty="0">
                          <a:solidFill>
                            <a:schemeClr val="tx1"/>
                          </a:solidFill>
                          <a:effectLst/>
                          <a:latin typeface="Arial Narrow" panose="020B0606020202030204" pitchFamily="34" charset="0"/>
                        </a:rPr>
                        <a:t>37,403</a:t>
                      </a:r>
                    </a:p>
                  </a:txBody>
                  <a:tcPr marL="9525" marR="9525" marT="9525" marB="0" anchor="ctr">
                    <a:solidFill>
                      <a:srgbClr val="66999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PE" sz="1400" b="1" i="0" u="none" strike="noStrike" dirty="0">
                          <a:solidFill>
                            <a:schemeClr val="tx1"/>
                          </a:solidFill>
                          <a:effectLst/>
                          <a:latin typeface="Arial Narrow" panose="020B0606020202030204" pitchFamily="34" charset="0"/>
                        </a:rPr>
                        <a:t>30.01%</a:t>
                      </a:r>
                    </a:p>
                  </a:txBody>
                  <a:tcPr marL="9525" marR="9525" marT="9525" marB="0" anchor="ctr">
                    <a:solidFill>
                      <a:srgbClr val="66999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05161437"/>
                  </a:ext>
                </a:extLst>
              </a:tr>
            </a:tbl>
          </a:graphicData>
        </a:graphic>
      </p:graphicFrame>
      <p:graphicFrame>
        <p:nvGraphicFramePr>
          <p:cNvPr id="5" name="Tabla 4">
            <a:extLst>
              <a:ext uri="{FF2B5EF4-FFF2-40B4-BE49-F238E27FC236}">
                <a16:creationId xmlns:a16="http://schemas.microsoft.com/office/drawing/2014/main" id="{D40E1A40-A865-4739-93DC-3C2D6679EC2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24400473"/>
              </p:ext>
            </p:extLst>
          </p:nvPr>
        </p:nvGraphicFramePr>
        <p:xfrm>
          <a:off x="7211308" y="4228799"/>
          <a:ext cx="4227158" cy="1754369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059692">
                  <a:extLst>
                    <a:ext uri="{9D8B030D-6E8A-4147-A177-3AD203B41FA5}">
                      <a16:colId xmlns:a16="http://schemas.microsoft.com/office/drawing/2014/main" val="2328428654"/>
                    </a:ext>
                  </a:extLst>
                </a:gridCol>
                <a:gridCol w="2167466">
                  <a:extLst>
                    <a:ext uri="{9D8B030D-6E8A-4147-A177-3AD203B41FA5}">
                      <a16:colId xmlns:a16="http://schemas.microsoft.com/office/drawing/2014/main" val="1336119594"/>
                    </a:ext>
                  </a:extLst>
                </a:gridCol>
              </a:tblGrid>
              <a:tr h="691087">
                <a:tc>
                  <a:txBody>
                    <a:bodyPr/>
                    <a:lstStyle/>
                    <a:p>
                      <a:pPr algn="ctr" fontAlgn="b"/>
                      <a:r>
                        <a:rPr lang="es-PE" sz="1600" b="1" i="0" u="none" strike="noStrike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Zona</a:t>
                      </a:r>
                    </a:p>
                  </a:txBody>
                  <a:tcPr marL="9525" marR="9525" marT="9525" marB="0"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s-PE" sz="1600" b="1" u="none" strike="noStrike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Omisos / </a:t>
                      </a:r>
                      <a:r>
                        <a:rPr lang="es-PE" sz="1600" b="1" u="none" strike="noStrike" dirty="0" err="1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Subvaluadores</a:t>
                      </a:r>
                      <a:r>
                        <a:rPr lang="es-PE" sz="1600" b="1" u="none" strike="noStrike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Detectados</a:t>
                      </a:r>
                      <a:endParaRPr lang="es-PE" sz="1600" b="1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27929537"/>
                  </a:ext>
                </a:extLst>
              </a:tr>
              <a:tr h="237118">
                <a:tc>
                  <a:txBody>
                    <a:bodyPr/>
                    <a:lstStyle/>
                    <a:p>
                      <a:pPr algn="ctr" fontAlgn="b"/>
                      <a:r>
                        <a:rPr lang="es-PE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CENTRO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PE" sz="1400" b="1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1,271</a:t>
                      </a:r>
                      <a:endParaRPr lang="es-PE" sz="1400" b="1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05933386"/>
                  </a:ext>
                </a:extLst>
              </a:tr>
              <a:tr h="237118">
                <a:tc>
                  <a:txBody>
                    <a:bodyPr/>
                    <a:lstStyle/>
                    <a:p>
                      <a:pPr algn="ctr" fontAlgn="b"/>
                      <a:r>
                        <a:rPr lang="es-PE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NORTE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PE" sz="1400" b="1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512</a:t>
                      </a:r>
                      <a:endParaRPr lang="es-PE" sz="1400" b="1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30823797"/>
                  </a:ext>
                </a:extLst>
              </a:tr>
              <a:tr h="237118">
                <a:tc>
                  <a:txBody>
                    <a:bodyPr/>
                    <a:lstStyle/>
                    <a:p>
                      <a:pPr algn="ctr" fontAlgn="b"/>
                      <a:r>
                        <a:rPr lang="es-PE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SUR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PE" sz="1400" b="1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433</a:t>
                      </a:r>
                      <a:endParaRPr lang="es-PE" sz="1400" b="1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74039691"/>
                  </a:ext>
                </a:extLst>
              </a:tr>
              <a:tr h="301970">
                <a:tc>
                  <a:txBody>
                    <a:bodyPr/>
                    <a:lstStyle/>
                    <a:p>
                      <a:pPr algn="ctr" fontAlgn="b"/>
                      <a:r>
                        <a:rPr lang="es-PE" sz="1800" b="1" u="none" strike="noStrike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</a:t>
                      </a:r>
                      <a:endParaRPr lang="es-PE" sz="1800" b="1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PE" sz="1800" b="1" i="0" u="none" strike="noStrike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2,216</a:t>
                      </a:r>
                    </a:p>
                  </a:txBody>
                  <a:tcPr marL="9525" marR="9525" marT="9525" marB="0" anchor="ctr"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00620176"/>
                  </a:ext>
                </a:extLst>
              </a:tr>
            </a:tbl>
          </a:graphicData>
        </a:graphic>
      </p:graphicFrame>
      <p:sp>
        <p:nvSpPr>
          <p:cNvPr id="6" name="CuadroTexto 5">
            <a:extLst>
              <a:ext uri="{FF2B5EF4-FFF2-40B4-BE49-F238E27FC236}">
                <a16:creationId xmlns:a16="http://schemas.microsoft.com/office/drawing/2014/main" id="{B20664F6-C8A5-4D1E-91CE-282EE8C93B92}"/>
              </a:ext>
            </a:extLst>
          </p:cNvPr>
          <p:cNvSpPr txBox="1"/>
          <p:nvPr/>
        </p:nvSpPr>
        <p:spPr>
          <a:xfrm>
            <a:off x="2540578" y="6327369"/>
            <a:ext cx="177800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PE" sz="1100" b="1" i="1" dirty="0"/>
              <a:t>*Actualizado al 31.12.2025</a:t>
            </a:r>
            <a:endParaRPr lang="es-PE" b="1" i="1" dirty="0"/>
          </a:p>
        </p:txBody>
      </p:sp>
      <p:sp>
        <p:nvSpPr>
          <p:cNvPr id="7" name="CuadroTexto 6">
            <a:extLst>
              <a:ext uri="{FF2B5EF4-FFF2-40B4-BE49-F238E27FC236}">
                <a16:creationId xmlns:a16="http://schemas.microsoft.com/office/drawing/2014/main" id="{233D5A2B-952F-4D0D-B8F9-EC3EE918FA1A}"/>
              </a:ext>
            </a:extLst>
          </p:cNvPr>
          <p:cNvSpPr txBox="1"/>
          <p:nvPr/>
        </p:nvSpPr>
        <p:spPr>
          <a:xfrm>
            <a:off x="864178" y="6096537"/>
            <a:ext cx="6197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s-PE" sz="1200" dirty="0"/>
              <a:t>Morosidad: Pagos realizados por los contribuyentes entre la emisión del Impuesto Predial y Arbitrios Municipales.</a:t>
            </a:r>
          </a:p>
        </p:txBody>
      </p:sp>
      <p:pic>
        <p:nvPicPr>
          <p:cNvPr id="8" name="Imagen 7">
            <a:extLst>
              <a:ext uri="{FF2B5EF4-FFF2-40B4-BE49-F238E27FC236}">
                <a16:creationId xmlns:a16="http://schemas.microsoft.com/office/drawing/2014/main" id="{31113FE0-509B-41B5-BF5D-80DAB1EFFA7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23092" y="1270579"/>
            <a:ext cx="4115374" cy="27340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92693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n 5">
            <a:extLst>
              <a:ext uri="{FF2B5EF4-FFF2-40B4-BE49-F238E27FC236}">
                <a16:creationId xmlns:a16="http://schemas.microsoft.com/office/drawing/2014/main" id="{0DAB4657-CEFA-4BBB-96C9-D7BF56CD710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98" y="0"/>
            <a:ext cx="12172003" cy="6858000"/>
          </a:xfrm>
          <a:prstGeom prst="rect">
            <a:avLst/>
          </a:prstGeom>
        </p:spPr>
      </p:pic>
      <p:graphicFrame>
        <p:nvGraphicFramePr>
          <p:cNvPr id="5" name="Gráfico 4">
            <a:extLst>
              <a:ext uri="{FF2B5EF4-FFF2-40B4-BE49-F238E27FC236}">
                <a16:creationId xmlns:a16="http://schemas.microsoft.com/office/drawing/2014/main" id="{3BD5F93A-F116-4744-B260-C48D9EECB932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730465297"/>
              </p:ext>
            </p:extLst>
          </p:nvPr>
        </p:nvGraphicFramePr>
        <p:xfrm>
          <a:off x="1316510" y="1165891"/>
          <a:ext cx="10496799" cy="562283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17424331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C2ADEFD2-95D9-4ABC-B871-8E929B18AF4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98" y="0"/>
            <a:ext cx="1217200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49496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22622AA1-61AB-4FBE-BFB5-6EF9940B71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98" y="0"/>
            <a:ext cx="12172003" cy="6858000"/>
          </a:xfrm>
          <a:prstGeom prst="rect">
            <a:avLst/>
          </a:prstGeom>
        </p:spPr>
      </p:pic>
      <p:graphicFrame>
        <p:nvGraphicFramePr>
          <p:cNvPr id="7" name="Diagrama 6">
            <a:extLst>
              <a:ext uri="{FF2B5EF4-FFF2-40B4-BE49-F238E27FC236}">
                <a16:creationId xmlns:a16="http://schemas.microsoft.com/office/drawing/2014/main" id="{C437EF73-FA3B-4440-9661-8374C463112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27848085"/>
              </p:ext>
            </p:extLst>
          </p:nvPr>
        </p:nvGraphicFramePr>
        <p:xfrm>
          <a:off x="577515" y="1171074"/>
          <a:ext cx="10988843" cy="55490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8" name="Imagen 7">
            <a:extLst>
              <a:ext uri="{FF2B5EF4-FFF2-40B4-BE49-F238E27FC236}">
                <a16:creationId xmlns:a16="http://schemas.microsoft.com/office/drawing/2014/main" id="{F125DDC6-3E63-4BFE-AAB1-CFDC45D6F9CC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7563" b="89916" l="14076" r="82353">
                        <a14:foregroundMark x1="25840" y1="86555" x2="25840" y2="86555"/>
                        <a14:foregroundMark x1="25420" y1="69118" x2="25420" y2="69118"/>
                        <a14:foregroundMark x1="33824" y1="69118" x2="33824" y2="69118"/>
                        <a14:foregroundMark x1="38235" y1="74790" x2="38235" y2="74790"/>
                        <a14:foregroundMark x1="17227" y1="72269" x2="17227" y2="72269"/>
                        <a14:foregroundMark x1="43908" y1="66597" x2="43908" y2="66597"/>
                        <a14:foregroundMark x1="64286" y1="40756" x2="64286" y2="40756"/>
                        <a14:foregroundMark x1="65966" y1="46849" x2="65966" y2="46849"/>
                        <a14:foregroundMark x1="54832" y1="36765" x2="54832" y2="36765"/>
                        <a14:foregroundMark x1="51471" y1="69538" x2="51471" y2="69538"/>
                        <a14:foregroundMark x1="68697" y1="73109" x2="68697" y2="73109"/>
                        <a14:foregroundMark x1="78361" y1="74160" x2="78361" y2="74160"/>
                        <a14:foregroundMark x1="70378" y1="86555" x2="70378" y2="86555"/>
                        <a14:foregroundMark x1="54622" y1="84664" x2="54622" y2="84664"/>
                        <a14:foregroundMark x1="48319" y1="84664" x2="48319" y2="84664"/>
                        <a14:foregroundMark x1="42857" y1="81303" x2="42857" y2="81303"/>
                        <a14:foregroundMark x1="36134" y1="82563" x2="36134" y2="82563"/>
                        <a14:foregroundMark x1="55252" y1="39496" x2="55252" y2="39496"/>
                        <a14:foregroundMark x1="55252" y1="39496" x2="55252" y2="39496"/>
                        <a14:foregroundMark x1="58193" y1="38866" x2="58193" y2="3886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4657" t="8466" r="15926" b="8994"/>
          <a:stretch/>
        </p:blipFill>
        <p:spPr>
          <a:xfrm>
            <a:off x="577515" y="1786493"/>
            <a:ext cx="1151053" cy="1368631"/>
          </a:xfrm>
          <a:prstGeom prst="rect">
            <a:avLst/>
          </a:prstGeom>
        </p:spPr>
      </p:pic>
      <p:pic>
        <p:nvPicPr>
          <p:cNvPr id="10" name="Imagen 9">
            <a:extLst>
              <a:ext uri="{FF2B5EF4-FFF2-40B4-BE49-F238E27FC236}">
                <a16:creationId xmlns:a16="http://schemas.microsoft.com/office/drawing/2014/main" id="{93E815DC-5270-47E7-B94E-1549FE9D16CF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690" b="99310" l="0" r="99202">
                        <a14:foregroundMark x1="18617" y1="59655" x2="18617" y2="59655"/>
                        <a14:foregroundMark x1="7713" y1="57586" x2="7713" y2="57586"/>
                        <a14:foregroundMark x1="10904" y1="71379" x2="10904" y2="71379"/>
                        <a14:foregroundMark x1="14894" y1="72069" x2="14894" y2="72069"/>
                        <a14:foregroundMark x1="22340" y1="71034" x2="22340" y2="71034"/>
                        <a14:foregroundMark x1="51330" y1="46897" x2="51330" y2="46897"/>
                        <a14:foregroundMark x1="58245" y1="46207" x2="58245" y2="46207"/>
                        <a14:foregroundMark x1="59840" y1="36207" x2="59840" y2="36207"/>
                        <a14:foregroundMark x1="58777" y1="53103" x2="58777" y2="53103"/>
                        <a14:foregroundMark x1="72074" y1="47586" x2="72074" y2="47586"/>
                        <a14:foregroundMark x1="69415" y1="45862" x2="69415" y2="45862"/>
                        <a14:foregroundMark x1="27394" y1="73793" x2="27394" y2="73793"/>
                        <a14:foregroundMark x1="30319" y1="76207" x2="30319" y2="76207"/>
                        <a14:foregroundMark x1="36702" y1="74483" x2="36702" y2="74483"/>
                        <a14:foregroundMark x1="46011" y1="68966" x2="46011" y2="68966"/>
                        <a14:foregroundMark x1="51064" y1="73448" x2="51064" y2="73448"/>
                        <a14:foregroundMark x1="59043" y1="73103" x2="59043" y2="73103"/>
                        <a14:foregroundMark x1="66223" y1="71724" x2="66223" y2="71724"/>
                        <a14:foregroundMark x1="69415" y1="74138" x2="69415" y2="74138"/>
                        <a14:foregroundMark x1="74734" y1="70690" x2="74734" y2="70690"/>
                        <a14:foregroundMark x1="86702" y1="73448" x2="86702" y2="73448"/>
                        <a14:foregroundMark x1="86968" y1="87931" x2="86968" y2="87931"/>
                        <a14:foregroundMark x1="85904" y1="93103" x2="85904" y2="93103"/>
                        <a14:foregroundMark x1="78989" y1="83793" x2="78989" y2="83793"/>
                        <a14:foregroundMark x1="81383" y1="93448" x2="81383" y2="93448"/>
                        <a14:foregroundMark x1="70745" y1="92414" x2="70745" y2="92414"/>
                        <a14:foregroundMark x1="58777" y1="92414" x2="58777" y2="92414"/>
                        <a14:foregroundMark x1="52926" y1="93793" x2="52926" y2="93793"/>
                        <a14:foregroundMark x1="42021" y1="93103" x2="42021" y2="93103"/>
                        <a14:foregroundMark x1="36436" y1="90690" x2="36436" y2="90690"/>
                        <a14:foregroundMark x1="94149" y1="74138" x2="94149" y2="74138"/>
                        <a14:foregroundMark x1="57713" y1="55172" x2="57713" y2="55172"/>
                        <a14:foregroundMark x1="67819" y1="46552" x2="67819" y2="4655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47473" y="1755014"/>
            <a:ext cx="1763004" cy="13583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10177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Imagen 9">
            <a:extLst>
              <a:ext uri="{FF2B5EF4-FFF2-40B4-BE49-F238E27FC236}">
                <a16:creationId xmlns:a16="http://schemas.microsoft.com/office/drawing/2014/main" id="{324AE063-48F5-4609-81EC-0E0B5A9636C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98" y="0"/>
            <a:ext cx="12172003" cy="6858000"/>
          </a:xfrm>
          <a:prstGeom prst="rect">
            <a:avLst/>
          </a:prstGeom>
        </p:spPr>
      </p:pic>
      <p:graphicFrame>
        <p:nvGraphicFramePr>
          <p:cNvPr id="4" name="Diagrama 3">
            <a:extLst>
              <a:ext uri="{FF2B5EF4-FFF2-40B4-BE49-F238E27FC236}">
                <a16:creationId xmlns:a16="http://schemas.microsoft.com/office/drawing/2014/main" id="{AD15AA85-52D9-49E1-BB07-9FBF82BBC75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06624944"/>
              </p:ext>
            </p:extLst>
          </p:nvPr>
        </p:nvGraphicFramePr>
        <p:xfrm>
          <a:off x="275771" y="1534454"/>
          <a:ext cx="5226388" cy="27280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Imagen 4">
            <a:extLst>
              <a:ext uri="{FF2B5EF4-FFF2-40B4-BE49-F238E27FC236}">
                <a16:creationId xmlns:a16="http://schemas.microsoft.com/office/drawing/2014/main" id="{03827028-564F-4665-8274-655AF56B3DB8}"/>
              </a:ext>
            </a:extLst>
          </p:cNvPr>
          <p:cNvPicPr/>
          <p:nvPr/>
        </p:nvPicPr>
        <p:blipFill rotWithShape="1"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saturation sat="200000"/>
                    </a14:imgEffect>
                  </a14:imgLayer>
                </a14:imgProps>
              </a:ext>
            </a:extLst>
          </a:blip>
          <a:srcRect l="12419" r="6235"/>
          <a:stretch/>
        </p:blipFill>
        <p:spPr bwMode="auto">
          <a:xfrm>
            <a:off x="920513" y="4406936"/>
            <a:ext cx="3866825" cy="2328520"/>
          </a:xfrm>
          <a:prstGeom prst="rect">
            <a:avLst/>
          </a:prstGeom>
          <a:ln>
            <a:solidFill>
              <a:schemeClr val="tx1"/>
            </a:solidFill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graphicFrame>
        <p:nvGraphicFramePr>
          <p:cNvPr id="6" name="Gráfico 5">
            <a:extLst>
              <a:ext uri="{FF2B5EF4-FFF2-40B4-BE49-F238E27FC236}">
                <a16:creationId xmlns:a16="http://schemas.microsoft.com/office/drawing/2014/main" id="{497DEF0A-3516-4548-9F4D-9D92B3FE725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57192686"/>
              </p:ext>
            </p:extLst>
          </p:nvPr>
        </p:nvGraphicFramePr>
        <p:xfrm>
          <a:off x="5722104" y="1286804"/>
          <a:ext cx="5843550" cy="516592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0"/>
          </a:graphicData>
        </a:graphic>
      </p:graphicFrame>
      <p:pic>
        <p:nvPicPr>
          <p:cNvPr id="7" name="Imagen 6">
            <a:extLst>
              <a:ext uri="{FF2B5EF4-FFF2-40B4-BE49-F238E27FC236}">
                <a16:creationId xmlns:a16="http://schemas.microsoft.com/office/drawing/2014/main" id="{BC7BA7DD-A516-4527-9B23-A2CBAC9A515F}"/>
              </a:ext>
            </a:extLst>
          </p:cNvPr>
          <p:cNvPicPr/>
          <p:nvPr/>
        </p:nvPicPr>
        <p:blipFill>
          <a:blip r:embed="rId11"/>
          <a:stretch>
            <a:fillRect/>
          </a:stretch>
        </p:blipFill>
        <p:spPr>
          <a:xfrm>
            <a:off x="8492398" y="1776808"/>
            <a:ext cx="3293201" cy="2188362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8" name="Rectángulo 7">
            <a:extLst>
              <a:ext uri="{FF2B5EF4-FFF2-40B4-BE49-F238E27FC236}">
                <a16:creationId xmlns:a16="http://schemas.microsoft.com/office/drawing/2014/main" id="{1E49CCFB-A2F9-4777-B1E9-25CB2CDC7746}"/>
              </a:ext>
            </a:extLst>
          </p:cNvPr>
          <p:cNvSpPr/>
          <p:nvPr/>
        </p:nvSpPr>
        <p:spPr>
          <a:xfrm>
            <a:off x="6139543" y="6398682"/>
            <a:ext cx="5312228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rgbClr val="0070C0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s-PE" b="1" dirty="0">
                <a:latin typeface="Arial Narrow" panose="020B0606020202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Se ha realizado 264 atención de denuncias ambientales </a:t>
            </a:r>
            <a:endParaRPr lang="es-PE" b="1" dirty="0"/>
          </a:p>
        </p:txBody>
      </p:sp>
    </p:spTree>
    <p:extLst>
      <p:ext uri="{BB962C8B-B14F-4D97-AF65-F5344CB8AC3E}">
        <p14:creationId xmlns:p14="http://schemas.microsoft.com/office/powerpoint/2010/main" val="33643528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5E74848B-E919-42A6-9A9D-F57F9D577E8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98" y="0"/>
            <a:ext cx="12172003" cy="6858000"/>
          </a:xfrm>
          <a:prstGeom prst="rect">
            <a:avLst/>
          </a:prstGeom>
        </p:spPr>
      </p:pic>
      <p:sp>
        <p:nvSpPr>
          <p:cNvPr id="4" name="Rectángulo 3">
            <a:extLst>
              <a:ext uri="{FF2B5EF4-FFF2-40B4-BE49-F238E27FC236}">
                <a16:creationId xmlns:a16="http://schemas.microsoft.com/office/drawing/2014/main" id="{D413117A-2176-438F-AD3F-746E823E35B7}"/>
              </a:ext>
            </a:extLst>
          </p:cNvPr>
          <p:cNvSpPr/>
          <p:nvPr/>
        </p:nvSpPr>
        <p:spPr>
          <a:xfrm>
            <a:off x="596958" y="5496376"/>
            <a:ext cx="4011748" cy="954107"/>
          </a:xfrm>
          <a:prstGeom prst="rect">
            <a:avLst/>
          </a:prstGeom>
          <a:ln w="28575">
            <a:solidFill>
              <a:srgbClr val="0070C0"/>
            </a:solidFill>
          </a:ln>
        </p:spPr>
        <p:txBody>
          <a:bodyPr wrap="square">
            <a:spAutoFit/>
          </a:bodyPr>
          <a:lstStyle/>
          <a:p>
            <a:pPr algn="just"/>
            <a:r>
              <a:rPr lang="es-PE" sz="1400" dirty="0">
                <a:latin typeface="Arial Black" panose="020B0A04020102020204" pitchFamily="34" charset="0"/>
              </a:rPr>
              <a:t>ADQUISICIÓN DE UN (01) CAMIÓN BARREDORA CON </a:t>
            </a:r>
            <a:r>
              <a:rPr lang="es-PE" sz="1400" dirty="0" err="1">
                <a:latin typeface="Arial Black" panose="020B0A04020102020204" pitchFamily="34" charset="0"/>
              </a:rPr>
              <a:t>HIDROLAVADORA</a:t>
            </a:r>
            <a:r>
              <a:rPr lang="es-PE" sz="1400" dirty="0">
                <a:latin typeface="Arial Black" panose="020B0A04020102020204" pitchFamily="34" charset="0"/>
              </a:rPr>
              <a:t> PARA LA LIMPIEZA Y BARRIDO DE ESPACIOS PÚBLICOS</a:t>
            </a:r>
          </a:p>
        </p:txBody>
      </p:sp>
      <p:pic>
        <p:nvPicPr>
          <p:cNvPr id="5" name="Imagen 4">
            <a:extLst>
              <a:ext uri="{FF2B5EF4-FFF2-40B4-BE49-F238E27FC236}">
                <a16:creationId xmlns:a16="http://schemas.microsoft.com/office/drawing/2014/main" id="{6946A9DC-8E1C-47C9-AC94-F4BB5FAC74C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439" y="1787235"/>
            <a:ext cx="4759547" cy="3569660"/>
          </a:xfrm>
          <a:prstGeom prst="rect">
            <a:avLst/>
          </a:prstGeom>
          <a:ln>
            <a:solidFill>
              <a:schemeClr val="tx1"/>
            </a:solidFill>
          </a:ln>
        </p:spPr>
      </p:pic>
      <p:graphicFrame>
        <p:nvGraphicFramePr>
          <p:cNvPr id="6" name="Diagrama 5">
            <a:extLst>
              <a:ext uri="{FF2B5EF4-FFF2-40B4-BE49-F238E27FC236}">
                <a16:creationId xmlns:a16="http://schemas.microsoft.com/office/drawing/2014/main" id="{713A2718-47EC-4494-86BF-C99612BE55E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00117877"/>
              </p:ext>
            </p:extLst>
          </p:nvPr>
        </p:nvGraphicFramePr>
        <p:xfrm>
          <a:off x="4862945" y="1787235"/>
          <a:ext cx="7158046" cy="45012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7" name="Rectángulo 6">
            <a:extLst>
              <a:ext uri="{FF2B5EF4-FFF2-40B4-BE49-F238E27FC236}">
                <a16:creationId xmlns:a16="http://schemas.microsoft.com/office/drawing/2014/main" id="{D0EC0176-2B17-47B1-8F34-CDA52111C8C5}"/>
              </a:ext>
            </a:extLst>
          </p:cNvPr>
          <p:cNvSpPr/>
          <p:nvPr/>
        </p:nvSpPr>
        <p:spPr>
          <a:xfrm>
            <a:off x="6299200" y="1499762"/>
            <a:ext cx="4563534" cy="40011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28575">
            <a:solidFill>
              <a:schemeClr val="accent2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s-PE" sz="2000" dirty="0">
                <a:latin typeface="Arial Black" panose="020B0A04020102020204" pitchFamily="34" charset="0"/>
              </a:rPr>
              <a:t>ENERO A DICIEMBRE 2025</a:t>
            </a:r>
          </a:p>
        </p:txBody>
      </p:sp>
      <p:pic>
        <p:nvPicPr>
          <p:cNvPr id="8" name="Imagen 7">
            <a:extLst>
              <a:ext uri="{FF2B5EF4-FFF2-40B4-BE49-F238E27FC236}">
                <a16:creationId xmlns:a16="http://schemas.microsoft.com/office/drawing/2014/main" id="{81FDF258-F03F-460F-8471-22AFC3F525C4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r="7137"/>
          <a:stretch/>
        </p:blipFill>
        <p:spPr>
          <a:xfrm>
            <a:off x="4951384" y="2077257"/>
            <a:ext cx="1657298" cy="1473821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id="{9ECACCE6-AA8B-4DAC-B0CE-E090BF2C7FB6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r="17083"/>
          <a:stretch/>
        </p:blipFill>
        <p:spPr>
          <a:xfrm>
            <a:off x="6658923" y="2077257"/>
            <a:ext cx="1841982" cy="1473822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0" name="Imagen 9">
            <a:extLst>
              <a:ext uri="{FF2B5EF4-FFF2-40B4-BE49-F238E27FC236}">
                <a16:creationId xmlns:a16="http://schemas.microsoft.com/office/drawing/2014/main" id="{802CA66F-7C76-4876-87F5-A6AE31AC5F4B}"/>
              </a:ext>
            </a:extLst>
          </p:cNvPr>
          <p:cNvPicPr>
            <a:picLocks noChangeAspect="1"/>
          </p:cNvPicPr>
          <p:nvPr/>
        </p:nvPicPr>
        <p:blipFill rotWithShape="1">
          <a:blip r:embed="rId11"/>
          <a:srcRect t="12403" b="20690"/>
          <a:stretch/>
        </p:blipFill>
        <p:spPr>
          <a:xfrm>
            <a:off x="8529817" y="2077257"/>
            <a:ext cx="1633572" cy="1468403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1" name="Imagen 10">
            <a:extLst>
              <a:ext uri="{FF2B5EF4-FFF2-40B4-BE49-F238E27FC236}">
                <a16:creationId xmlns:a16="http://schemas.microsoft.com/office/drawing/2014/main" id="{275CFE7E-EF42-42E4-8681-D8EE226536EF}"/>
              </a:ext>
            </a:extLst>
          </p:cNvPr>
          <p:cNvPicPr>
            <a:picLocks noChangeAspect="1"/>
          </p:cNvPicPr>
          <p:nvPr/>
        </p:nvPicPr>
        <p:blipFill rotWithShape="1">
          <a:blip r:embed="rId12"/>
          <a:srcRect b="9730"/>
          <a:stretch/>
        </p:blipFill>
        <p:spPr>
          <a:xfrm>
            <a:off x="10256998" y="2077257"/>
            <a:ext cx="1670383" cy="1468403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4325720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>
            <a:extLst>
              <a:ext uri="{FF2B5EF4-FFF2-40B4-BE49-F238E27FC236}">
                <a16:creationId xmlns:a16="http://schemas.microsoft.com/office/drawing/2014/main" id="{C987E27D-1DDA-4F1A-A404-79CAA6A427F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98" y="0"/>
            <a:ext cx="12172003" cy="6858000"/>
          </a:xfrm>
          <a:prstGeom prst="rect">
            <a:avLst/>
          </a:prstGeom>
        </p:spPr>
      </p:pic>
      <p:graphicFrame>
        <p:nvGraphicFramePr>
          <p:cNvPr id="3" name="Diagrama 2">
            <a:extLst>
              <a:ext uri="{FF2B5EF4-FFF2-40B4-BE49-F238E27FC236}">
                <a16:creationId xmlns:a16="http://schemas.microsoft.com/office/drawing/2014/main" id="{476E8688-5565-442B-897B-67BE1D002E8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27815272"/>
              </p:ext>
            </p:extLst>
          </p:nvPr>
        </p:nvGraphicFramePr>
        <p:xfrm>
          <a:off x="291353" y="1764764"/>
          <a:ext cx="11538696" cy="49986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Rectángulo 3">
            <a:extLst>
              <a:ext uri="{FF2B5EF4-FFF2-40B4-BE49-F238E27FC236}">
                <a16:creationId xmlns:a16="http://schemas.microsoft.com/office/drawing/2014/main" id="{67004E1C-F122-4CC4-BBB1-ED0FCCE9D1C9}"/>
              </a:ext>
            </a:extLst>
          </p:cNvPr>
          <p:cNvSpPr/>
          <p:nvPr/>
        </p:nvSpPr>
        <p:spPr>
          <a:xfrm>
            <a:off x="3965399" y="1319384"/>
            <a:ext cx="3896204" cy="40011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28575">
            <a:solidFill>
              <a:schemeClr val="accent2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s-PE" sz="2000" dirty="0">
                <a:latin typeface="Arial Black" panose="020B0A04020102020204" pitchFamily="34" charset="0"/>
              </a:rPr>
              <a:t>ENERO A DICIEMBRE 2025</a:t>
            </a:r>
          </a:p>
        </p:txBody>
      </p:sp>
      <p:pic>
        <p:nvPicPr>
          <p:cNvPr id="5" name="Imagen 4">
            <a:extLst>
              <a:ext uri="{FF2B5EF4-FFF2-40B4-BE49-F238E27FC236}">
                <a16:creationId xmlns:a16="http://schemas.microsoft.com/office/drawing/2014/main" id="{C19AD962-10C2-407A-83D3-13DF7FE2BC5D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b="6769"/>
          <a:stretch/>
        </p:blipFill>
        <p:spPr>
          <a:xfrm>
            <a:off x="673160" y="1770869"/>
            <a:ext cx="2086593" cy="2051850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6" name="Imagen 5">
            <a:extLst>
              <a:ext uri="{FF2B5EF4-FFF2-40B4-BE49-F238E27FC236}">
                <a16:creationId xmlns:a16="http://schemas.microsoft.com/office/drawing/2014/main" id="{16AD48CB-0E68-4754-9673-28C40E2F511C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392" r="-392"/>
          <a:stretch/>
        </p:blipFill>
        <p:spPr>
          <a:xfrm>
            <a:off x="6309526" y="1764763"/>
            <a:ext cx="2487037" cy="2070344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7" name="Imagen 6">
            <a:extLst>
              <a:ext uri="{FF2B5EF4-FFF2-40B4-BE49-F238E27FC236}">
                <a16:creationId xmlns:a16="http://schemas.microsoft.com/office/drawing/2014/main" id="{97624A3E-5815-4C45-9C83-59C88777AB9C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l="15529" t="-556" b="-1"/>
          <a:stretch/>
        </p:blipFill>
        <p:spPr>
          <a:xfrm>
            <a:off x="9060220" y="1764763"/>
            <a:ext cx="2635752" cy="2057956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8" name="Imagen 7">
            <a:extLst>
              <a:ext uri="{FF2B5EF4-FFF2-40B4-BE49-F238E27FC236}">
                <a16:creationId xmlns:a16="http://schemas.microsoft.com/office/drawing/2014/main" id="{3D77C008-7D64-4134-AE72-361ECB24F51A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223240" y="1767862"/>
            <a:ext cx="2743040" cy="2089597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id="{DA14E5E9-ED02-437A-8581-3D9CF3C8C35B}"/>
              </a:ext>
            </a:extLst>
          </p:cNvPr>
          <p:cNvPicPr>
            <a:picLocks noChangeAspect="1"/>
          </p:cNvPicPr>
          <p:nvPr/>
        </p:nvPicPr>
        <p:blipFill rotWithShape="1">
          <a:blip r:embed="rId12" cstate="hqprint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7563" b="89916" l="14076" r="82353">
                        <a14:foregroundMark x1="25840" y1="86555" x2="25840" y2="86555"/>
                        <a14:foregroundMark x1="25420" y1="69118" x2="25420" y2="69118"/>
                        <a14:foregroundMark x1="33824" y1="69118" x2="33824" y2="69118"/>
                        <a14:foregroundMark x1="38235" y1="74790" x2="38235" y2="74790"/>
                        <a14:foregroundMark x1="17227" y1="72269" x2="17227" y2="72269"/>
                        <a14:foregroundMark x1="43908" y1="66597" x2="43908" y2="66597"/>
                        <a14:foregroundMark x1="64286" y1="40756" x2="64286" y2="40756"/>
                        <a14:foregroundMark x1="65966" y1="46849" x2="65966" y2="46849"/>
                        <a14:foregroundMark x1="54832" y1="36765" x2="54832" y2="36765"/>
                        <a14:foregroundMark x1="51471" y1="69538" x2="51471" y2="69538"/>
                        <a14:foregroundMark x1="68697" y1="73109" x2="68697" y2="73109"/>
                        <a14:foregroundMark x1="78361" y1="74160" x2="78361" y2="74160"/>
                        <a14:foregroundMark x1="70378" y1="86555" x2="70378" y2="86555"/>
                        <a14:foregroundMark x1="54622" y1="84664" x2="54622" y2="84664"/>
                        <a14:foregroundMark x1="48319" y1="84664" x2="48319" y2="84664"/>
                        <a14:foregroundMark x1="42857" y1="81303" x2="42857" y2="81303"/>
                        <a14:foregroundMark x1="36134" y1="82563" x2="36134" y2="82563"/>
                        <a14:foregroundMark x1="55252" y1="39496" x2="55252" y2="39496"/>
                        <a14:foregroundMark x1="55252" y1="39496" x2="55252" y2="39496"/>
                        <a14:foregroundMark x1="58193" y1="38866" x2="58193" y2="3886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4657" t="8466" r="15926" b="8994"/>
          <a:stretch/>
        </p:blipFill>
        <p:spPr>
          <a:xfrm>
            <a:off x="350555" y="3950046"/>
            <a:ext cx="503799" cy="5990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53673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E11AD1B2-352B-4AEB-B9B7-BC95EE12147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98" y="0"/>
            <a:ext cx="12172003" cy="6858000"/>
          </a:xfrm>
          <a:prstGeom prst="rect">
            <a:avLst/>
          </a:prstGeom>
        </p:spPr>
      </p:pic>
      <p:sp>
        <p:nvSpPr>
          <p:cNvPr id="4" name="CuadroTexto 3">
            <a:extLst>
              <a:ext uri="{FF2B5EF4-FFF2-40B4-BE49-F238E27FC236}">
                <a16:creationId xmlns:a16="http://schemas.microsoft.com/office/drawing/2014/main" id="{F951A769-E1CE-49D8-B296-19A015FA0266}"/>
              </a:ext>
            </a:extLst>
          </p:cNvPr>
          <p:cNvSpPr txBox="1"/>
          <p:nvPr/>
        </p:nvSpPr>
        <p:spPr>
          <a:xfrm>
            <a:off x="704214" y="1610694"/>
            <a:ext cx="2838835" cy="584775"/>
          </a:xfrm>
          <a:prstGeom prst="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just"/>
            <a:r>
              <a:rPr lang="es-PE" sz="1600" b="1" dirty="0"/>
              <a:t>TIPOS DE RIEGO DE LAS ÁREAS VERDES DEL DISTRITO</a:t>
            </a:r>
          </a:p>
        </p:txBody>
      </p:sp>
      <p:sp>
        <p:nvSpPr>
          <p:cNvPr id="6" name="CuadroTexto 5">
            <a:extLst>
              <a:ext uri="{FF2B5EF4-FFF2-40B4-BE49-F238E27FC236}">
                <a16:creationId xmlns:a16="http://schemas.microsoft.com/office/drawing/2014/main" id="{ABB019FB-7DA6-43F3-B83E-FF40D230EA1C}"/>
              </a:ext>
            </a:extLst>
          </p:cNvPr>
          <p:cNvSpPr txBox="1"/>
          <p:nvPr/>
        </p:nvSpPr>
        <p:spPr>
          <a:xfrm>
            <a:off x="8072312" y="1903082"/>
            <a:ext cx="3890235" cy="584775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s-PE" sz="1600" b="1" dirty="0"/>
              <a:t>6,379,361.00 </a:t>
            </a:r>
            <a:r>
              <a:rPr lang="es-PE" sz="1600" b="1" dirty="0" err="1"/>
              <a:t>m2</a:t>
            </a:r>
            <a:r>
              <a:rPr lang="es-PE" sz="1600" b="1" dirty="0"/>
              <a:t> MANTENIMIENTO DE ÁREAS VERDES REALIZADAS EN EL DISTRITO</a:t>
            </a:r>
          </a:p>
        </p:txBody>
      </p:sp>
      <p:sp>
        <p:nvSpPr>
          <p:cNvPr id="7" name="CuadroTexto 6">
            <a:extLst>
              <a:ext uri="{FF2B5EF4-FFF2-40B4-BE49-F238E27FC236}">
                <a16:creationId xmlns:a16="http://schemas.microsoft.com/office/drawing/2014/main" id="{4DEDF1C8-47C2-4072-95FE-961E45C686FD}"/>
              </a:ext>
            </a:extLst>
          </p:cNvPr>
          <p:cNvSpPr txBox="1"/>
          <p:nvPr/>
        </p:nvSpPr>
        <p:spPr>
          <a:xfrm>
            <a:off x="8052321" y="5861643"/>
            <a:ext cx="3924757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s-PE" sz="1400" dirty="0">
                <a:latin typeface="Arial Narrow" panose="020B0606020202030204" pitchFamily="34" charset="0"/>
              </a:rPr>
              <a:t>*El mantenimiento de áreas verdes incluye actividades como cantoneo, </a:t>
            </a:r>
            <a:r>
              <a:rPr lang="es-PE" sz="1400" dirty="0" err="1">
                <a:latin typeface="Arial Narrow" panose="020B0606020202030204" pitchFamily="34" charset="0"/>
              </a:rPr>
              <a:t>poceado</a:t>
            </a:r>
            <a:r>
              <a:rPr lang="es-PE" sz="1400" dirty="0">
                <a:latin typeface="Arial Narrow" panose="020B0606020202030204" pitchFamily="34" charset="0"/>
              </a:rPr>
              <a:t> de árboles, poda de árboles, arbustos y grass.</a:t>
            </a:r>
          </a:p>
        </p:txBody>
      </p:sp>
      <p:sp>
        <p:nvSpPr>
          <p:cNvPr id="8" name="CuadroTexto 7">
            <a:extLst>
              <a:ext uri="{FF2B5EF4-FFF2-40B4-BE49-F238E27FC236}">
                <a16:creationId xmlns:a16="http://schemas.microsoft.com/office/drawing/2014/main" id="{CA7DF468-F54D-4C7E-9726-55E79F447CC3}"/>
              </a:ext>
            </a:extLst>
          </p:cNvPr>
          <p:cNvSpPr txBox="1"/>
          <p:nvPr/>
        </p:nvSpPr>
        <p:spPr>
          <a:xfrm>
            <a:off x="4945938" y="5509648"/>
            <a:ext cx="2359213" cy="646331"/>
          </a:xfrm>
          <a:prstGeom prst="rect">
            <a:avLst/>
          </a:prstGeom>
          <a:noFill/>
          <a:ln w="28575">
            <a:solidFill>
              <a:srgbClr val="FF3F3F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es-PE" b="1" dirty="0"/>
              <a:t>423 ÁREAS VERDES EN EL DISTRITO</a:t>
            </a:r>
          </a:p>
        </p:txBody>
      </p:sp>
      <p:sp>
        <p:nvSpPr>
          <p:cNvPr id="9" name="Rectángulo 8">
            <a:extLst>
              <a:ext uri="{FF2B5EF4-FFF2-40B4-BE49-F238E27FC236}">
                <a16:creationId xmlns:a16="http://schemas.microsoft.com/office/drawing/2014/main" id="{BCDBD732-9F72-4A51-9BCE-2EB8F4967EA6}"/>
              </a:ext>
            </a:extLst>
          </p:cNvPr>
          <p:cNvSpPr/>
          <p:nvPr/>
        </p:nvSpPr>
        <p:spPr>
          <a:xfrm>
            <a:off x="3943244" y="1613969"/>
            <a:ext cx="4004346" cy="400110"/>
          </a:xfrm>
          <a:prstGeom prst="rect">
            <a:avLst/>
          </a:prstGeom>
          <a:ln w="28575">
            <a:solidFill>
              <a:srgbClr val="00B050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s-PE" sz="2000" dirty="0">
                <a:latin typeface="Arial Black" panose="020B0A04020102020204" pitchFamily="34" charset="0"/>
              </a:rPr>
              <a:t>ENERO A DICIEMBRE 2025</a:t>
            </a:r>
          </a:p>
        </p:txBody>
      </p:sp>
      <p:pic>
        <p:nvPicPr>
          <p:cNvPr id="10" name="Imagen 9">
            <a:extLst>
              <a:ext uri="{FF2B5EF4-FFF2-40B4-BE49-F238E27FC236}">
                <a16:creationId xmlns:a16="http://schemas.microsoft.com/office/drawing/2014/main" id="{B774FB44-205A-43C6-A0BE-1873E4D15B6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233"/>
          <a:stretch/>
        </p:blipFill>
        <p:spPr>
          <a:xfrm>
            <a:off x="4468724" y="2315990"/>
            <a:ext cx="3354143" cy="2892395"/>
          </a:xfrm>
          <a:prstGeom prst="rect">
            <a:avLst/>
          </a:prstGeom>
        </p:spPr>
      </p:pic>
      <p:pic>
        <p:nvPicPr>
          <p:cNvPr id="11" name="Imagen 10">
            <a:extLst>
              <a:ext uri="{FF2B5EF4-FFF2-40B4-BE49-F238E27FC236}">
                <a16:creationId xmlns:a16="http://schemas.microsoft.com/office/drawing/2014/main" id="{B99202ED-2A69-4190-BFE1-0F8BC25C426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52321" y="2713056"/>
            <a:ext cx="4000795" cy="3105724"/>
          </a:xfrm>
          <a:prstGeom prst="rect">
            <a:avLst/>
          </a:prstGeom>
          <a:ln>
            <a:solidFill>
              <a:srgbClr val="00B050"/>
            </a:solidFill>
          </a:ln>
        </p:spPr>
      </p:pic>
      <p:pic>
        <p:nvPicPr>
          <p:cNvPr id="12" name="Imagen 11">
            <a:extLst>
              <a:ext uri="{FF2B5EF4-FFF2-40B4-BE49-F238E27FC236}">
                <a16:creationId xmlns:a16="http://schemas.microsoft.com/office/drawing/2014/main" id="{8966C936-A0C3-469E-89C7-17C120DDAC1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4422" y="2280862"/>
            <a:ext cx="4004346" cy="43085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886143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0FD6B3E1-B55A-45B0-85A6-E87E8625A1D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98" y="0"/>
            <a:ext cx="12172003" cy="6858000"/>
          </a:xfrm>
          <a:prstGeom prst="rect">
            <a:avLst/>
          </a:prstGeom>
        </p:spPr>
      </p:pic>
      <p:sp>
        <p:nvSpPr>
          <p:cNvPr id="4" name="CuadroTexto 3">
            <a:extLst>
              <a:ext uri="{FF2B5EF4-FFF2-40B4-BE49-F238E27FC236}">
                <a16:creationId xmlns:a16="http://schemas.microsoft.com/office/drawing/2014/main" id="{C502B459-675C-4426-BB69-31CEA11B900B}"/>
              </a:ext>
            </a:extLst>
          </p:cNvPr>
          <p:cNvSpPr txBox="1"/>
          <p:nvPr/>
        </p:nvSpPr>
        <p:spPr>
          <a:xfrm>
            <a:off x="6904749" y="2039878"/>
            <a:ext cx="4930068" cy="646331"/>
          </a:xfrm>
          <a:prstGeom prst="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s-PE" b="1" dirty="0"/>
              <a:t>360,969 ESPECIES ORNAMENTALES PRODUCIDAS EN LOS VIVEROS NORTE-CENTRO-SUR</a:t>
            </a:r>
          </a:p>
        </p:txBody>
      </p:sp>
      <p:sp>
        <p:nvSpPr>
          <p:cNvPr id="5" name="CuadroTexto 4">
            <a:extLst>
              <a:ext uri="{FF2B5EF4-FFF2-40B4-BE49-F238E27FC236}">
                <a16:creationId xmlns:a16="http://schemas.microsoft.com/office/drawing/2014/main" id="{EB4C4BD5-A4C8-44BC-B4A3-2C69A270B5FC}"/>
              </a:ext>
            </a:extLst>
          </p:cNvPr>
          <p:cNvSpPr txBox="1"/>
          <p:nvPr/>
        </p:nvSpPr>
        <p:spPr>
          <a:xfrm>
            <a:off x="709202" y="2039878"/>
            <a:ext cx="4412202" cy="646331"/>
          </a:xfrm>
          <a:prstGeom prst="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s-PE" b="1" dirty="0"/>
              <a:t>10,311 DE ARBOLES Y ARBUSTOS SE PLANTARON EN TODO EL DISTRITO </a:t>
            </a:r>
          </a:p>
        </p:txBody>
      </p:sp>
      <p:sp>
        <p:nvSpPr>
          <p:cNvPr id="6" name="Rectángulo 5">
            <a:extLst>
              <a:ext uri="{FF2B5EF4-FFF2-40B4-BE49-F238E27FC236}">
                <a16:creationId xmlns:a16="http://schemas.microsoft.com/office/drawing/2014/main" id="{7953DC3D-1D71-4BC7-8E3F-319993763E7D}"/>
              </a:ext>
            </a:extLst>
          </p:cNvPr>
          <p:cNvSpPr/>
          <p:nvPr/>
        </p:nvSpPr>
        <p:spPr>
          <a:xfrm>
            <a:off x="3644447" y="1393548"/>
            <a:ext cx="4663440" cy="461665"/>
          </a:xfrm>
          <a:prstGeom prst="rect">
            <a:avLst/>
          </a:prstGeom>
          <a:ln w="28575">
            <a:solidFill>
              <a:srgbClr val="00B050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s-PE" sz="2400" dirty="0">
                <a:latin typeface="Arial Black" panose="020B0A04020102020204" pitchFamily="34" charset="0"/>
              </a:rPr>
              <a:t>ENERO A DICIEMBRE 2025</a:t>
            </a:r>
          </a:p>
        </p:txBody>
      </p:sp>
      <p:pic>
        <p:nvPicPr>
          <p:cNvPr id="7" name="Imagen 6">
            <a:extLst>
              <a:ext uri="{FF2B5EF4-FFF2-40B4-BE49-F238E27FC236}">
                <a16:creationId xmlns:a16="http://schemas.microsoft.com/office/drawing/2014/main" id="{38C1C476-A543-45FC-8ADB-2C2A2821071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 contrast="-2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483612" y="2724017"/>
            <a:ext cx="5450796" cy="3832591"/>
          </a:xfrm>
          <a:prstGeom prst="rect">
            <a:avLst/>
          </a:prstGeom>
          <a:ln>
            <a:solidFill>
              <a:srgbClr val="00B050"/>
            </a:solidFill>
          </a:ln>
        </p:spPr>
      </p:pic>
      <p:pic>
        <p:nvPicPr>
          <p:cNvPr id="8" name="Imagen 7">
            <a:extLst>
              <a:ext uri="{FF2B5EF4-FFF2-40B4-BE49-F238E27FC236}">
                <a16:creationId xmlns:a16="http://schemas.microsoft.com/office/drawing/2014/main" id="{2B05EFD0-0AC7-4586-BB25-3C4CC3C1CBF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6222" y="2724017"/>
            <a:ext cx="5991168" cy="3917070"/>
          </a:xfrm>
          <a:prstGeom prst="rect">
            <a:avLst/>
          </a:prstGeom>
          <a:ln>
            <a:solidFill>
              <a:srgbClr val="00B050"/>
            </a:solidFill>
          </a:ln>
        </p:spPr>
      </p:pic>
    </p:spTree>
    <p:extLst>
      <p:ext uri="{BB962C8B-B14F-4D97-AF65-F5344CB8AC3E}">
        <p14:creationId xmlns:p14="http://schemas.microsoft.com/office/powerpoint/2010/main" val="81903039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1BA8FA10-852F-4600-88D1-53EB6B7886B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98" y="0"/>
            <a:ext cx="1217200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374968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6D0517FB-B7FA-4B93-A5A0-4ED23A4C696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98" y="0"/>
            <a:ext cx="12172003" cy="6858000"/>
          </a:xfrm>
          <a:prstGeom prst="rect">
            <a:avLst/>
          </a:prstGeom>
        </p:spPr>
      </p:pic>
      <p:sp>
        <p:nvSpPr>
          <p:cNvPr id="4" name="Text 10">
            <a:extLst>
              <a:ext uri="{FF2B5EF4-FFF2-40B4-BE49-F238E27FC236}">
                <a16:creationId xmlns:a16="http://schemas.microsoft.com/office/drawing/2014/main" id="{684C2A08-AF9D-407E-9977-CEF29AAA864C}"/>
              </a:ext>
            </a:extLst>
          </p:cNvPr>
          <p:cNvSpPr/>
          <p:nvPr/>
        </p:nvSpPr>
        <p:spPr>
          <a:xfrm>
            <a:off x="4328160" y="2695591"/>
            <a:ext cx="3535680" cy="5974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3467" b="1" dirty="0">
                <a:solidFill>
                  <a:srgbClr val="FFFFFF"/>
                </a:solidFill>
              </a:rPr>
              <a:t>760</a:t>
            </a:r>
            <a:endParaRPr lang="en-US" sz="3467" dirty="0"/>
          </a:p>
        </p:txBody>
      </p:sp>
      <p:sp>
        <p:nvSpPr>
          <p:cNvPr id="5" name="Text 13">
            <a:extLst>
              <a:ext uri="{FF2B5EF4-FFF2-40B4-BE49-F238E27FC236}">
                <a16:creationId xmlns:a16="http://schemas.microsoft.com/office/drawing/2014/main" id="{588324D5-D03B-4D5B-BDE0-A0B363614608}"/>
              </a:ext>
            </a:extLst>
          </p:cNvPr>
          <p:cNvSpPr/>
          <p:nvPr/>
        </p:nvSpPr>
        <p:spPr>
          <a:xfrm>
            <a:off x="8229600" y="2695591"/>
            <a:ext cx="3535680" cy="5974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3467" b="1" dirty="0">
                <a:solidFill>
                  <a:srgbClr val="FFFFFF"/>
                </a:solidFill>
              </a:rPr>
              <a:t>145</a:t>
            </a:r>
            <a:endParaRPr lang="en-US" sz="3467" dirty="0"/>
          </a:p>
        </p:txBody>
      </p:sp>
      <p:graphicFrame>
        <p:nvGraphicFramePr>
          <p:cNvPr id="6" name="Chart 1">
            <a:extLst>
              <a:ext uri="{FF2B5EF4-FFF2-40B4-BE49-F238E27FC236}">
                <a16:creationId xmlns:a16="http://schemas.microsoft.com/office/drawing/2014/main" id="{9E58A788-115D-454B-8C42-46041AC0A47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52665604"/>
              </p:ext>
            </p:extLst>
          </p:nvPr>
        </p:nvGraphicFramePr>
        <p:xfrm>
          <a:off x="6018167" y="3429000"/>
          <a:ext cx="5747113" cy="314561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7" name="Chart 0">
            <a:extLst>
              <a:ext uri="{FF2B5EF4-FFF2-40B4-BE49-F238E27FC236}">
                <a16:creationId xmlns:a16="http://schemas.microsoft.com/office/drawing/2014/main" id="{2C6FBBE4-1178-498B-8F12-53B1C5AF416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86026856"/>
              </p:ext>
            </p:extLst>
          </p:nvPr>
        </p:nvGraphicFramePr>
        <p:xfrm>
          <a:off x="691424" y="3293000"/>
          <a:ext cx="4635319" cy="29935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8" name="object 672">
            <a:extLst>
              <a:ext uri="{FF2B5EF4-FFF2-40B4-BE49-F238E27FC236}">
                <a16:creationId xmlns:a16="http://schemas.microsoft.com/office/drawing/2014/main" id="{0973452B-2BCB-4EED-8BC0-10AAA139151F}"/>
              </a:ext>
            </a:extLst>
          </p:cNvPr>
          <p:cNvSpPr/>
          <p:nvPr/>
        </p:nvSpPr>
        <p:spPr>
          <a:xfrm>
            <a:off x="464820" y="1713144"/>
            <a:ext cx="3538231" cy="1321535"/>
          </a:xfrm>
          <a:custGeom>
            <a:avLst/>
            <a:gdLst/>
            <a:ahLst/>
            <a:cxnLst/>
            <a:rect l="l" t="t" r="r" b="b"/>
            <a:pathLst>
              <a:path w="9970008" h="1947672">
                <a:moveTo>
                  <a:pt x="0" y="324612"/>
                </a:moveTo>
                <a:lnTo>
                  <a:pt x="0" y="1623060"/>
                </a:lnTo>
                <a:lnTo>
                  <a:pt x="1076" y="1649689"/>
                </a:lnTo>
                <a:lnTo>
                  <a:pt x="9434" y="1701082"/>
                </a:lnTo>
                <a:lnTo>
                  <a:pt x="25510" y="1749432"/>
                </a:lnTo>
                <a:lnTo>
                  <a:pt x="48635" y="1794072"/>
                </a:lnTo>
                <a:lnTo>
                  <a:pt x="78141" y="1834332"/>
                </a:lnTo>
                <a:lnTo>
                  <a:pt x="113360" y="1869547"/>
                </a:lnTo>
                <a:lnTo>
                  <a:pt x="153622" y="1899048"/>
                </a:lnTo>
                <a:lnTo>
                  <a:pt x="198260" y="1922168"/>
                </a:lnTo>
                <a:lnTo>
                  <a:pt x="246605" y="1938240"/>
                </a:lnTo>
                <a:lnTo>
                  <a:pt x="297989" y="1946596"/>
                </a:lnTo>
                <a:lnTo>
                  <a:pt x="324611" y="1947672"/>
                </a:lnTo>
                <a:lnTo>
                  <a:pt x="9645396" y="1947672"/>
                </a:lnTo>
                <a:lnTo>
                  <a:pt x="9698060" y="1943424"/>
                </a:lnTo>
                <a:lnTo>
                  <a:pt x="9748016" y="1931127"/>
                </a:lnTo>
                <a:lnTo>
                  <a:pt x="9794594" y="1911448"/>
                </a:lnTo>
                <a:lnTo>
                  <a:pt x="9837127" y="1885053"/>
                </a:lnTo>
                <a:lnTo>
                  <a:pt x="9874948" y="1852612"/>
                </a:lnTo>
                <a:lnTo>
                  <a:pt x="9907389" y="1814791"/>
                </a:lnTo>
                <a:lnTo>
                  <a:pt x="9933784" y="1772258"/>
                </a:lnTo>
                <a:lnTo>
                  <a:pt x="9953463" y="1725680"/>
                </a:lnTo>
                <a:lnTo>
                  <a:pt x="9965760" y="1675724"/>
                </a:lnTo>
                <a:lnTo>
                  <a:pt x="9970008" y="1623060"/>
                </a:lnTo>
                <a:lnTo>
                  <a:pt x="9970008" y="324612"/>
                </a:lnTo>
                <a:lnTo>
                  <a:pt x="9965760" y="271947"/>
                </a:lnTo>
                <a:lnTo>
                  <a:pt x="9953463" y="221991"/>
                </a:lnTo>
                <a:lnTo>
                  <a:pt x="9933784" y="175413"/>
                </a:lnTo>
                <a:lnTo>
                  <a:pt x="9907389" y="132880"/>
                </a:lnTo>
                <a:lnTo>
                  <a:pt x="9874948" y="95059"/>
                </a:lnTo>
                <a:lnTo>
                  <a:pt x="9837127" y="62618"/>
                </a:lnTo>
                <a:lnTo>
                  <a:pt x="9794594" y="36223"/>
                </a:lnTo>
                <a:lnTo>
                  <a:pt x="9748016" y="16544"/>
                </a:lnTo>
                <a:lnTo>
                  <a:pt x="9698060" y="4247"/>
                </a:lnTo>
                <a:lnTo>
                  <a:pt x="9645396" y="0"/>
                </a:lnTo>
                <a:lnTo>
                  <a:pt x="324611" y="0"/>
                </a:lnTo>
                <a:lnTo>
                  <a:pt x="271959" y="4247"/>
                </a:lnTo>
                <a:lnTo>
                  <a:pt x="222011" y="16544"/>
                </a:lnTo>
                <a:lnTo>
                  <a:pt x="175436" y="36223"/>
                </a:lnTo>
                <a:lnTo>
                  <a:pt x="132902" y="62618"/>
                </a:lnTo>
                <a:lnTo>
                  <a:pt x="95078" y="95059"/>
                </a:lnTo>
                <a:lnTo>
                  <a:pt x="62632" y="132880"/>
                </a:lnTo>
                <a:lnTo>
                  <a:pt x="36233" y="175413"/>
                </a:lnTo>
                <a:lnTo>
                  <a:pt x="16549" y="221991"/>
                </a:lnTo>
                <a:lnTo>
                  <a:pt x="4248" y="271947"/>
                </a:lnTo>
                <a:lnTo>
                  <a:pt x="0" y="324612"/>
                </a:lnTo>
                <a:close/>
              </a:path>
            </a:pathLst>
          </a:custGeom>
          <a:solidFill>
            <a:srgbClr val="A20000"/>
          </a:solidFill>
          <a:ln>
            <a:solidFill>
              <a:srgbClr val="B4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lIns="0" tIns="0" rIns="0" bIns="0" rtlCol="0">
            <a:noAutofit/>
          </a:bodyPr>
          <a:lstStyle/>
          <a:p>
            <a:pPr algn="ctr"/>
            <a:r>
              <a:rPr lang="es-ES" sz="40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830</a:t>
            </a:r>
            <a:r>
              <a:rPr lang="es-ES" sz="48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 </a:t>
            </a:r>
          </a:p>
          <a:p>
            <a:pPr algn="ctr"/>
            <a:r>
              <a:rPr lang="es-MX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RESOLUCIONES</a:t>
            </a:r>
          </a:p>
        </p:txBody>
      </p:sp>
      <p:sp>
        <p:nvSpPr>
          <p:cNvPr id="9" name="object 672">
            <a:extLst>
              <a:ext uri="{FF2B5EF4-FFF2-40B4-BE49-F238E27FC236}">
                <a16:creationId xmlns:a16="http://schemas.microsoft.com/office/drawing/2014/main" id="{37886792-AB86-4132-A89A-3B3566B7235F}"/>
              </a:ext>
            </a:extLst>
          </p:cNvPr>
          <p:cNvSpPr/>
          <p:nvPr/>
        </p:nvSpPr>
        <p:spPr>
          <a:xfrm>
            <a:off x="4349919" y="1718891"/>
            <a:ext cx="3538231" cy="1321535"/>
          </a:xfrm>
          <a:custGeom>
            <a:avLst/>
            <a:gdLst/>
            <a:ahLst/>
            <a:cxnLst/>
            <a:rect l="l" t="t" r="r" b="b"/>
            <a:pathLst>
              <a:path w="9970008" h="1947672">
                <a:moveTo>
                  <a:pt x="0" y="324612"/>
                </a:moveTo>
                <a:lnTo>
                  <a:pt x="0" y="1623060"/>
                </a:lnTo>
                <a:lnTo>
                  <a:pt x="1076" y="1649689"/>
                </a:lnTo>
                <a:lnTo>
                  <a:pt x="9434" y="1701082"/>
                </a:lnTo>
                <a:lnTo>
                  <a:pt x="25510" y="1749432"/>
                </a:lnTo>
                <a:lnTo>
                  <a:pt x="48635" y="1794072"/>
                </a:lnTo>
                <a:lnTo>
                  <a:pt x="78141" y="1834332"/>
                </a:lnTo>
                <a:lnTo>
                  <a:pt x="113360" y="1869547"/>
                </a:lnTo>
                <a:lnTo>
                  <a:pt x="153622" y="1899048"/>
                </a:lnTo>
                <a:lnTo>
                  <a:pt x="198260" y="1922168"/>
                </a:lnTo>
                <a:lnTo>
                  <a:pt x="246605" y="1938240"/>
                </a:lnTo>
                <a:lnTo>
                  <a:pt x="297989" y="1946596"/>
                </a:lnTo>
                <a:lnTo>
                  <a:pt x="324611" y="1947672"/>
                </a:lnTo>
                <a:lnTo>
                  <a:pt x="9645396" y="1947672"/>
                </a:lnTo>
                <a:lnTo>
                  <a:pt x="9698060" y="1943424"/>
                </a:lnTo>
                <a:lnTo>
                  <a:pt x="9748016" y="1931127"/>
                </a:lnTo>
                <a:lnTo>
                  <a:pt x="9794594" y="1911448"/>
                </a:lnTo>
                <a:lnTo>
                  <a:pt x="9837127" y="1885053"/>
                </a:lnTo>
                <a:lnTo>
                  <a:pt x="9874948" y="1852612"/>
                </a:lnTo>
                <a:lnTo>
                  <a:pt x="9907389" y="1814791"/>
                </a:lnTo>
                <a:lnTo>
                  <a:pt x="9933784" y="1772258"/>
                </a:lnTo>
                <a:lnTo>
                  <a:pt x="9953463" y="1725680"/>
                </a:lnTo>
                <a:lnTo>
                  <a:pt x="9965760" y="1675724"/>
                </a:lnTo>
                <a:lnTo>
                  <a:pt x="9970008" y="1623060"/>
                </a:lnTo>
                <a:lnTo>
                  <a:pt x="9970008" y="324612"/>
                </a:lnTo>
                <a:lnTo>
                  <a:pt x="9965760" y="271947"/>
                </a:lnTo>
                <a:lnTo>
                  <a:pt x="9953463" y="221991"/>
                </a:lnTo>
                <a:lnTo>
                  <a:pt x="9933784" y="175413"/>
                </a:lnTo>
                <a:lnTo>
                  <a:pt x="9907389" y="132880"/>
                </a:lnTo>
                <a:lnTo>
                  <a:pt x="9874948" y="95059"/>
                </a:lnTo>
                <a:lnTo>
                  <a:pt x="9837127" y="62618"/>
                </a:lnTo>
                <a:lnTo>
                  <a:pt x="9794594" y="36223"/>
                </a:lnTo>
                <a:lnTo>
                  <a:pt x="9748016" y="16544"/>
                </a:lnTo>
                <a:lnTo>
                  <a:pt x="9698060" y="4247"/>
                </a:lnTo>
                <a:lnTo>
                  <a:pt x="9645396" y="0"/>
                </a:lnTo>
                <a:lnTo>
                  <a:pt x="324611" y="0"/>
                </a:lnTo>
                <a:lnTo>
                  <a:pt x="271959" y="4247"/>
                </a:lnTo>
                <a:lnTo>
                  <a:pt x="222011" y="16544"/>
                </a:lnTo>
                <a:lnTo>
                  <a:pt x="175436" y="36223"/>
                </a:lnTo>
                <a:lnTo>
                  <a:pt x="132902" y="62618"/>
                </a:lnTo>
                <a:lnTo>
                  <a:pt x="95078" y="95059"/>
                </a:lnTo>
                <a:lnTo>
                  <a:pt x="62632" y="132880"/>
                </a:lnTo>
                <a:lnTo>
                  <a:pt x="36233" y="175413"/>
                </a:lnTo>
                <a:lnTo>
                  <a:pt x="16549" y="221991"/>
                </a:lnTo>
                <a:lnTo>
                  <a:pt x="4248" y="271947"/>
                </a:lnTo>
                <a:lnTo>
                  <a:pt x="0" y="324612"/>
                </a:lnTo>
                <a:close/>
              </a:path>
            </a:pathLst>
          </a:custGeom>
          <a:solidFill>
            <a:srgbClr val="C40000"/>
          </a:solidFill>
          <a:ln>
            <a:solidFill>
              <a:srgbClr val="C4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lIns="0" tIns="0" rIns="0" bIns="0" rtlCol="0">
            <a:noAutofit/>
          </a:bodyPr>
          <a:lstStyle/>
          <a:p>
            <a:pPr algn="ctr"/>
            <a:r>
              <a:rPr lang="es-ES" sz="40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718</a:t>
            </a:r>
            <a:r>
              <a:rPr lang="es-ES" sz="48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 </a:t>
            </a:r>
          </a:p>
          <a:p>
            <a:pPr algn="ctr"/>
            <a:r>
              <a:rPr lang="es-MX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ACTUALIZACIONES</a:t>
            </a:r>
          </a:p>
        </p:txBody>
      </p:sp>
      <p:sp>
        <p:nvSpPr>
          <p:cNvPr id="10" name="object 672">
            <a:extLst>
              <a:ext uri="{FF2B5EF4-FFF2-40B4-BE49-F238E27FC236}">
                <a16:creationId xmlns:a16="http://schemas.microsoft.com/office/drawing/2014/main" id="{75FEA6EC-CE1B-4853-8414-536E110FD9B6}"/>
              </a:ext>
            </a:extLst>
          </p:cNvPr>
          <p:cNvSpPr/>
          <p:nvPr/>
        </p:nvSpPr>
        <p:spPr>
          <a:xfrm>
            <a:off x="8124827" y="1677939"/>
            <a:ext cx="3538231" cy="1321535"/>
          </a:xfrm>
          <a:custGeom>
            <a:avLst/>
            <a:gdLst/>
            <a:ahLst/>
            <a:cxnLst/>
            <a:rect l="l" t="t" r="r" b="b"/>
            <a:pathLst>
              <a:path w="9970008" h="1947672">
                <a:moveTo>
                  <a:pt x="0" y="324612"/>
                </a:moveTo>
                <a:lnTo>
                  <a:pt x="0" y="1623060"/>
                </a:lnTo>
                <a:lnTo>
                  <a:pt x="1076" y="1649689"/>
                </a:lnTo>
                <a:lnTo>
                  <a:pt x="9434" y="1701082"/>
                </a:lnTo>
                <a:lnTo>
                  <a:pt x="25510" y="1749432"/>
                </a:lnTo>
                <a:lnTo>
                  <a:pt x="48635" y="1794072"/>
                </a:lnTo>
                <a:lnTo>
                  <a:pt x="78141" y="1834332"/>
                </a:lnTo>
                <a:lnTo>
                  <a:pt x="113360" y="1869547"/>
                </a:lnTo>
                <a:lnTo>
                  <a:pt x="153622" y="1899048"/>
                </a:lnTo>
                <a:lnTo>
                  <a:pt x="198260" y="1922168"/>
                </a:lnTo>
                <a:lnTo>
                  <a:pt x="246605" y="1938240"/>
                </a:lnTo>
                <a:lnTo>
                  <a:pt x="297989" y="1946596"/>
                </a:lnTo>
                <a:lnTo>
                  <a:pt x="324611" y="1947672"/>
                </a:lnTo>
                <a:lnTo>
                  <a:pt x="9645396" y="1947672"/>
                </a:lnTo>
                <a:lnTo>
                  <a:pt x="9698060" y="1943424"/>
                </a:lnTo>
                <a:lnTo>
                  <a:pt x="9748016" y="1931127"/>
                </a:lnTo>
                <a:lnTo>
                  <a:pt x="9794594" y="1911448"/>
                </a:lnTo>
                <a:lnTo>
                  <a:pt x="9837127" y="1885053"/>
                </a:lnTo>
                <a:lnTo>
                  <a:pt x="9874948" y="1852612"/>
                </a:lnTo>
                <a:lnTo>
                  <a:pt x="9907389" y="1814791"/>
                </a:lnTo>
                <a:lnTo>
                  <a:pt x="9933784" y="1772258"/>
                </a:lnTo>
                <a:lnTo>
                  <a:pt x="9953463" y="1725680"/>
                </a:lnTo>
                <a:lnTo>
                  <a:pt x="9965760" y="1675724"/>
                </a:lnTo>
                <a:lnTo>
                  <a:pt x="9970008" y="1623060"/>
                </a:lnTo>
                <a:lnTo>
                  <a:pt x="9970008" y="324612"/>
                </a:lnTo>
                <a:lnTo>
                  <a:pt x="9965760" y="271947"/>
                </a:lnTo>
                <a:lnTo>
                  <a:pt x="9953463" y="221991"/>
                </a:lnTo>
                <a:lnTo>
                  <a:pt x="9933784" y="175413"/>
                </a:lnTo>
                <a:lnTo>
                  <a:pt x="9907389" y="132880"/>
                </a:lnTo>
                <a:lnTo>
                  <a:pt x="9874948" y="95059"/>
                </a:lnTo>
                <a:lnTo>
                  <a:pt x="9837127" y="62618"/>
                </a:lnTo>
                <a:lnTo>
                  <a:pt x="9794594" y="36223"/>
                </a:lnTo>
                <a:lnTo>
                  <a:pt x="9748016" y="16544"/>
                </a:lnTo>
                <a:lnTo>
                  <a:pt x="9698060" y="4247"/>
                </a:lnTo>
                <a:lnTo>
                  <a:pt x="9645396" y="0"/>
                </a:lnTo>
                <a:lnTo>
                  <a:pt x="324611" y="0"/>
                </a:lnTo>
                <a:lnTo>
                  <a:pt x="271959" y="4247"/>
                </a:lnTo>
                <a:lnTo>
                  <a:pt x="222011" y="16544"/>
                </a:lnTo>
                <a:lnTo>
                  <a:pt x="175436" y="36223"/>
                </a:lnTo>
                <a:lnTo>
                  <a:pt x="132902" y="62618"/>
                </a:lnTo>
                <a:lnTo>
                  <a:pt x="95078" y="95059"/>
                </a:lnTo>
                <a:lnTo>
                  <a:pt x="62632" y="132880"/>
                </a:lnTo>
                <a:lnTo>
                  <a:pt x="36233" y="175413"/>
                </a:lnTo>
                <a:lnTo>
                  <a:pt x="16549" y="221991"/>
                </a:lnTo>
                <a:lnTo>
                  <a:pt x="4248" y="271947"/>
                </a:lnTo>
                <a:lnTo>
                  <a:pt x="0" y="324612"/>
                </a:lnTo>
                <a:close/>
              </a:path>
            </a:pathLst>
          </a:custGeom>
          <a:solidFill>
            <a:srgbClr val="FF0000"/>
          </a:solidFill>
          <a:ln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lIns="0" tIns="0" rIns="0" bIns="0" rtlCol="0" anchor="t" anchorCtr="0">
            <a:noAutofit/>
          </a:bodyPr>
          <a:lstStyle/>
          <a:p>
            <a:pPr algn="ctr"/>
            <a:r>
              <a:rPr lang="es-ES" sz="40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112</a:t>
            </a:r>
            <a:r>
              <a:rPr lang="es-ES" sz="48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 </a:t>
            </a:r>
          </a:p>
          <a:p>
            <a:pPr algn="ctr"/>
            <a:r>
              <a:rPr lang="es-MX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RECONOCIMIENTOS</a:t>
            </a:r>
          </a:p>
          <a:p>
            <a:pPr algn="ctr"/>
            <a:endParaRPr lang="es-MX" dirty="0">
              <a:solidFill>
                <a:schemeClr val="bg1"/>
              </a:solidFill>
              <a:latin typeface="Segoe UI Black" panose="020B0A02040204020203" pitchFamily="34" charset="0"/>
              <a:ea typeface="Segoe UI Black" panose="020B0A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4928091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Imagen 11">
            <a:extLst>
              <a:ext uri="{FF2B5EF4-FFF2-40B4-BE49-F238E27FC236}">
                <a16:creationId xmlns:a16="http://schemas.microsoft.com/office/drawing/2014/main" id="{186AD2E1-2535-43E7-ADB4-12B6F08FDB5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98" y="0"/>
            <a:ext cx="12172003" cy="6858000"/>
          </a:xfrm>
          <a:prstGeom prst="rect">
            <a:avLst/>
          </a:prstGeom>
        </p:spPr>
      </p:pic>
      <p:pic>
        <p:nvPicPr>
          <p:cNvPr id="13" name="Imagen 12">
            <a:extLst>
              <a:ext uri="{FF2B5EF4-FFF2-40B4-BE49-F238E27FC236}">
                <a16:creationId xmlns:a16="http://schemas.microsoft.com/office/drawing/2014/main" id="{F7C1B969-62DF-4FA9-A549-781DCA6DC67E}"/>
              </a:ext>
            </a:extLst>
          </p:cNvPr>
          <p:cNvPicPr>
            <a:picLocks/>
          </p:cNvPicPr>
          <p:nvPr/>
        </p:nvPicPr>
        <p:blipFill>
          <a:blip r:embed="rId3"/>
          <a:stretch>
            <a:fillRect/>
          </a:stretch>
        </p:blipFill>
        <p:spPr>
          <a:xfrm>
            <a:off x="1132572" y="4549231"/>
            <a:ext cx="1080000" cy="1800000"/>
          </a:xfrm>
          <a:prstGeom prst="rect">
            <a:avLst/>
          </a:prstGeom>
          <a:ln>
            <a:solidFill>
              <a:srgbClr val="FF0000"/>
            </a:solidFill>
          </a:ln>
          <a:effectLst>
            <a:glow rad="63500">
              <a:srgbClr val="FF0000">
                <a:alpha val="40000"/>
              </a:srgbClr>
            </a:glow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4" name="Imagen 13">
            <a:extLst>
              <a:ext uri="{FF2B5EF4-FFF2-40B4-BE49-F238E27FC236}">
                <a16:creationId xmlns:a16="http://schemas.microsoft.com/office/drawing/2014/main" id="{B81855F0-9AD1-4B9D-B234-12161C9DDE74}"/>
              </a:ext>
            </a:extLst>
          </p:cNvPr>
          <p:cNvPicPr preferRelativeResize="0">
            <a:picLocks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852836" y="4551711"/>
            <a:ext cx="1080000" cy="1800000"/>
          </a:xfrm>
          <a:prstGeom prst="rect">
            <a:avLst/>
          </a:prstGeom>
          <a:ln>
            <a:solidFill>
              <a:srgbClr val="FF0000"/>
            </a:solidFill>
          </a:ln>
          <a:effectLst>
            <a:glow rad="63500">
              <a:srgbClr val="FF0000">
                <a:alpha val="40000"/>
              </a:srgbClr>
            </a:glow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5" name="Imagen 14">
            <a:extLst>
              <a:ext uri="{FF2B5EF4-FFF2-40B4-BE49-F238E27FC236}">
                <a16:creationId xmlns:a16="http://schemas.microsoft.com/office/drawing/2014/main" id="{6D1542AD-C365-4402-8FA5-3579ACEF5754}"/>
              </a:ext>
            </a:extLst>
          </p:cNvPr>
          <p:cNvPicPr>
            <a:picLocks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449981" y="4566225"/>
            <a:ext cx="1080000" cy="1800000"/>
          </a:xfrm>
          <a:prstGeom prst="rect">
            <a:avLst/>
          </a:prstGeom>
          <a:ln>
            <a:solidFill>
              <a:srgbClr val="FF0000"/>
            </a:solidFill>
          </a:ln>
          <a:effectLst>
            <a:glow rad="63500">
              <a:srgbClr val="FF0000">
                <a:alpha val="40000"/>
              </a:srgbClr>
            </a:glow>
            <a:outerShdw blurRad="190500" algn="tl" rotWithShape="0">
              <a:srgbClr val="000000">
                <a:alpha val="70000"/>
              </a:srgbClr>
            </a:outerShdw>
          </a:effectLst>
        </p:spPr>
      </p:pic>
      <p:graphicFrame>
        <p:nvGraphicFramePr>
          <p:cNvPr id="16" name="Gráfico 15">
            <a:extLst>
              <a:ext uri="{FF2B5EF4-FFF2-40B4-BE49-F238E27FC236}">
                <a16:creationId xmlns:a16="http://schemas.microsoft.com/office/drawing/2014/main" id="{BAC72B98-4EEA-48E4-9F48-D7D2F849BA4F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601977475"/>
              </p:ext>
            </p:extLst>
          </p:nvPr>
        </p:nvGraphicFramePr>
        <p:xfrm>
          <a:off x="5467350" y="3644899"/>
          <a:ext cx="5739342" cy="317435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graphicFrame>
        <p:nvGraphicFramePr>
          <p:cNvPr id="17" name="Gráfico 16">
            <a:extLst>
              <a:ext uri="{FF2B5EF4-FFF2-40B4-BE49-F238E27FC236}">
                <a16:creationId xmlns:a16="http://schemas.microsoft.com/office/drawing/2014/main" id="{97CCFAA3-8BC8-47D8-ABF8-1A5E2FC28212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555325072"/>
              </p:ext>
            </p:extLst>
          </p:nvPr>
        </p:nvGraphicFramePr>
        <p:xfrm>
          <a:off x="5572125" y="1502358"/>
          <a:ext cx="5286374" cy="226954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  <p:sp>
        <p:nvSpPr>
          <p:cNvPr id="18" name="object 672">
            <a:extLst>
              <a:ext uri="{FF2B5EF4-FFF2-40B4-BE49-F238E27FC236}">
                <a16:creationId xmlns:a16="http://schemas.microsoft.com/office/drawing/2014/main" id="{6BF7CD86-C6A7-491F-A13E-2FD5D95AE477}"/>
              </a:ext>
            </a:extLst>
          </p:cNvPr>
          <p:cNvSpPr/>
          <p:nvPr/>
        </p:nvSpPr>
        <p:spPr>
          <a:xfrm>
            <a:off x="1127486" y="1502359"/>
            <a:ext cx="3845566" cy="1321535"/>
          </a:xfrm>
          <a:custGeom>
            <a:avLst/>
            <a:gdLst/>
            <a:ahLst/>
            <a:cxnLst/>
            <a:rect l="l" t="t" r="r" b="b"/>
            <a:pathLst>
              <a:path w="9970008" h="1947672">
                <a:moveTo>
                  <a:pt x="0" y="324612"/>
                </a:moveTo>
                <a:lnTo>
                  <a:pt x="0" y="1623060"/>
                </a:lnTo>
                <a:lnTo>
                  <a:pt x="1076" y="1649689"/>
                </a:lnTo>
                <a:lnTo>
                  <a:pt x="9434" y="1701082"/>
                </a:lnTo>
                <a:lnTo>
                  <a:pt x="25510" y="1749432"/>
                </a:lnTo>
                <a:lnTo>
                  <a:pt x="48635" y="1794072"/>
                </a:lnTo>
                <a:lnTo>
                  <a:pt x="78141" y="1834332"/>
                </a:lnTo>
                <a:lnTo>
                  <a:pt x="113360" y="1869547"/>
                </a:lnTo>
                <a:lnTo>
                  <a:pt x="153622" y="1899048"/>
                </a:lnTo>
                <a:lnTo>
                  <a:pt x="198260" y="1922168"/>
                </a:lnTo>
                <a:lnTo>
                  <a:pt x="246605" y="1938240"/>
                </a:lnTo>
                <a:lnTo>
                  <a:pt x="297989" y="1946596"/>
                </a:lnTo>
                <a:lnTo>
                  <a:pt x="324611" y="1947672"/>
                </a:lnTo>
                <a:lnTo>
                  <a:pt x="9645396" y="1947672"/>
                </a:lnTo>
                <a:lnTo>
                  <a:pt x="9698060" y="1943424"/>
                </a:lnTo>
                <a:lnTo>
                  <a:pt x="9748016" y="1931127"/>
                </a:lnTo>
                <a:lnTo>
                  <a:pt x="9794594" y="1911448"/>
                </a:lnTo>
                <a:lnTo>
                  <a:pt x="9837127" y="1885053"/>
                </a:lnTo>
                <a:lnTo>
                  <a:pt x="9874948" y="1852612"/>
                </a:lnTo>
                <a:lnTo>
                  <a:pt x="9907389" y="1814791"/>
                </a:lnTo>
                <a:lnTo>
                  <a:pt x="9933784" y="1772258"/>
                </a:lnTo>
                <a:lnTo>
                  <a:pt x="9953463" y="1725680"/>
                </a:lnTo>
                <a:lnTo>
                  <a:pt x="9965760" y="1675724"/>
                </a:lnTo>
                <a:lnTo>
                  <a:pt x="9970008" y="1623060"/>
                </a:lnTo>
                <a:lnTo>
                  <a:pt x="9970008" y="324612"/>
                </a:lnTo>
                <a:lnTo>
                  <a:pt x="9965760" y="271947"/>
                </a:lnTo>
                <a:lnTo>
                  <a:pt x="9953463" y="221991"/>
                </a:lnTo>
                <a:lnTo>
                  <a:pt x="9933784" y="175413"/>
                </a:lnTo>
                <a:lnTo>
                  <a:pt x="9907389" y="132880"/>
                </a:lnTo>
                <a:lnTo>
                  <a:pt x="9874948" y="95059"/>
                </a:lnTo>
                <a:lnTo>
                  <a:pt x="9837127" y="62618"/>
                </a:lnTo>
                <a:lnTo>
                  <a:pt x="9794594" y="36223"/>
                </a:lnTo>
                <a:lnTo>
                  <a:pt x="9748016" y="16544"/>
                </a:lnTo>
                <a:lnTo>
                  <a:pt x="9698060" y="4247"/>
                </a:lnTo>
                <a:lnTo>
                  <a:pt x="9645396" y="0"/>
                </a:lnTo>
                <a:lnTo>
                  <a:pt x="324611" y="0"/>
                </a:lnTo>
                <a:lnTo>
                  <a:pt x="271959" y="4247"/>
                </a:lnTo>
                <a:lnTo>
                  <a:pt x="222011" y="16544"/>
                </a:lnTo>
                <a:lnTo>
                  <a:pt x="175436" y="36223"/>
                </a:lnTo>
                <a:lnTo>
                  <a:pt x="132902" y="62618"/>
                </a:lnTo>
                <a:lnTo>
                  <a:pt x="95078" y="95059"/>
                </a:lnTo>
                <a:lnTo>
                  <a:pt x="62632" y="132880"/>
                </a:lnTo>
                <a:lnTo>
                  <a:pt x="36233" y="175413"/>
                </a:lnTo>
                <a:lnTo>
                  <a:pt x="16549" y="221991"/>
                </a:lnTo>
                <a:lnTo>
                  <a:pt x="4248" y="271947"/>
                </a:lnTo>
                <a:lnTo>
                  <a:pt x="0" y="324612"/>
                </a:lnTo>
                <a:close/>
              </a:path>
            </a:pathLst>
          </a:custGeom>
          <a:solidFill>
            <a:srgbClr val="A20000"/>
          </a:solidFill>
          <a:ln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lIns="0" tIns="0" rIns="0" bIns="0" rtlCol="0">
            <a:noAutofit/>
          </a:bodyPr>
          <a:lstStyle/>
          <a:p>
            <a:pPr algn="ctr"/>
            <a:r>
              <a:rPr lang="es-ES" sz="40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11 509</a:t>
            </a:r>
            <a:r>
              <a:rPr lang="es-ES" sz="48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 </a:t>
            </a:r>
          </a:p>
          <a:p>
            <a:pPr algn="ctr"/>
            <a:r>
              <a:rPr lang="es-MX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ATENCIONES</a:t>
            </a:r>
          </a:p>
        </p:txBody>
      </p:sp>
      <p:sp>
        <p:nvSpPr>
          <p:cNvPr id="19" name="object 672">
            <a:extLst>
              <a:ext uri="{FF2B5EF4-FFF2-40B4-BE49-F238E27FC236}">
                <a16:creationId xmlns:a16="http://schemas.microsoft.com/office/drawing/2014/main" id="{7B134C99-3A64-417A-82B3-E7B1155EA090}"/>
              </a:ext>
            </a:extLst>
          </p:cNvPr>
          <p:cNvSpPr/>
          <p:nvPr/>
        </p:nvSpPr>
        <p:spPr>
          <a:xfrm>
            <a:off x="1145435" y="2992327"/>
            <a:ext cx="3845566" cy="1321535"/>
          </a:xfrm>
          <a:custGeom>
            <a:avLst/>
            <a:gdLst/>
            <a:ahLst/>
            <a:cxnLst/>
            <a:rect l="l" t="t" r="r" b="b"/>
            <a:pathLst>
              <a:path w="9970008" h="1947672">
                <a:moveTo>
                  <a:pt x="0" y="324612"/>
                </a:moveTo>
                <a:lnTo>
                  <a:pt x="0" y="1623060"/>
                </a:lnTo>
                <a:lnTo>
                  <a:pt x="1076" y="1649689"/>
                </a:lnTo>
                <a:lnTo>
                  <a:pt x="9434" y="1701082"/>
                </a:lnTo>
                <a:lnTo>
                  <a:pt x="25510" y="1749432"/>
                </a:lnTo>
                <a:lnTo>
                  <a:pt x="48635" y="1794072"/>
                </a:lnTo>
                <a:lnTo>
                  <a:pt x="78141" y="1834332"/>
                </a:lnTo>
                <a:lnTo>
                  <a:pt x="113360" y="1869547"/>
                </a:lnTo>
                <a:lnTo>
                  <a:pt x="153622" y="1899048"/>
                </a:lnTo>
                <a:lnTo>
                  <a:pt x="198260" y="1922168"/>
                </a:lnTo>
                <a:lnTo>
                  <a:pt x="246605" y="1938240"/>
                </a:lnTo>
                <a:lnTo>
                  <a:pt x="297989" y="1946596"/>
                </a:lnTo>
                <a:lnTo>
                  <a:pt x="324611" y="1947672"/>
                </a:lnTo>
                <a:lnTo>
                  <a:pt x="9645396" y="1947672"/>
                </a:lnTo>
                <a:lnTo>
                  <a:pt x="9698060" y="1943424"/>
                </a:lnTo>
                <a:lnTo>
                  <a:pt x="9748016" y="1931127"/>
                </a:lnTo>
                <a:lnTo>
                  <a:pt x="9794594" y="1911448"/>
                </a:lnTo>
                <a:lnTo>
                  <a:pt x="9837127" y="1885053"/>
                </a:lnTo>
                <a:lnTo>
                  <a:pt x="9874948" y="1852612"/>
                </a:lnTo>
                <a:lnTo>
                  <a:pt x="9907389" y="1814791"/>
                </a:lnTo>
                <a:lnTo>
                  <a:pt x="9933784" y="1772258"/>
                </a:lnTo>
                <a:lnTo>
                  <a:pt x="9953463" y="1725680"/>
                </a:lnTo>
                <a:lnTo>
                  <a:pt x="9965760" y="1675724"/>
                </a:lnTo>
                <a:lnTo>
                  <a:pt x="9970008" y="1623060"/>
                </a:lnTo>
                <a:lnTo>
                  <a:pt x="9970008" y="324612"/>
                </a:lnTo>
                <a:lnTo>
                  <a:pt x="9965760" y="271947"/>
                </a:lnTo>
                <a:lnTo>
                  <a:pt x="9953463" y="221991"/>
                </a:lnTo>
                <a:lnTo>
                  <a:pt x="9933784" y="175413"/>
                </a:lnTo>
                <a:lnTo>
                  <a:pt x="9907389" y="132880"/>
                </a:lnTo>
                <a:lnTo>
                  <a:pt x="9874948" y="95059"/>
                </a:lnTo>
                <a:lnTo>
                  <a:pt x="9837127" y="62618"/>
                </a:lnTo>
                <a:lnTo>
                  <a:pt x="9794594" y="36223"/>
                </a:lnTo>
                <a:lnTo>
                  <a:pt x="9748016" y="16544"/>
                </a:lnTo>
                <a:lnTo>
                  <a:pt x="9698060" y="4247"/>
                </a:lnTo>
                <a:lnTo>
                  <a:pt x="9645396" y="0"/>
                </a:lnTo>
                <a:lnTo>
                  <a:pt x="324611" y="0"/>
                </a:lnTo>
                <a:lnTo>
                  <a:pt x="271959" y="4247"/>
                </a:lnTo>
                <a:lnTo>
                  <a:pt x="222011" y="16544"/>
                </a:lnTo>
                <a:lnTo>
                  <a:pt x="175436" y="36223"/>
                </a:lnTo>
                <a:lnTo>
                  <a:pt x="132902" y="62618"/>
                </a:lnTo>
                <a:lnTo>
                  <a:pt x="95078" y="95059"/>
                </a:lnTo>
                <a:lnTo>
                  <a:pt x="62632" y="132880"/>
                </a:lnTo>
                <a:lnTo>
                  <a:pt x="36233" y="175413"/>
                </a:lnTo>
                <a:lnTo>
                  <a:pt x="16549" y="221991"/>
                </a:lnTo>
                <a:lnTo>
                  <a:pt x="4248" y="271947"/>
                </a:lnTo>
                <a:lnTo>
                  <a:pt x="0" y="324612"/>
                </a:lnTo>
                <a:close/>
              </a:path>
            </a:pathLst>
          </a:custGeom>
          <a:solidFill>
            <a:srgbClr val="C40000"/>
          </a:solidFill>
          <a:ln>
            <a:solidFill>
              <a:srgbClr val="B4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lIns="0" tIns="0" rIns="0" bIns="0" rtlCol="0">
            <a:noAutofit/>
          </a:bodyPr>
          <a:lstStyle/>
          <a:p>
            <a:pPr algn="ctr"/>
            <a:r>
              <a:rPr lang="es-ES" sz="36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S/. 3,164,643.80</a:t>
            </a:r>
            <a:r>
              <a:rPr lang="es-ES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 </a:t>
            </a:r>
          </a:p>
          <a:p>
            <a:pPr algn="ctr"/>
            <a:r>
              <a:rPr lang="es-MX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RECAUDADO</a:t>
            </a:r>
          </a:p>
        </p:txBody>
      </p:sp>
    </p:spTree>
    <p:extLst>
      <p:ext uri="{BB962C8B-B14F-4D97-AF65-F5344CB8AC3E}">
        <p14:creationId xmlns:p14="http://schemas.microsoft.com/office/powerpoint/2010/main" val="94379078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7EF54D76-D583-4B09-8F7C-F0EF59CF192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98" y="0"/>
            <a:ext cx="12172003" cy="6858000"/>
          </a:xfrm>
          <a:prstGeom prst="rect">
            <a:avLst/>
          </a:prstGeom>
        </p:spPr>
      </p:pic>
      <p:sp>
        <p:nvSpPr>
          <p:cNvPr id="4" name="object 672">
            <a:extLst>
              <a:ext uri="{FF2B5EF4-FFF2-40B4-BE49-F238E27FC236}">
                <a16:creationId xmlns:a16="http://schemas.microsoft.com/office/drawing/2014/main" id="{EECC3BE2-B52B-418F-BD7F-3764383E3124}"/>
              </a:ext>
            </a:extLst>
          </p:cNvPr>
          <p:cNvSpPr/>
          <p:nvPr/>
        </p:nvSpPr>
        <p:spPr>
          <a:xfrm>
            <a:off x="10216381" y="1887633"/>
            <a:ext cx="1800001" cy="958469"/>
          </a:xfrm>
          <a:custGeom>
            <a:avLst/>
            <a:gdLst/>
            <a:ahLst/>
            <a:cxnLst/>
            <a:rect l="l" t="t" r="r" b="b"/>
            <a:pathLst>
              <a:path w="9970008" h="1947672">
                <a:moveTo>
                  <a:pt x="0" y="324612"/>
                </a:moveTo>
                <a:lnTo>
                  <a:pt x="0" y="1623060"/>
                </a:lnTo>
                <a:lnTo>
                  <a:pt x="1076" y="1649689"/>
                </a:lnTo>
                <a:lnTo>
                  <a:pt x="9434" y="1701082"/>
                </a:lnTo>
                <a:lnTo>
                  <a:pt x="25510" y="1749432"/>
                </a:lnTo>
                <a:lnTo>
                  <a:pt x="48635" y="1794072"/>
                </a:lnTo>
                <a:lnTo>
                  <a:pt x="78141" y="1834332"/>
                </a:lnTo>
                <a:lnTo>
                  <a:pt x="113360" y="1869547"/>
                </a:lnTo>
                <a:lnTo>
                  <a:pt x="153622" y="1899048"/>
                </a:lnTo>
                <a:lnTo>
                  <a:pt x="198260" y="1922168"/>
                </a:lnTo>
                <a:lnTo>
                  <a:pt x="246605" y="1938240"/>
                </a:lnTo>
                <a:lnTo>
                  <a:pt x="297989" y="1946596"/>
                </a:lnTo>
                <a:lnTo>
                  <a:pt x="324611" y="1947672"/>
                </a:lnTo>
                <a:lnTo>
                  <a:pt x="9645396" y="1947672"/>
                </a:lnTo>
                <a:lnTo>
                  <a:pt x="9698060" y="1943424"/>
                </a:lnTo>
                <a:lnTo>
                  <a:pt x="9748016" y="1931127"/>
                </a:lnTo>
                <a:lnTo>
                  <a:pt x="9794594" y="1911448"/>
                </a:lnTo>
                <a:lnTo>
                  <a:pt x="9837127" y="1885053"/>
                </a:lnTo>
                <a:lnTo>
                  <a:pt x="9874948" y="1852612"/>
                </a:lnTo>
                <a:lnTo>
                  <a:pt x="9907389" y="1814791"/>
                </a:lnTo>
                <a:lnTo>
                  <a:pt x="9933784" y="1772258"/>
                </a:lnTo>
                <a:lnTo>
                  <a:pt x="9953463" y="1725680"/>
                </a:lnTo>
                <a:lnTo>
                  <a:pt x="9965760" y="1675724"/>
                </a:lnTo>
                <a:lnTo>
                  <a:pt x="9970008" y="1623060"/>
                </a:lnTo>
                <a:lnTo>
                  <a:pt x="9970008" y="324612"/>
                </a:lnTo>
                <a:lnTo>
                  <a:pt x="9965760" y="271947"/>
                </a:lnTo>
                <a:lnTo>
                  <a:pt x="9953463" y="221991"/>
                </a:lnTo>
                <a:lnTo>
                  <a:pt x="9933784" y="175413"/>
                </a:lnTo>
                <a:lnTo>
                  <a:pt x="9907389" y="132880"/>
                </a:lnTo>
                <a:lnTo>
                  <a:pt x="9874948" y="95059"/>
                </a:lnTo>
                <a:lnTo>
                  <a:pt x="9837127" y="62618"/>
                </a:lnTo>
                <a:lnTo>
                  <a:pt x="9794594" y="36223"/>
                </a:lnTo>
                <a:lnTo>
                  <a:pt x="9748016" y="16544"/>
                </a:lnTo>
                <a:lnTo>
                  <a:pt x="9698060" y="4247"/>
                </a:lnTo>
                <a:lnTo>
                  <a:pt x="9645396" y="0"/>
                </a:lnTo>
                <a:lnTo>
                  <a:pt x="324611" y="0"/>
                </a:lnTo>
                <a:lnTo>
                  <a:pt x="271959" y="4247"/>
                </a:lnTo>
                <a:lnTo>
                  <a:pt x="222011" y="16544"/>
                </a:lnTo>
                <a:lnTo>
                  <a:pt x="175436" y="36223"/>
                </a:lnTo>
                <a:lnTo>
                  <a:pt x="132902" y="62618"/>
                </a:lnTo>
                <a:lnTo>
                  <a:pt x="95078" y="95059"/>
                </a:lnTo>
                <a:lnTo>
                  <a:pt x="62632" y="132880"/>
                </a:lnTo>
                <a:lnTo>
                  <a:pt x="36233" y="175413"/>
                </a:lnTo>
                <a:lnTo>
                  <a:pt x="16549" y="221991"/>
                </a:lnTo>
                <a:lnTo>
                  <a:pt x="4248" y="271947"/>
                </a:lnTo>
                <a:lnTo>
                  <a:pt x="0" y="324612"/>
                </a:lnTo>
                <a:close/>
              </a:path>
            </a:pathLst>
          </a:custGeom>
          <a:solidFill>
            <a:srgbClr val="FF0000"/>
          </a:solidFill>
          <a:ln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lIns="0" tIns="0" rIns="0" bIns="0" rtlCol="0">
            <a:noAutofit/>
          </a:bodyPr>
          <a:lstStyle/>
          <a:p>
            <a:pPr algn="ctr"/>
            <a:endParaRPr lang="es-MX" b="1" dirty="0">
              <a:solidFill>
                <a:schemeClr val="bg1"/>
              </a:solidFill>
              <a:latin typeface="Arial" panose="020B0604020202020204" pitchFamily="34" charset="0"/>
              <a:ea typeface="Segoe UI Black" panose="020B0A02040204020203" pitchFamily="34" charset="0"/>
              <a:cs typeface="Arial" panose="020B0604020202020204" pitchFamily="34" charset="0"/>
            </a:endParaRPr>
          </a:p>
          <a:p>
            <a:pPr algn="ctr"/>
            <a:r>
              <a:rPr lang="es-MX" b="1" dirty="0">
                <a:solidFill>
                  <a:schemeClr val="bg1"/>
                </a:solidFill>
                <a:latin typeface="Arial" panose="020B0604020202020204" pitchFamily="34" charset="0"/>
                <a:ea typeface="Segoe UI Black" panose="020B0A02040204020203" pitchFamily="34" charset="0"/>
                <a:cs typeface="Arial" panose="020B0604020202020204" pitchFamily="34" charset="0"/>
              </a:rPr>
              <a:t>APOYO SOCIAL</a:t>
            </a:r>
          </a:p>
        </p:txBody>
      </p:sp>
      <p:pic>
        <p:nvPicPr>
          <p:cNvPr id="5" name="Imagen 4">
            <a:extLst>
              <a:ext uri="{FF2B5EF4-FFF2-40B4-BE49-F238E27FC236}">
                <a16:creationId xmlns:a16="http://schemas.microsoft.com/office/drawing/2014/main" id="{AC4705B7-FCCF-457C-A80D-36E43F7EAABD}"/>
              </a:ext>
            </a:extLst>
          </p:cNvPr>
          <p:cNvPicPr>
            <a:picLocks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981" r="31981"/>
          <a:stretch/>
        </p:blipFill>
        <p:spPr>
          <a:xfrm>
            <a:off x="8231961" y="3140514"/>
            <a:ext cx="1800000" cy="2880000"/>
          </a:xfrm>
          <a:prstGeom prst="rect">
            <a:avLst/>
          </a:prstGeom>
          <a:ln>
            <a:solidFill>
              <a:schemeClr val="bg1"/>
            </a:solidFill>
          </a:ln>
          <a:effectLst>
            <a:glow rad="101600">
              <a:srgbClr val="E40613"/>
            </a:glow>
          </a:effectLst>
        </p:spPr>
      </p:pic>
      <p:pic>
        <p:nvPicPr>
          <p:cNvPr id="6" name="Imagen 5">
            <a:extLst>
              <a:ext uri="{FF2B5EF4-FFF2-40B4-BE49-F238E27FC236}">
                <a16:creationId xmlns:a16="http://schemas.microsoft.com/office/drawing/2014/main" id="{7D203C06-BEA9-46E0-8C7F-778BDD22BB53}"/>
              </a:ext>
            </a:extLst>
          </p:cNvPr>
          <p:cNvPicPr>
            <a:picLocks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172" r="29172"/>
          <a:stretch/>
        </p:blipFill>
        <p:spPr>
          <a:xfrm>
            <a:off x="10256956" y="3146741"/>
            <a:ext cx="1800000" cy="2880000"/>
          </a:xfrm>
          <a:prstGeom prst="rect">
            <a:avLst/>
          </a:prstGeom>
          <a:ln>
            <a:solidFill>
              <a:schemeClr val="bg1"/>
            </a:solidFill>
          </a:ln>
          <a:effectLst>
            <a:glow rad="101600">
              <a:srgbClr val="E40613"/>
            </a:glow>
          </a:effectLst>
        </p:spPr>
      </p:pic>
      <p:pic>
        <p:nvPicPr>
          <p:cNvPr id="7" name="Imagen 6">
            <a:extLst>
              <a:ext uri="{FF2B5EF4-FFF2-40B4-BE49-F238E27FC236}">
                <a16:creationId xmlns:a16="http://schemas.microsoft.com/office/drawing/2014/main" id="{6C3BE71F-10C4-4FEB-8555-80B5AFF1217F}"/>
              </a:ext>
            </a:extLst>
          </p:cNvPr>
          <p:cNvPicPr>
            <a:picLocks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353" b="7353"/>
          <a:stretch/>
        </p:blipFill>
        <p:spPr>
          <a:xfrm>
            <a:off x="135044" y="3128939"/>
            <a:ext cx="1800000" cy="2880000"/>
          </a:xfrm>
          <a:prstGeom prst="rect">
            <a:avLst/>
          </a:prstGeom>
          <a:ln>
            <a:solidFill>
              <a:schemeClr val="bg1"/>
            </a:solidFill>
          </a:ln>
          <a:effectLst>
            <a:glow rad="101600">
              <a:srgbClr val="E40613"/>
            </a:glow>
          </a:effectLst>
        </p:spPr>
      </p:pic>
      <p:pic>
        <p:nvPicPr>
          <p:cNvPr id="8" name="Imagen 7">
            <a:extLst>
              <a:ext uri="{FF2B5EF4-FFF2-40B4-BE49-F238E27FC236}">
                <a16:creationId xmlns:a16="http://schemas.microsoft.com/office/drawing/2014/main" id="{791FBA79-8327-45E1-91AA-BF209F846490}"/>
              </a:ext>
            </a:extLst>
          </p:cNvPr>
          <p:cNvPicPr>
            <a:picLocks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81" r="30474" b="26967"/>
          <a:stretch/>
        </p:blipFill>
        <p:spPr>
          <a:xfrm>
            <a:off x="4246519" y="3146741"/>
            <a:ext cx="1800000" cy="2880000"/>
          </a:xfrm>
          <a:prstGeom prst="rect">
            <a:avLst/>
          </a:prstGeom>
          <a:ln>
            <a:solidFill>
              <a:schemeClr val="bg1"/>
            </a:solidFill>
          </a:ln>
          <a:effectLst>
            <a:glow rad="101600">
              <a:srgbClr val="E40613"/>
            </a:glow>
          </a:effectLst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id="{2C0E52BE-4B14-449B-9BA0-B04FCC47C5E1}"/>
              </a:ext>
            </a:extLst>
          </p:cNvPr>
          <p:cNvPicPr>
            <a:picLocks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33" r="6633"/>
          <a:stretch/>
        </p:blipFill>
        <p:spPr>
          <a:xfrm>
            <a:off x="2175756" y="3148670"/>
            <a:ext cx="1800000" cy="2880000"/>
          </a:xfrm>
          <a:prstGeom prst="rect">
            <a:avLst/>
          </a:prstGeom>
          <a:ln>
            <a:solidFill>
              <a:schemeClr val="bg1"/>
            </a:solidFill>
          </a:ln>
          <a:effectLst>
            <a:glow rad="101600">
              <a:srgbClr val="E40613"/>
            </a:glow>
          </a:effectLst>
        </p:spPr>
      </p:pic>
      <p:pic>
        <p:nvPicPr>
          <p:cNvPr id="10" name="Imagen 9">
            <a:extLst>
              <a:ext uri="{FF2B5EF4-FFF2-40B4-BE49-F238E27FC236}">
                <a16:creationId xmlns:a16="http://schemas.microsoft.com/office/drawing/2014/main" id="{35155A35-E643-4A63-85F2-0C83AA1401E2}"/>
              </a:ext>
            </a:extLst>
          </p:cNvPr>
          <p:cNvPicPr>
            <a:picLocks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475" r="17475"/>
          <a:stretch/>
        </p:blipFill>
        <p:spPr>
          <a:xfrm>
            <a:off x="6216356" y="3146741"/>
            <a:ext cx="1800000" cy="2880000"/>
          </a:xfrm>
          <a:prstGeom prst="rect">
            <a:avLst/>
          </a:prstGeom>
          <a:ln>
            <a:solidFill>
              <a:schemeClr val="bg1"/>
            </a:solidFill>
          </a:ln>
          <a:effectLst>
            <a:glow rad="101600">
              <a:srgbClr val="E40613"/>
            </a:glow>
          </a:effectLst>
        </p:spPr>
      </p:pic>
      <p:sp>
        <p:nvSpPr>
          <p:cNvPr id="11" name="AutoShape 4">
            <a:extLst>
              <a:ext uri="{FF2B5EF4-FFF2-40B4-BE49-F238E27FC236}">
                <a16:creationId xmlns:a16="http://schemas.microsoft.com/office/drawing/2014/main" id="{153A1610-903C-4043-9B92-A6D11610962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s-PE"/>
          </a:p>
        </p:txBody>
      </p:sp>
      <p:sp>
        <p:nvSpPr>
          <p:cNvPr id="12" name="object 672">
            <a:extLst>
              <a:ext uri="{FF2B5EF4-FFF2-40B4-BE49-F238E27FC236}">
                <a16:creationId xmlns:a16="http://schemas.microsoft.com/office/drawing/2014/main" id="{A79D50A9-FC5E-4DFD-8044-058EF295075C}"/>
              </a:ext>
            </a:extLst>
          </p:cNvPr>
          <p:cNvSpPr/>
          <p:nvPr/>
        </p:nvSpPr>
        <p:spPr>
          <a:xfrm>
            <a:off x="2138795" y="1887633"/>
            <a:ext cx="1800001" cy="958469"/>
          </a:xfrm>
          <a:custGeom>
            <a:avLst/>
            <a:gdLst/>
            <a:ahLst/>
            <a:cxnLst/>
            <a:rect l="l" t="t" r="r" b="b"/>
            <a:pathLst>
              <a:path w="9970008" h="1947672">
                <a:moveTo>
                  <a:pt x="0" y="324612"/>
                </a:moveTo>
                <a:lnTo>
                  <a:pt x="0" y="1623060"/>
                </a:lnTo>
                <a:lnTo>
                  <a:pt x="1076" y="1649689"/>
                </a:lnTo>
                <a:lnTo>
                  <a:pt x="9434" y="1701082"/>
                </a:lnTo>
                <a:lnTo>
                  <a:pt x="25510" y="1749432"/>
                </a:lnTo>
                <a:lnTo>
                  <a:pt x="48635" y="1794072"/>
                </a:lnTo>
                <a:lnTo>
                  <a:pt x="78141" y="1834332"/>
                </a:lnTo>
                <a:lnTo>
                  <a:pt x="113360" y="1869547"/>
                </a:lnTo>
                <a:lnTo>
                  <a:pt x="153622" y="1899048"/>
                </a:lnTo>
                <a:lnTo>
                  <a:pt x="198260" y="1922168"/>
                </a:lnTo>
                <a:lnTo>
                  <a:pt x="246605" y="1938240"/>
                </a:lnTo>
                <a:lnTo>
                  <a:pt x="297989" y="1946596"/>
                </a:lnTo>
                <a:lnTo>
                  <a:pt x="324611" y="1947672"/>
                </a:lnTo>
                <a:lnTo>
                  <a:pt x="9645396" y="1947672"/>
                </a:lnTo>
                <a:lnTo>
                  <a:pt x="9698060" y="1943424"/>
                </a:lnTo>
                <a:lnTo>
                  <a:pt x="9748016" y="1931127"/>
                </a:lnTo>
                <a:lnTo>
                  <a:pt x="9794594" y="1911448"/>
                </a:lnTo>
                <a:lnTo>
                  <a:pt x="9837127" y="1885053"/>
                </a:lnTo>
                <a:lnTo>
                  <a:pt x="9874948" y="1852612"/>
                </a:lnTo>
                <a:lnTo>
                  <a:pt x="9907389" y="1814791"/>
                </a:lnTo>
                <a:lnTo>
                  <a:pt x="9933784" y="1772258"/>
                </a:lnTo>
                <a:lnTo>
                  <a:pt x="9953463" y="1725680"/>
                </a:lnTo>
                <a:lnTo>
                  <a:pt x="9965760" y="1675724"/>
                </a:lnTo>
                <a:lnTo>
                  <a:pt x="9970008" y="1623060"/>
                </a:lnTo>
                <a:lnTo>
                  <a:pt x="9970008" y="324612"/>
                </a:lnTo>
                <a:lnTo>
                  <a:pt x="9965760" y="271947"/>
                </a:lnTo>
                <a:lnTo>
                  <a:pt x="9953463" y="221991"/>
                </a:lnTo>
                <a:lnTo>
                  <a:pt x="9933784" y="175413"/>
                </a:lnTo>
                <a:lnTo>
                  <a:pt x="9907389" y="132880"/>
                </a:lnTo>
                <a:lnTo>
                  <a:pt x="9874948" y="95059"/>
                </a:lnTo>
                <a:lnTo>
                  <a:pt x="9837127" y="62618"/>
                </a:lnTo>
                <a:lnTo>
                  <a:pt x="9794594" y="36223"/>
                </a:lnTo>
                <a:lnTo>
                  <a:pt x="9748016" y="16544"/>
                </a:lnTo>
                <a:lnTo>
                  <a:pt x="9698060" y="4247"/>
                </a:lnTo>
                <a:lnTo>
                  <a:pt x="9645396" y="0"/>
                </a:lnTo>
                <a:lnTo>
                  <a:pt x="324611" y="0"/>
                </a:lnTo>
                <a:lnTo>
                  <a:pt x="271959" y="4247"/>
                </a:lnTo>
                <a:lnTo>
                  <a:pt x="222011" y="16544"/>
                </a:lnTo>
                <a:lnTo>
                  <a:pt x="175436" y="36223"/>
                </a:lnTo>
                <a:lnTo>
                  <a:pt x="132902" y="62618"/>
                </a:lnTo>
                <a:lnTo>
                  <a:pt x="95078" y="95059"/>
                </a:lnTo>
                <a:lnTo>
                  <a:pt x="62632" y="132880"/>
                </a:lnTo>
                <a:lnTo>
                  <a:pt x="36233" y="175413"/>
                </a:lnTo>
                <a:lnTo>
                  <a:pt x="16549" y="221991"/>
                </a:lnTo>
                <a:lnTo>
                  <a:pt x="4248" y="271947"/>
                </a:lnTo>
                <a:lnTo>
                  <a:pt x="0" y="324612"/>
                </a:lnTo>
                <a:close/>
              </a:path>
            </a:pathLst>
          </a:custGeom>
          <a:solidFill>
            <a:srgbClr val="A20000"/>
          </a:solidFill>
          <a:ln>
            <a:solidFill>
              <a:srgbClr val="A2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lIns="0" tIns="0" rIns="0" bIns="0" rtlCol="0">
            <a:noAutofit/>
          </a:bodyPr>
          <a:lstStyle/>
          <a:p>
            <a:pPr algn="ctr"/>
            <a:endParaRPr lang="es-MX" b="1" dirty="0">
              <a:solidFill>
                <a:schemeClr val="bg1"/>
              </a:solidFill>
              <a:latin typeface="Arial" panose="020B0604020202020204" pitchFamily="34" charset="0"/>
              <a:ea typeface="Segoe UI Black" panose="020B0A02040204020203" pitchFamily="34" charset="0"/>
              <a:cs typeface="Arial" panose="020B0604020202020204" pitchFamily="34" charset="0"/>
            </a:endParaRPr>
          </a:p>
          <a:p>
            <a:pPr algn="ctr"/>
            <a:r>
              <a:rPr lang="es-MX" b="1" dirty="0">
                <a:solidFill>
                  <a:schemeClr val="bg1"/>
                </a:solidFill>
                <a:latin typeface="Arial" panose="020B0604020202020204" pitchFamily="34" charset="0"/>
                <a:ea typeface="Segoe UI Black" panose="020B0A02040204020203" pitchFamily="34" charset="0"/>
                <a:cs typeface="Arial" panose="020B0604020202020204" pitchFamily="34" charset="0"/>
              </a:rPr>
              <a:t>TECHO LIMPIO</a:t>
            </a:r>
          </a:p>
        </p:txBody>
      </p:sp>
      <p:sp>
        <p:nvSpPr>
          <p:cNvPr id="13" name="object 672">
            <a:extLst>
              <a:ext uri="{FF2B5EF4-FFF2-40B4-BE49-F238E27FC236}">
                <a16:creationId xmlns:a16="http://schemas.microsoft.com/office/drawing/2014/main" id="{FAA665F6-F40A-44CC-960E-7A4DED4936B1}"/>
              </a:ext>
            </a:extLst>
          </p:cNvPr>
          <p:cNvSpPr/>
          <p:nvPr/>
        </p:nvSpPr>
        <p:spPr>
          <a:xfrm>
            <a:off x="4143599" y="1849933"/>
            <a:ext cx="1800001" cy="958469"/>
          </a:xfrm>
          <a:custGeom>
            <a:avLst/>
            <a:gdLst/>
            <a:ahLst/>
            <a:cxnLst/>
            <a:rect l="l" t="t" r="r" b="b"/>
            <a:pathLst>
              <a:path w="9970008" h="1947672">
                <a:moveTo>
                  <a:pt x="0" y="324612"/>
                </a:moveTo>
                <a:lnTo>
                  <a:pt x="0" y="1623060"/>
                </a:lnTo>
                <a:lnTo>
                  <a:pt x="1076" y="1649689"/>
                </a:lnTo>
                <a:lnTo>
                  <a:pt x="9434" y="1701082"/>
                </a:lnTo>
                <a:lnTo>
                  <a:pt x="25510" y="1749432"/>
                </a:lnTo>
                <a:lnTo>
                  <a:pt x="48635" y="1794072"/>
                </a:lnTo>
                <a:lnTo>
                  <a:pt x="78141" y="1834332"/>
                </a:lnTo>
                <a:lnTo>
                  <a:pt x="113360" y="1869547"/>
                </a:lnTo>
                <a:lnTo>
                  <a:pt x="153622" y="1899048"/>
                </a:lnTo>
                <a:lnTo>
                  <a:pt x="198260" y="1922168"/>
                </a:lnTo>
                <a:lnTo>
                  <a:pt x="246605" y="1938240"/>
                </a:lnTo>
                <a:lnTo>
                  <a:pt x="297989" y="1946596"/>
                </a:lnTo>
                <a:lnTo>
                  <a:pt x="324611" y="1947672"/>
                </a:lnTo>
                <a:lnTo>
                  <a:pt x="9645396" y="1947672"/>
                </a:lnTo>
                <a:lnTo>
                  <a:pt x="9698060" y="1943424"/>
                </a:lnTo>
                <a:lnTo>
                  <a:pt x="9748016" y="1931127"/>
                </a:lnTo>
                <a:lnTo>
                  <a:pt x="9794594" y="1911448"/>
                </a:lnTo>
                <a:lnTo>
                  <a:pt x="9837127" y="1885053"/>
                </a:lnTo>
                <a:lnTo>
                  <a:pt x="9874948" y="1852612"/>
                </a:lnTo>
                <a:lnTo>
                  <a:pt x="9907389" y="1814791"/>
                </a:lnTo>
                <a:lnTo>
                  <a:pt x="9933784" y="1772258"/>
                </a:lnTo>
                <a:lnTo>
                  <a:pt x="9953463" y="1725680"/>
                </a:lnTo>
                <a:lnTo>
                  <a:pt x="9965760" y="1675724"/>
                </a:lnTo>
                <a:lnTo>
                  <a:pt x="9970008" y="1623060"/>
                </a:lnTo>
                <a:lnTo>
                  <a:pt x="9970008" y="324612"/>
                </a:lnTo>
                <a:lnTo>
                  <a:pt x="9965760" y="271947"/>
                </a:lnTo>
                <a:lnTo>
                  <a:pt x="9953463" y="221991"/>
                </a:lnTo>
                <a:lnTo>
                  <a:pt x="9933784" y="175413"/>
                </a:lnTo>
                <a:lnTo>
                  <a:pt x="9907389" y="132880"/>
                </a:lnTo>
                <a:lnTo>
                  <a:pt x="9874948" y="95059"/>
                </a:lnTo>
                <a:lnTo>
                  <a:pt x="9837127" y="62618"/>
                </a:lnTo>
                <a:lnTo>
                  <a:pt x="9794594" y="36223"/>
                </a:lnTo>
                <a:lnTo>
                  <a:pt x="9748016" y="16544"/>
                </a:lnTo>
                <a:lnTo>
                  <a:pt x="9698060" y="4247"/>
                </a:lnTo>
                <a:lnTo>
                  <a:pt x="9645396" y="0"/>
                </a:lnTo>
                <a:lnTo>
                  <a:pt x="324611" y="0"/>
                </a:lnTo>
                <a:lnTo>
                  <a:pt x="271959" y="4247"/>
                </a:lnTo>
                <a:lnTo>
                  <a:pt x="222011" y="16544"/>
                </a:lnTo>
                <a:lnTo>
                  <a:pt x="175436" y="36223"/>
                </a:lnTo>
                <a:lnTo>
                  <a:pt x="132902" y="62618"/>
                </a:lnTo>
                <a:lnTo>
                  <a:pt x="95078" y="95059"/>
                </a:lnTo>
                <a:lnTo>
                  <a:pt x="62632" y="132880"/>
                </a:lnTo>
                <a:lnTo>
                  <a:pt x="36233" y="175413"/>
                </a:lnTo>
                <a:lnTo>
                  <a:pt x="16549" y="221991"/>
                </a:lnTo>
                <a:lnTo>
                  <a:pt x="4248" y="271947"/>
                </a:lnTo>
                <a:lnTo>
                  <a:pt x="0" y="324612"/>
                </a:lnTo>
                <a:close/>
              </a:path>
            </a:pathLst>
          </a:custGeom>
          <a:solidFill>
            <a:srgbClr val="C40000"/>
          </a:solidFill>
          <a:ln>
            <a:solidFill>
              <a:srgbClr val="B4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lIns="0" tIns="0" rIns="0" bIns="0" rtlCol="0">
            <a:noAutofit/>
          </a:bodyPr>
          <a:lstStyle/>
          <a:p>
            <a:pPr algn="ctr"/>
            <a:endParaRPr lang="es-MX" b="1" dirty="0">
              <a:solidFill>
                <a:schemeClr val="bg1"/>
              </a:solidFill>
              <a:latin typeface="Arial" panose="020B0604020202020204" pitchFamily="34" charset="0"/>
              <a:ea typeface="Segoe UI Black" panose="020B0A02040204020203" pitchFamily="34" charset="0"/>
              <a:cs typeface="Arial" panose="020B0604020202020204" pitchFamily="34" charset="0"/>
            </a:endParaRPr>
          </a:p>
          <a:p>
            <a:pPr algn="ctr"/>
            <a:r>
              <a:rPr lang="es-MX" b="1" dirty="0">
                <a:solidFill>
                  <a:schemeClr val="bg1"/>
                </a:solidFill>
                <a:latin typeface="Arial" panose="020B0604020202020204" pitchFamily="34" charset="0"/>
                <a:ea typeface="Segoe UI Black" panose="020B0A02040204020203" pitchFamily="34" charset="0"/>
                <a:cs typeface="Arial" panose="020B0604020202020204" pitchFamily="34" charset="0"/>
              </a:rPr>
              <a:t>CAMPAÑAS MEDICAS</a:t>
            </a:r>
          </a:p>
        </p:txBody>
      </p:sp>
      <p:sp>
        <p:nvSpPr>
          <p:cNvPr id="14" name="object 672">
            <a:extLst>
              <a:ext uri="{FF2B5EF4-FFF2-40B4-BE49-F238E27FC236}">
                <a16:creationId xmlns:a16="http://schemas.microsoft.com/office/drawing/2014/main" id="{C0563C6B-7A38-4FF0-A198-1F704E415590}"/>
              </a:ext>
            </a:extLst>
          </p:cNvPr>
          <p:cNvSpPr/>
          <p:nvPr/>
        </p:nvSpPr>
        <p:spPr>
          <a:xfrm>
            <a:off x="6148403" y="1867297"/>
            <a:ext cx="1800001" cy="958469"/>
          </a:xfrm>
          <a:custGeom>
            <a:avLst/>
            <a:gdLst/>
            <a:ahLst/>
            <a:cxnLst/>
            <a:rect l="l" t="t" r="r" b="b"/>
            <a:pathLst>
              <a:path w="9970008" h="1947672">
                <a:moveTo>
                  <a:pt x="0" y="324612"/>
                </a:moveTo>
                <a:lnTo>
                  <a:pt x="0" y="1623060"/>
                </a:lnTo>
                <a:lnTo>
                  <a:pt x="1076" y="1649689"/>
                </a:lnTo>
                <a:lnTo>
                  <a:pt x="9434" y="1701082"/>
                </a:lnTo>
                <a:lnTo>
                  <a:pt x="25510" y="1749432"/>
                </a:lnTo>
                <a:lnTo>
                  <a:pt x="48635" y="1794072"/>
                </a:lnTo>
                <a:lnTo>
                  <a:pt x="78141" y="1834332"/>
                </a:lnTo>
                <a:lnTo>
                  <a:pt x="113360" y="1869547"/>
                </a:lnTo>
                <a:lnTo>
                  <a:pt x="153622" y="1899048"/>
                </a:lnTo>
                <a:lnTo>
                  <a:pt x="198260" y="1922168"/>
                </a:lnTo>
                <a:lnTo>
                  <a:pt x="246605" y="1938240"/>
                </a:lnTo>
                <a:lnTo>
                  <a:pt x="297989" y="1946596"/>
                </a:lnTo>
                <a:lnTo>
                  <a:pt x="324611" y="1947672"/>
                </a:lnTo>
                <a:lnTo>
                  <a:pt x="9645396" y="1947672"/>
                </a:lnTo>
                <a:lnTo>
                  <a:pt x="9698060" y="1943424"/>
                </a:lnTo>
                <a:lnTo>
                  <a:pt x="9748016" y="1931127"/>
                </a:lnTo>
                <a:lnTo>
                  <a:pt x="9794594" y="1911448"/>
                </a:lnTo>
                <a:lnTo>
                  <a:pt x="9837127" y="1885053"/>
                </a:lnTo>
                <a:lnTo>
                  <a:pt x="9874948" y="1852612"/>
                </a:lnTo>
                <a:lnTo>
                  <a:pt x="9907389" y="1814791"/>
                </a:lnTo>
                <a:lnTo>
                  <a:pt x="9933784" y="1772258"/>
                </a:lnTo>
                <a:lnTo>
                  <a:pt x="9953463" y="1725680"/>
                </a:lnTo>
                <a:lnTo>
                  <a:pt x="9965760" y="1675724"/>
                </a:lnTo>
                <a:lnTo>
                  <a:pt x="9970008" y="1623060"/>
                </a:lnTo>
                <a:lnTo>
                  <a:pt x="9970008" y="324612"/>
                </a:lnTo>
                <a:lnTo>
                  <a:pt x="9965760" y="271947"/>
                </a:lnTo>
                <a:lnTo>
                  <a:pt x="9953463" y="221991"/>
                </a:lnTo>
                <a:lnTo>
                  <a:pt x="9933784" y="175413"/>
                </a:lnTo>
                <a:lnTo>
                  <a:pt x="9907389" y="132880"/>
                </a:lnTo>
                <a:lnTo>
                  <a:pt x="9874948" y="95059"/>
                </a:lnTo>
                <a:lnTo>
                  <a:pt x="9837127" y="62618"/>
                </a:lnTo>
                <a:lnTo>
                  <a:pt x="9794594" y="36223"/>
                </a:lnTo>
                <a:lnTo>
                  <a:pt x="9748016" y="16544"/>
                </a:lnTo>
                <a:lnTo>
                  <a:pt x="9698060" y="4247"/>
                </a:lnTo>
                <a:lnTo>
                  <a:pt x="9645396" y="0"/>
                </a:lnTo>
                <a:lnTo>
                  <a:pt x="324611" y="0"/>
                </a:lnTo>
                <a:lnTo>
                  <a:pt x="271959" y="4247"/>
                </a:lnTo>
                <a:lnTo>
                  <a:pt x="222011" y="16544"/>
                </a:lnTo>
                <a:lnTo>
                  <a:pt x="175436" y="36223"/>
                </a:lnTo>
                <a:lnTo>
                  <a:pt x="132902" y="62618"/>
                </a:lnTo>
                <a:lnTo>
                  <a:pt x="95078" y="95059"/>
                </a:lnTo>
                <a:lnTo>
                  <a:pt x="62632" y="132880"/>
                </a:lnTo>
                <a:lnTo>
                  <a:pt x="36233" y="175413"/>
                </a:lnTo>
                <a:lnTo>
                  <a:pt x="16549" y="221991"/>
                </a:lnTo>
                <a:lnTo>
                  <a:pt x="4248" y="271947"/>
                </a:lnTo>
                <a:lnTo>
                  <a:pt x="0" y="324612"/>
                </a:lnTo>
                <a:close/>
              </a:path>
            </a:pathLst>
          </a:custGeom>
          <a:solidFill>
            <a:srgbClr val="C40000"/>
          </a:solidFill>
          <a:ln>
            <a:solidFill>
              <a:srgbClr val="B4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lIns="0" tIns="0" rIns="0" bIns="0" rtlCol="0">
            <a:noAutofit/>
          </a:bodyPr>
          <a:lstStyle/>
          <a:p>
            <a:pPr algn="ctr"/>
            <a:endParaRPr lang="es-MX" b="1" dirty="0">
              <a:solidFill>
                <a:schemeClr val="bg1"/>
              </a:solidFill>
              <a:latin typeface="Arial" panose="020B0604020202020204" pitchFamily="34" charset="0"/>
              <a:ea typeface="Segoe UI Black" panose="020B0A02040204020203" pitchFamily="34" charset="0"/>
              <a:cs typeface="Arial" panose="020B0604020202020204" pitchFamily="34" charset="0"/>
            </a:endParaRPr>
          </a:p>
          <a:p>
            <a:pPr algn="ctr"/>
            <a:r>
              <a:rPr lang="es-MX" b="1" dirty="0">
                <a:solidFill>
                  <a:schemeClr val="bg1"/>
                </a:solidFill>
                <a:latin typeface="Arial" panose="020B0604020202020204" pitchFamily="34" charset="0"/>
                <a:ea typeface="Segoe UI Black" panose="020B0A02040204020203" pitchFamily="34" charset="0"/>
                <a:cs typeface="Arial" panose="020B0604020202020204" pitchFamily="34" charset="0"/>
              </a:rPr>
              <a:t>IZAMIENTO DE BANDERAS</a:t>
            </a:r>
          </a:p>
        </p:txBody>
      </p:sp>
      <p:sp>
        <p:nvSpPr>
          <p:cNvPr id="15" name="object 672">
            <a:extLst>
              <a:ext uri="{FF2B5EF4-FFF2-40B4-BE49-F238E27FC236}">
                <a16:creationId xmlns:a16="http://schemas.microsoft.com/office/drawing/2014/main" id="{60489FDA-B74E-4FA3-81C7-08F09845FE7D}"/>
              </a:ext>
            </a:extLst>
          </p:cNvPr>
          <p:cNvSpPr/>
          <p:nvPr/>
        </p:nvSpPr>
        <p:spPr>
          <a:xfrm>
            <a:off x="8182392" y="1867297"/>
            <a:ext cx="1800001" cy="958469"/>
          </a:xfrm>
          <a:custGeom>
            <a:avLst/>
            <a:gdLst/>
            <a:ahLst/>
            <a:cxnLst/>
            <a:rect l="l" t="t" r="r" b="b"/>
            <a:pathLst>
              <a:path w="9970008" h="1947672">
                <a:moveTo>
                  <a:pt x="0" y="324612"/>
                </a:moveTo>
                <a:lnTo>
                  <a:pt x="0" y="1623060"/>
                </a:lnTo>
                <a:lnTo>
                  <a:pt x="1076" y="1649689"/>
                </a:lnTo>
                <a:lnTo>
                  <a:pt x="9434" y="1701082"/>
                </a:lnTo>
                <a:lnTo>
                  <a:pt x="25510" y="1749432"/>
                </a:lnTo>
                <a:lnTo>
                  <a:pt x="48635" y="1794072"/>
                </a:lnTo>
                <a:lnTo>
                  <a:pt x="78141" y="1834332"/>
                </a:lnTo>
                <a:lnTo>
                  <a:pt x="113360" y="1869547"/>
                </a:lnTo>
                <a:lnTo>
                  <a:pt x="153622" y="1899048"/>
                </a:lnTo>
                <a:lnTo>
                  <a:pt x="198260" y="1922168"/>
                </a:lnTo>
                <a:lnTo>
                  <a:pt x="246605" y="1938240"/>
                </a:lnTo>
                <a:lnTo>
                  <a:pt x="297989" y="1946596"/>
                </a:lnTo>
                <a:lnTo>
                  <a:pt x="324611" y="1947672"/>
                </a:lnTo>
                <a:lnTo>
                  <a:pt x="9645396" y="1947672"/>
                </a:lnTo>
                <a:lnTo>
                  <a:pt x="9698060" y="1943424"/>
                </a:lnTo>
                <a:lnTo>
                  <a:pt x="9748016" y="1931127"/>
                </a:lnTo>
                <a:lnTo>
                  <a:pt x="9794594" y="1911448"/>
                </a:lnTo>
                <a:lnTo>
                  <a:pt x="9837127" y="1885053"/>
                </a:lnTo>
                <a:lnTo>
                  <a:pt x="9874948" y="1852612"/>
                </a:lnTo>
                <a:lnTo>
                  <a:pt x="9907389" y="1814791"/>
                </a:lnTo>
                <a:lnTo>
                  <a:pt x="9933784" y="1772258"/>
                </a:lnTo>
                <a:lnTo>
                  <a:pt x="9953463" y="1725680"/>
                </a:lnTo>
                <a:lnTo>
                  <a:pt x="9965760" y="1675724"/>
                </a:lnTo>
                <a:lnTo>
                  <a:pt x="9970008" y="1623060"/>
                </a:lnTo>
                <a:lnTo>
                  <a:pt x="9970008" y="324612"/>
                </a:lnTo>
                <a:lnTo>
                  <a:pt x="9965760" y="271947"/>
                </a:lnTo>
                <a:lnTo>
                  <a:pt x="9953463" y="221991"/>
                </a:lnTo>
                <a:lnTo>
                  <a:pt x="9933784" y="175413"/>
                </a:lnTo>
                <a:lnTo>
                  <a:pt x="9907389" y="132880"/>
                </a:lnTo>
                <a:lnTo>
                  <a:pt x="9874948" y="95059"/>
                </a:lnTo>
                <a:lnTo>
                  <a:pt x="9837127" y="62618"/>
                </a:lnTo>
                <a:lnTo>
                  <a:pt x="9794594" y="36223"/>
                </a:lnTo>
                <a:lnTo>
                  <a:pt x="9748016" y="16544"/>
                </a:lnTo>
                <a:lnTo>
                  <a:pt x="9698060" y="4247"/>
                </a:lnTo>
                <a:lnTo>
                  <a:pt x="9645396" y="0"/>
                </a:lnTo>
                <a:lnTo>
                  <a:pt x="324611" y="0"/>
                </a:lnTo>
                <a:lnTo>
                  <a:pt x="271959" y="4247"/>
                </a:lnTo>
                <a:lnTo>
                  <a:pt x="222011" y="16544"/>
                </a:lnTo>
                <a:lnTo>
                  <a:pt x="175436" y="36223"/>
                </a:lnTo>
                <a:lnTo>
                  <a:pt x="132902" y="62618"/>
                </a:lnTo>
                <a:lnTo>
                  <a:pt x="95078" y="95059"/>
                </a:lnTo>
                <a:lnTo>
                  <a:pt x="62632" y="132880"/>
                </a:lnTo>
                <a:lnTo>
                  <a:pt x="36233" y="175413"/>
                </a:lnTo>
                <a:lnTo>
                  <a:pt x="16549" y="221991"/>
                </a:lnTo>
                <a:lnTo>
                  <a:pt x="4248" y="271947"/>
                </a:lnTo>
                <a:lnTo>
                  <a:pt x="0" y="324612"/>
                </a:lnTo>
                <a:close/>
              </a:path>
            </a:pathLst>
          </a:custGeom>
          <a:solidFill>
            <a:srgbClr val="FF0000"/>
          </a:solidFill>
          <a:ln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lIns="0" tIns="0" rIns="0" bIns="0" rtlCol="0">
            <a:noAutofit/>
          </a:bodyPr>
          <a:lstStyle/>
          <a:p>
            <a:pPr algn="ctr"/>
            <a:endParaRPr lang="es-MX" b="1" dirty="0">
              <a:solidFill>
                <a:schemeClr val="bg1"/>
              </a:solidFill>
              <a:latin typeface="Arial" panose="020B0604020202020204" pitchFamily="34" charset="0"/>
              <a:ea typeface="Segoe UI Black" panose="020B0A02040204020203" pitchFamily="34" charset="0"/>
              <a:cs typeface="Arial" panose="020B0604020202020204" pitchFamily="34" charset="0"/>
            </a:endParaRPr>
          </a:p>
          <a:p>
            <a:pPr algn="ctr"/>
            <a:r>
              <a:rPr lang="es-MX" b="1" dirty="0">
                <a:solidFill>
                  <a:schemeClr val="bg1"/>
                </a:solidFill>
                <a:latin typeface="Arial" panose="020B0604020202020204" pitchFamily="34" charset="0"/>
                <a:ea typeface="Segoe UI Black" panose="020B0A02040204020203" pitchFamily="34" charset="0"/>
                <a:cs typeface="Arial" panose="020B0604020202020204" pitchFamily="34" charset="0"/>
              </a:rPr>
              <a:t>HABILITACION URBANA</a:t>
            </a:r>
          </a:p>
        </p:txBody>
      </p:sp>
      <p:sp>
        <p:nvSpPr>
          <p:cNvPr id="16" name="object 672">
            <a:extLst>
              <a:ext uri="{FF2B5EF4-FFF2-40B4-BE49-F238E27FC236}">
                <a16:creationId xmlns:a16="http://schemas.microsoft.com/office/drawing/2014/main" id="{4A7EC147-92D5-4D21-8B41-5502BBF670CE}"/>
              </a:ext>
            </a:extLst>
          </p:cNvPr>
          <p:cNvSpPr/>
          <p:nvPr/>
        </p:nvSpPr>
        <p:spPr>
          <a:xfrm>
            <a:off x="104806" y="1887633"/>
            <a:ext cx="1800001" cy="958469"/>
          </a:xfrm>
          <a:custGeom>
            <a:avLst/>
            <a:gdLst/>
            <a:ahLst/>
            <a:cxnLst/>
            <a:rect l="l" t="t" r="r" b="b"/>
            <a:pathLst>
              <a:path w="9970008" h="1947672">
                <a:moveTo>
                  <a:pt x="0" y="324612"/>
                </a:moveTo>
                <a:lnTo>
                  <a:pt x="0" y="1623060"/>
                </a:lnTo>
                <a:lnTo>
                  <a:pt x="1076" y="1649689"/>
                </a:lnTo>
                <a:lnTo>
                  <a:pt x="9434" y="1701082"/>
                </a:lnTo>
                <a:lnTo>
                  <a:pt x="25510" y="1749432"/>
                </a:lnTo>
                <a:lnTo>
                  <a:pt x="48635" y="1794072"/>
                </a:lnTo>
                <a:lnTo>
                  <a:pt x="78141" y="1834332"/>
                </a:lnTo>
                <a:lnTo>
                  <a:pt x="113360" y="1869547"/>
                </a:lnTo>
                <a:lnTo>
                  <a:pt x="153622" y="1899048"/>
                </a:lnTo>
                <a:lnTo>
                  <a:pt x="198260" y="1922168"/>
                </a:lnTo>
                <a:lnTo>
                  <a:pt x="246605" y="1938240"/>
                </a:lnTo>
                <a:lnTo>
                  <a:pt x="297989" y="1946596"/>
                </a:lnTo>
                <a:lnTo>
                  <a:pt x="324611" y="1947672"/>
                </a:lnTo>
                <a:lnTo>
                  <a:pt x="9645396" y="1947672"/>
                </a:lnTo>
                <a:lnTo>
                  <a:pt x="9698060" y="1943424"/>
                </a:lnTo>
                <a:lnTo>
                  <a:pt x="9748016" y="1931127"/>
                </a:lnTo>
                <a:lnTo>
                  <a:pt x="9794594" y="1911448"/>
                </a:lnTo>
                <a:lnTo>
                  <a:pt x="9837127" y="1885053"/>
                </a:lnTo>
                <a:lnTo>
                  <a:pt x="9874948" y="1852612"/>
                </a:lnTo>
                <a:lnTo>
                  <a:pt x="9907389" y="1814791"/>
                </a:lnTo>
                <a:lnTo>
                  <a:pt x="9933784" y="1772258"/>
                </a:lnTo>
                <a:lnTo>
                  <a:pt x="9953463" y="1725680"/>
                </a:lnTo>
                <a:lnTo>
                  <a:pt x="9965760" y="1675724"/>
                </a:lnTo>
                <a:lnTo>
                  <a:pt x="9970008" y="1623060"/>
                </a:lnTo>
                <a:lnTo>
                  <a:pt x="9970008" y="324612"/>
                </a:lnTo>
                <a:lnTo>
                  <a:pt x="9965760" y="271947"/>
                </a:lnTo>
                <a:lnTo>
                  <a:pt x="9953463" y="221991"/>
                </a:lnTo>
                <a:lnTo>
                  <a:pt x="9933784" y="175413"/>
                </a:lnTo>
                <a:lnTo>
                  <a:pt x="9907389" y="132880"/>
                </a:lnTo>
                <a:lnTo>
                  <a:pt x="9874948" y="95059"/>
                </a:lnTo>
                <a:lnTo>
                  <a:pt x="9837127" y="62618"/>
                </a:lnTo>
                <a:lnTo>
                  <a:pt x="9794594" y="36223"/>
                </a:lnTo>
                <a:lnTo>
                  <a:pt x="9748016" y="16544"/>
                </a:lnTo>
                <a:lnTo>
                  <a:pt x="9698060" y="4247"/>
                </a:lnTo>
                <a:lnTo>
                  <a:pt x="9645396" y="0"/>
                </a:lnTo>
                <a:lnTo>
                  <a:pt x="324611" y="0"/>
                </a:lnTo>
                <a:lnTo>
                  <a:pt x="271959" y="4247"/>
                </a:lnTo>
                <a:lnTo>
                  <a:pt x="222011" y="16544"/>
                </a:lnTo>
                <a:lnTo>
                  <a:pt x="175436" y="36223"/>
                </a:lnTo>
                <a:lnTo>
                  <a:pt x="132902" y="62618"/>
                </a:lnTo>
                <a:lnTo>
                  <a:pt x="95078" y="95059"/>
                </a:lnTo>
                <a:lnTo>
                  <a:pt x="62632" y="132880"/>
                </a:lnTo>
                <a:lnTo>
                  <a:pt x="36233" y="175413"/>
                </a:lnTo>
                <a:lnTo>
                  <a:pt x="16549" y="221991"/>
                </a:lnTo>
                <a:lnTo>
                  <a:pt x="4248" y="271947"/>
                </a:lnTo>
                <a:lnTo>
                  <a:pt x="0" y="324612"/>
                </a:lnTo>
                <a:close/>
              </a:path>
            </a:pathLst>
          </a:custGeom>
          <a:solidFill>
            <a:srgbClr val="A20000"/>
          </a:solidFill>
          <a:ln>
            <a:solidFill>
              <a:srgbClr val="A2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lIns="0" tIns="0" rIns="0" bIns="0" rtlCol="0">
            <a:noAutofit/>
          </a:bodyPr>
          <a:lstStyle/>
          <a:p>
            <a:pPr algn="ctr"/>
            <a:endParaRPr lang="es-MX" b="1" dirty="0">
              <a:solidFill>
                <a:schemeClr val="bg1"/>
              </a:solidFill>
              <a:latin typeface="Arial" panose="020B0604020202020204" pitchFamily="34" charset="0"/>
              <a:ea typeface="Segoe UI Black" panose="020B0A02040204020203" pitchFamily="34" charset="0"/>
              <a:cs typeface="Arial" panose="020B0604020202020204" pitchFamily="34" charset="0"/>
            </a:endParaRPr>
          </a:p>
          <a:p>
            <a:pPr algn="ctr"/>
            <a:r>
              <a:rPr lang="es-MX" b="1" dirty="0">
                <a:solidFill>
                  <a:schemeClr val="bg1"/>
                </a:solidFill>
                <a:latin typeface="Arial" panose="020B0604020202020204" pitchFamily="34" charset="0"/>
                <a:ea typeface="Segoe UI Black" panose="020B0A02040204020203" pitchFamily="34" charset="0"/>
                <a:cs typeface="Arial" panose="020B0604020202020204" pitchFamily="34" charset="0"/>
              </a:rPr>
              <a:t>ECOTRUEQUE</a:t>
            </a:r>
          </a:p>
        </p:txBody>
      </p:sp>
    </p:spTree>
    <p:extLst>
      <p:ext uri="{BB962C8B-B14F-4D97-AF65-F5344CB8AC3E}">
        <p14:creationId xmlns:p14="http://schemas.microsoft.com/office/powerpoint/2010/main" val="15251888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n 6">
            <a:extLst>
              <a:ext uri="{FF2B5EF4-FFF2-40B4-BE49-F238E27FC236}">
                <a16:creationId xmlns:a16="http://schemas.microsoft.com/office/drawing/2014/main" id="{31A370A3-134A-4D72-A09C-9351423689A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98" y="0"/>
            <a:ext cx="1217200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343163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>
            <a:extLst>
              <a:ext uri="{FF2B5EF4-FFF2-40B4-BE49-F238E27FC236}">
                <a16:creationId xmlns:a16="http://schemas.microsoft.com/office/drawing/2014/main" id="{E3D6E88A-FB8E-4882-A772-ACA2B8C026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98" y="0"/>
            <a:ext cx="1217200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05001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A675933F-B147-4E3D-BED8-6B921633F01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98" y="0"/>
            <a:ext cx="1217200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688933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36A8CFB4-ABBB-4DE0-BDEF-F65A1F30F6A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98" y="0"/>
            <a:ext cx="1217200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430731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n 3">
            <a:extLst>
              <a:ext uri="{FF2B5EF4-FFF2-40B4-BE49-F238E27FC236}">
                <a16:creationId xmlns:a16="http://schemas.microsoft.com/office/drawing/2014/main" id="{8276596D-269C-4547-BD6A-174AABE4DC6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98" y="0"/>
            <a:ext cx="1217200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139299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>
            <a:extLst>
              <a:ext uri="{FF2B5EF4-FFF2-40B4-BE49-F238E27FC236}">
                <a16:creationId xmlns:a16="http://schemas.microsoft.com/office/drawing/2014/main" id="{ED0D48CB-868D-43DB-AFA3-6741CB5D9A2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98" y="0"/>
            <a:ext cx="1217200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344747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n 3">
            <a:extLst>
              <a:ext uri="{FF2B5EF4-FFF2-40B4-BE49-F238E27FC236}">
                <a16:creationId xmlns:a16="http://schemas.microsoft.com/office/drawing/2014/main" id="{6DCE21AA-AFC7-473B-9F04-926F36E6BB6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98" y="0"/>
            <a:ext cx="1217200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575263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Imagen 14">
            <a:extLst>
              <a:ext uri="{FF2B5EF4-FFF2-40B4-BE49-F238E27FC236}">
                <a16:creationId xmlns:a16="http://schemas.microsoft.com/office/drawing/2014/main" id="{6D232DAB-EB07-4ECA-A7C9-B66E10F6995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98" y="0"/>
            <a:ext cx="12172003" cy="6858000"/>
          </a:xfrm>
          <a:prstGeom prst="rect">
            <a:avLst/>
          </a:prstGeom>
        </p:spPr>
      </p:pic>
      <p:pic>
        <p:nvPicPr>
          <p:cNvPr id="4" name="Imagen 3">
            <a:extLst>
              <a:ext uri="{FF2B5EF4-FFF2-40B4-BE49-F238E27FC236}">
                <a16:creationId xmlns:a16="http://schemas.microsoft.com/office/drawing/2014/main" id="{6C983F62-CA93-4E4F-AEB8-B93937453A4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8122" y="1001160"/>
            <a:ext cx="1904235" cy="1308989"/>
          </a:xfrm>
          <a:prstGeom prst="rect">
            <a:avLst/>
          </a:prstGeom>
        </p:spPr>
      </p:pic>
      <p:pic>
        <p:nvPicPr>
          <p:cNvPr id="5" name="Imagen 4">
            <a:extLst>
              <a:ext uri="{FF2B5EF4-FFF2-40B4-BE49-F238E27FC236}">
                <a16:creationId xmlns:a16="http://schemas.microsoft.com/office/drawing/2014/main" id="{7991F7ED-17CD-4B6E-B398-F0BED295B28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1573" y="4486941"/>
            <a:ext cx="2369343" cy="207456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Imagen 5">
            <a:extLst>
              <a:ext uri="{FF2B5EF4-FFF2-40B4-BE49-F238E27FC236}">
                <a16:creationId xmlns:a16="http://schemas.microsoft.com/office/drawing/2014/main" id="{88477E16-A136-4471-AA42-748E0BABA81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2090" y="2518939"/>
            <a:ext cx="2345617" cy="175921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Flecha: a la izquierda, derecha y arriba 6">
            <a:extLst>
              <a:ext uri="{FF2B5EF4-FFF2-40B4-BE49-F238E27FC236}">
                <a16:creationId xmlns:a16="http://schemas.microsoft.com/office/drawing/2014/main" id="{FBFBDFB2-C5F3-43D1-ADFC-0BB9096C86B6}"/>
              </a:ext>
            </a:extLst>
          </p:cNvPr>
          <p:cNvSpPr/>
          <p:nvPr/>
        </p:nvSpPr>
        <p:spPr>
          <a:xfrm>
            <a:off x="3682721" y="1084448"/>
            <a:ext cx="4826558" cy="1103214"/>
          </a:xfrm>
          <a:prstGeom prst="leftRightUpArrow">
            <a:avLst/>
          </a:prstGeom>
          <a:solidFill>
            <a:srgbClr val="FFC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PE" dirty="0"/>
          </a:p>
        </p:txBody>
      </p:sp>
      <p:graphicFrame>
        <p:nvGraphicFramePr>
          <p:cNvPr id="8" name="Tabla 12">
            <a:extLst>
              <a:ext uri="{FF2B5EF4-FFF2-40B4-BE49-F238E27FC236}">
                <a16:creationId xmlns:a16="http://schemas.microsoft.com/office/drawing/2014/main" id="{F6AA73A3-1D72-4F94-B345-8CABB89384A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07254148"/>
              </p:ext>
            </p:extLst>
          </p:nvPr>
        </p:nvGraphicFramePr>
        <p:xfrm>
          <a:off x="3116814" y="2265400"/>
          <a:ext cx="5958369" cy="283464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395673">
                  <a:extLst>
                    <a:ext uri="{9D8B030D-6E8A-4147-A177-3AD203B41FA5}">
                      <a16:colId xmlns:a16="http://schemas.microsoft.com/office/drawing/2014/main" val="1957085460"/>
                    </a:ext>
                  </a:extLst>
                </a:gridCol>
                <a:gridCol w="2915188">
                  <a:extLst>
                    <a:ext uri="{9D8B030D-6E8A-4147-A177-3AD203B41FA5}">
                      <a16:colId xmlns:a16="http://schemas.microsoft.com/office/drawing/2014/main" val="3146320"/>
                    </a:ext>
                  </a:extLst>
                </a:gridCol>
                <a:gridCol w="1297172">
                  <a:extLst>
                    <a:ext uri="{9D8B030D-6E8A-4147-A177-3AD203B41FA5}">
                      <a16:colId xmlns:a16="http://schemas.microsoft.com/office/drawing/2014/main" val="1766767154"/>
                    </a:ext>
                  </a:extLst>
                </a:gridCol>
                <a:gridCol w="1350336">
                  <a:extLst>
                    <a:ext uri="{9D8B030D-6E8A-4147-A177-3AD203B41FA5}">
                      <a16:colId xmlns:a16="http://schemas.microsoft.com/office/drawing/2014/main" val="196853711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s-MX" sz="1200" b="1" dirty="0"/>
                        <a:t>N°</a:t>
                      </a:r>
                      <a:endParaRPr lang="es-PE" sz="1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MX" sz="1200" b="1" dirty="0"/>
                        <a:t>DESCRIPCIÓN</a:t>
                      </a:r>
                      <a:endParaRPr lang="es-PE" sz="1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MX" sz="1200" b="1" dirty="0"/>
                        <a:t>N° DE ACCIONES REALIZADAS</a:t>
                      </a:r>
                      <a:endParaRPr lang="es-PE" sz="1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MX" sz="1200" b="1" dirty="0"/>
                        <a:t>BENEFICIARIOS</a:t>
                      </a:r>
                      <a:endParaRPr lang="es-PE" sz="1200" b="1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497231623"/>
                  </a:ext>
                </a:extLst>
              </a:tr>
              <a:tr h="143569">
                <a:tc>
                  <a:txBody>
                    <a:bodyPr/>
                    <a:lstStyle/>
                    <a:p>
                      <a:pPr algn="ctr"/>
                      <a:r>
                        <a:rPr lang="es-MX" sz="1200" b="1" dirty="0"/>
                        <a:t>1</a:t>
                      </a:r>
                      <a:endParaRPr lang="es-PE" sz="1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MX" sz="1200" b="1" dirty="0"/>
                        <a:t>Capacitaciones a emprendedores</a:t>
                      </a:r>
                      <a:endParaRPr lang="es-PE" sz="1200" b="1" dirty="0"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MX" sz="1200" b="1" dirty="0"/>
                        <a:t>13</a:t>
                      </a:r>
                      <a:endParaRPr lang="es-PE" sz="1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MX" sz="1200" b="1" dirty="0"/>
                        <a:t>564</a:t>
                      </a:r>
                      <a:endParaRPr lang="es-PE" sz="1200" b="1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70620028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es-MX" sz="1200" b="1" dirty="0"/>
                        <a:t>2</a:t>
                      </a:r>
                      <a:endParaRPr lang="es-PE" sz="1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MX" sz="1200" b="1" dirty="0"/>
                        <a:t>Capacitaciones a escolares en sus colegios</a:t>
                      </a:r>
                      <a:endParaRPr lang="es-PE" sz="1200" b="1" dirty="0"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MX" sz="1200" b="1" dirty="0"/>
                        <a:t>30</a:t>
                      </a:r>
                      <a:endParaRPr lang="es-PE" sz="1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MX" sz="1200" b="1" dirty="0"/>
                        <a:t>2195</a:t>
                      </a:r>
                      <a:endParaRPr lang="es-PE" sz="1200" b="1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22705181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es-MX" sz="1200" b="1" dirty="0"/>
                        <a:t>3</a:t>
                      </a:r>
                      <a:endParaRPr lang="es-PE" sz="1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MX" sz="1200" b="1" dirty="0"/>
                        <a:t>Capacitaciones y cursos virtuales de empleabilidad</a:t>
                      </a:r>
                      <a:endParaRPr lang="es-PE" sz="1200" b="1" dirty="0"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MX" sz="1200" b="1" dirty="0"/>
                        <a:t>374</a:t>
                      </a:r>
                      <a:endParaRPr lang="es-PE" sz="1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MX" sz="1200" b="1" dirty="0"/>
                        <a:t>6493</a:t>
                      </a:r>
                      <a:endParaRPr lang="es-PE" sz="1200" b="1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79936226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es-MX" sz="1200" b="1" dirty="0"/>
                        <a:t>4</a:t>
                      </a:r>
                      <a:endParaRPr lang="es-PE" sz="1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MX" sz="1200" b="1" dirty="0"/>
                        <a:t>Capacitaciones de formalización</a:t>
                      </a:r>
                      <a:endParaRPr lang="es-PE" sz="1200" b="1" dirty="0"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MX" sz="1200" b="1" dirty="0"/>
                        <a:t>7</a:t>
                      </a:r>
                      <a:endParaRPr lang="es-PE" sz="1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MX" sz="1200" b="1" dirty="0"/>
                        <a:t>1126</a:t>
                      </a:r>
                      <a:endParaRPr lang="es-PE" sz="1200" b="1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755327413"/>
                  </a:ext>
                </a:extLst>
              </a:tr>
              <a:tr h="130810">
                <a:tc>
                  <a:txBody>
                    <a:bodyPr/>
                    <a:lstStyle/>
                    <a:p>
                      <a:pPr algn="ctr"/>
                      <a:r>
                        <a:rPr lang="es-MX" sz="1200" b="1" dirty="0"/>
                        <a:t>5</a:t>
                      </a:r>
                      <a:endParaRPr lang="es-PE" sz="1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s-MX" sz="1200" b="1" dirty="0"/>
                        <a:t>Ferias de emprendimiento</a:t>
                      </a:r>
                      <a:endParaRPr lang="es-PE" sz="1200" b="1" dirty="0"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MX" sz="1200" b="1" dirty="0"/>
                        <a:t>27</a:t>
                      </a:r>
                      <a:endParaRPr lang="es-PE" sz="1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MX" sz="1200" b="1" dirty="0"/>
                        <a:t>1394</a:t>
                      </a:r>
                      <a:endParaRPr lang="es-PE" sz="1200" b="1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80253450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es-MX" sz="1200" b="1" dirty="0"/>
                        <a:t>6</a:t>
                      </a:r>
                      <a:endParaRPr lang="es-PE" sz="1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MX" sz="1200" b="1" dirty="0"/>
                        <a:t>Ferias y convocatorias laborales</a:t>
                      </a:r>
                      <a:endParaRPr lang="es-PE" sz="1200" b="1" dirty="0"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MX" sz="1200" b="1" dirty="0"/>
                        <a:t>32</a:t>
                      </a:r>
                      <a:endParaRPr lang="es-PE" sz="1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MX" sz="1200" b="1" dirty="0"/>
                        <a:t>3737</a:t>
                      </a:r>
                      <a:endParaRPr lang="es-PE" sz="1200" b="1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36547287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es-MX" sz="1200" b="1" dirty="0"/>
                        <a:t>7</a:t>
                      </a:r>
                      <a:endParaRPr lang="es-PE" sz="1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s-MX" sz="1200" b="1" dirty="0"/>
                        <a:t>Talleres Productivos</a:t>
                      </a:r>
                      <a:endParaRPr lang="es-PE" sz="1200" b="1" dirty="0"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MX" sz="1200" b="1" dirty="0"/>
                        <a:t>12</a:t>
                      </a:r>
                      <a:endParaRPr lang="es-PE" sz="1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MX" sz="1200" b="1" dirty="0"/>
                        <a:t>2390</a:t>
                      </a:r>
                      <a:endParaRPr lang="es-PE" sz="1200" b="1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37116964"/>
                  </a:ext>
                </a:extLst>
              </a:tr>
              <a:tr h="0">
                <a:tc gridSpan="2"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s-MX" sz="1200" b="1" kern="1200" dirty="0">
                          <a:solidFill>
                            <a:schemeClr val="dk1"/>
                          </a:solidFill>
                        </a:rPr>
                        <a:t>TOTAL</a:t>
                      </a:r>
                      <a:endParaRPr lang="es-PE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endParaRPr lang="es-PE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s-MX" sz="1200" b="1" kern="1200" dirty="0">
                          <a:solidFill>
                            <a:schemeClr val="dk1"/>
                          </a:solidFill>
                        </a:rPr>
                        <a:t>495</a:t>
                      </a:r>
                      <a:endParaRPr lang="es-PE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s-MX" sz="1200" b="1" kern="1200" dirty="0">
                          <a:solidFill>
                            <a:schemeClr val="dk1"/>
                          </a:solidFill>
                        </a:rPr>
                        <a:t>17899</a:t>
                      </a:r>
                      <a:endParaRPr lang="es-PE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460307343"/>
                  </a:ext>
                </a:extLst>
              </a:tr>
            </a:tbl>
          </a:graphicData>
        </a:graphic>
      </p:graphicFrame>
      <p:pic>
        <p:nvPicPr>
          <p:cNvPr id="9" name="Imagen 8">
            <a:extLst>
              <a:ext uri="{FF2B5EF4-FFF2-40B4-BE49-F238E27FC236}">
                <a16:creationId xmlns:a16="http://schemas.microsoft.com/office/drawing/2014/main" id="{93CCCBBE-9B69-47E4-9580-33F84F70116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98490" y="5220174"/>
            <a:ext cx="2964643" cy="151093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" name="Imagen 9">
            <a:extLst>
              <a:ext uri="{FF2B5EF4-FFF2-40B4-BE49-F238E27FC236}">
                <a16:creationId xmlns:a16="http://schemas.microsoft.com/office/drawing/2014/main" id="{3D3FAE8D-8361-4867-863B-B938BD013C1D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t="19921" b="5550"/>
          <a:stretch/>
        </p:blipFill>
        <p:spPr>
          <a:xfrm>
            <a:off x="3066075" y="5220173"/>
            <a:ext cx="2964643" cy="151093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1" name="Imagen 10">
            <a:extLst>
              <a:ext uri="{FF2B5EF4-FFF2-40B4-BE49-F238E27FC236}">
                <a16:creationId xmlns:a16="http://schemas.microsoft.com/office/drawing/2014/main" id="{4E6C83D5-29C2-414A-8A50-58D3305B4119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3289" y="1134795"/>
            <a:ext cx="2816384" cy="945667"/>
          </a:xfrm>
          <a:prstGeom prst="rect">
            <a:avLst/>
          </a:prstGeom>
        </p:spPr>
      </p:pic>
      <p:pic>
        <p:nvPicPr>
          <p:cNvPr id="12" name="Imagen 11">
            <a:extLst>
              <a:ext uri="{FF2B5EF4-FFF2-40B4-BE49-F238E27FC236}">
                <a16:creationId xmlns:a16="http://schemas.microsoft.com/office/drawing/2014/main" id="{9B23FC6F-55F7-4131-A1DF-8AF9CF798C56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502900" y="2280608"/>
            <a:ext cx="2276793" cy="158137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3" name="Imagen 12">
            <a:extLst>
              <a:ext uri="{FF2B5EF4-FFF2-40B4-BE49-F238E27FC236}">
                <a16:creationId xmlns:a16="http://schemas.microsoft.com/office/drawing/2014/main" id="{A36A5D18-D110-4D41-9AE3-721A5F8E0DCE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608716" y="4046917"/>
            <a:ext cx="2065162" cy="220458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9798943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>
            <a:extLst>
              <a:ext uri="{FF2B5EF4-FFF2-40B4-BE49-F238E27FC236}">
                <a16:creationId xmlns:a16="http://schemas.microsoft.com/office/drawing/2014/main" id="{443DFE27-9D68-4A01-944A-FD927D23EAE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98" y="0"/>
            <a:ext cx="1217200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507291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" name="Imagen 30">
            <a:extLst>
              <a:ext uri="{FF2B5EF4-FFF2-40B4-BE49-F238E27FC236}">
                <a16:creationId xmlns:a16="http://schemas.microsoft.com/office/drawing/2014/main" id="{6944EB6B-3D27-4E94-AA3B-110A729F752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98" y="0"/>
            <a:ext cx="12172003" cy="6858000"/>
          </a:xfrm>
          <a:prstGeom prst="rect">
            <a:avLst/>
          </a:prstGeom>
        </p:spPr>
      </p:pic>
      <p:cxnSp>
        <p:nvCxnSpPr>
          <p:cNvPr id="4" name="Conector recto 3">
            <a:extLst>
              <a:ext uri="{FF2B5EF4-FFF2-40B4-BE49-F238E27FC236}">
                <a16:creationId xmlns:a16="http://schemas.microsoft.com/office/drawing/2014/main" id="{BA76B340-3A17-4E8C-A8B0-040D3ED377CB}"/>
              </a:ext>
            </a:extLst>
          </p:cNvPr>
          <p:cNvCxnSpPr>
            <a:cxnSpLocks/>
          </p:cNvCxnSpPr>
          <p:nvPr/>
        </p:nvCxnSpPr>
        <p:spPr>
          <a:xfrm>
            <a:off x="6096000" y="1063869"/>
            <a:ext cx="0" cy="547760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Conector recto 4">
            <a:extLst>
              <a:ext uri="{FF2B5EF4-FFF2-40B4-BE49-F238E27FC236}">
                <a16:creationId xmlns:a16="http://schemas.microsoft.com/office/drawing/2014/main" id="{F6313BCB-AF54-4D08-8974-5847927BE4D8}"/>
              </a:ext>
            </a:extLst>
          </p:cNvPr>
          <p:cNvCxnSpPr>
            <a:cxnSpLocks/>
          </p:cNvCxnSpPr>
          <p:nvPr/>
        </p:nvCxnSpPr>
        <p:spPr>
          <a:xfrm flipV="1">
            <a:off x="140677" y="3710360"/>
            <a:ext cx="11860823" cy="3810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CuadroTexto 5">
            <a:extLst>
              <a:ext uri="{FF2B5EF4-FFF2-40B4-BE49-F238E27FC236}">
                <a16:creationId xmlns:a16="http://schemas.microsoft.com/office/drawing/2014/main" id="{AF3EC551-3703-41E6-91F2-3EFDB6B2910D}"/>
              </a:ext>
            </a:extLst>
          </p:cNvPr>
          <p:cNvSpPr txBox="1"/>
          <p:nvPr/>
        </p:nvSpPr>
        <p:spPr>
          <a:xfrm>
            <a:off x="896815" y="1205931"/>
            <a:ext cx="4343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PE" dirty="0">
                <a:latin typeface="Aharoni" panose="02010803020104030203" pitchFamily="2" charset="-79"/>
                <a:cs typeface="Aharoni" panose="02010803020104030203" pitchFamily="2" charset="-79"/>
              </a:rPr>
              <a:t>PROGRAMA VASO DE LECHE - PVL </a:t>
            </a:r>
          </a:p>
        </p:txBody>
      </p:sp>
      <p:pic>
        <p:nvPicPr>
          <p:cNvPr id="7" name="Imagen 6">
            <a:extLst>
              <a:ext uri="{FF2B5EF4-FFF2-40B4-BE49-F238E27FC236}">
                <a16:creationId xmlns:a16="http://schemas.microsoft.com/office/drawing/2014/main" id="{CF871763-964B-47AF-90BA-D86D20ED063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22142" y="1645274"/>
            <a:ext cx="1851716" cy="1995075"/>
          </a:xfrm>
          <a:prstGeom prst="rect">
            <a:avLst/>
          </a:prstGeom>
        </p:spPr>
      </p:pic>
      <p:pic>
        <p:nvPicPr>
          <p:cNvPr id="8" name="Imagen 7">
            <a:extLst>
              <a:ext uri="{FF2B5EF4-FFF2-40B4-BE49-F238E27FC236}">
                <a16:creationId xmlns:a16="http://schemas.microsoft.com/office/drawing/2014/main" id="{20AD7679-653C-49D5-908D-41AC9170D71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0501" y="1645274"/>
            <a:ext cx="1851716" cy="1883315"/>
          </a:xfrm>
          <a:prstGeom prst="rect">
            <a:avLst/>
          </a:prstGeom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id="{55558912-4895-40B5-80C4-A805EA042BE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69108" y="1645274"/>
            <a:ext cx="1851717" cy="1851717"/>
          </a:xfrm>
          <a:prstGeom prst="rect">
            <a:avLst/>
          </a:prstGeom>
        </p:spPr>
      </p:pic>
      <p:sp>
        <p:nvSpPr>
          <p:cNvPr id="10" name="CuadroTexto 9">
            <a:extLst>
              <a:ext uri="{FF2B5EF4-FFF2-40B4-BE49-F238E27FC236}">
                <a16:creationId xmlns:a16="http://schemas.microsoft.com/office/drawing/2014/main" id="{2CBFC23A-2461-48D2-8ABA-04672CD8E32E}"/>
              </a:ext>
            </a:extLst>
          </p:cNvPr>
          <p:cNvSpPr txBox="1"/>
          <p:nvPr/>
        </p:nvSpPr>
        <p:spPr>
          <a:xfrm>
            <a:off x="7153709" y="1111995"/>
            <a:ext cx="383990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PE" sz="1100" b="1" dirty="0">
                <a:latin typeface="Aharoni" panose="02010803020104030203" pitchFamily="2" charset="-79"/>
                <a:cs typeface="Aharoni" panose="02010803020104030203" pitchFamily="2" charset="-79"/>
              </a:rPr>
              <a:t>PCA - PANTBC - </a:t>
            </a:r>
            <a:r>
              <a:rPr lang="es-PE" sz="1100" b="1" i="0" dirty="0"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PROGRAMA DE ALIMENTACIÓN Y NUTRICIÓN PARA EL PACIENTE CON TUBERCULOSIS </a:t>
            </a:r>
            <a:endParaRPr lang="es-PE" sz="1100" b="1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pic>
        <p:nvPicPr>
          <p:cNvPr id="11" name="Imagen 10">
            <a:extLst>
              <a:ext uri="{FF2B5EF4-FFF2-40B4-BE49-F238E27FC236}">
                <a16:creationId xmlns:a16="http://schemas.microsoft.com/office/drawing/2014/main" id="{52A77607-143A-46CA-883A-E899B0CB272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41712" y="1469725"/>
            <a:ext cx="2050055" cy="2195975"/>
          </a:xfrm>
          <a:prstGeom prst="rect">
            <a:avLst/>
          </a:prstGeom>
        </p:spPr>
      </p:pic>
      <p:pic>
        <p:nvPicPr>
          <p:cNvPr id="12" name="Imagen 11">
            <a:extLst>
              <a:ext uri="{FF2B5EF4-FFF2-40B4-BE49-F238E27FC236}">
                <a16:creationId xmlns:a16="http://schemas.microsoft.com/office/drawing/2014/main" id="{05691F07-A5E3-485D-9074-C5602433A148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b="16020"/>
          <a:stretch/>
        </p:blipFill>
        <p:spPr>
          <a:xfrm>
            <a:off x="8115624" y="1534672"/>
            <a:ext cx="1881963" cy="2091234"/>
          </a:xfrm>
          <a:prstGeom prst="rect">
            <a:avLst/>
          </a:prstGeom>
        </p:spPr>
      </p:pic>
      <p:pic>
        <p:nvPicPr>
          <p:cNvPr id="13" name="Imagen 12">
            <a:extLst>
              <a:ext uri="{FF2B5EF4-FFF2-40B4-BE49-F238E27FC236}">
                <a16:creationId xmlns:a16="http://schemas.microsoft.com/office/drawing/2014/main" id="{DEB01D92-B34A-402F-B584-04977453D8F8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t="4347"/>
          <a:stretch/>
        </p:blipFill>
        <p:spPr>
          <a:xfrm>
            <a:off x="10111082" y="1531740"/>
            <a:ext cx="1765066" cy="2129334"/>
          </a:xfrm>
          <a:prstGeom prst="rect">
            <a:avLst/>
          </a:prstGeom>
        </p:spPr>
      </p:pic>
      <p:sp>
        <p:nvSpPr>
          <p:cNvPr id="14" name="CuadroTexto 13">
            <a:extLst>
              <a:ext uri="{FF2B5EF4-FFF2-40B4-BE49-F238E27FC236}">
                <a16:creationId xmlns:a16="http://schemas.microsoft.com/office/drawing/2014/main" id="{7D8566BE-98A1-4CE0-8744-CCBEF41D3DFC}"/>
              </a:ext>
            </a:extLst>
          </p:cNvPr>
          <p:cNvSpPr txBox="1"/>
          <p:nvPr/>
        </p:nvSpPr>
        <p:spPr>
          <a:xfrm>
            <a:off x="785446" y="3790867"/>
            <a:ext cx="4343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PE" dirty="0">
                <a:latin typeface="Aharoni" panose="02010803020104030203" pitchFamily="2" charset="-79"/>
                <a:cs typeface="Aharoni" panose="02010803020104030203" pitchFamily="2" charset="-79"/>
              </a:rPr>
              <a:t>PCA - OLLAS COMUNES</a:t>
            </a:r>
          </a:p>
        </p:txBody>
      </p:sp>
      <p:pic>
        <p:nvPicPr>
          <p:cNvPr id="15" name="Imagen 14">
            <a:extLst>
              <a:ext uri="{FF2B5EF4-FFF2-40B4-BE49-F238E27FC236}">
                <a16:creationId xmlns:a16="http://schemas.microsoft.com/office/drawing/2014/main" id="{2B2F5C31-3175-440E-8600-51B20B3AED52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8513" y="4160199"/>
            <a:ext cx="2098162" cy="850723"/>
          </a:xfrm>
          <a:prstGeom prst="rect">
            <a:avLst/>
          </a:prstGeom>
        </p:spPr>
      </p:pic>
      <p:pic>
        <p:nvPicPr>
          <p:cNvPr id="16" name="Imagen 15">
            <a:extLst>
              <a:ext uri="{FF2B5EF4-FFF2-40B4-BE49-F238E27FC236}">
                <a16:creationId xmlns:a16="http://schemas.microsoft.com/office/drawing/2014/main" id="{99E7BB36-6D21-4F25-832B-83840D330861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82802" y="5030491"/>
            <a:ext cx="2164753" cy="956568"/>
          </a:xfrm>
          <a:prstGeom prst="rect">
            <a:avLst/>
          </a:prstGeom>
        </p:spPr>
      </p:pic>
      <p:pic>
        <p:nvPicPr>
          <p:cNvPr id="17" name="Imagen 16">
            <a:extLst>
              <a:ext uri="{FF2B5EF4-FFF2-40B4-BE49-F238E27FC236}">
                <a16:creationId xmlns:a16="http://schemas.microsoft.com/office/drawing/2014/main" id="{A478BE39-61C5-4BEC-A5FA-9213C6AE8E62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429607" y="4147431"/>
            <a:ext cx="1931381" cy="1995075"/>
          </a:xfrm>
          <a:prstGeom prst="rect">
            <a:avLst/>
          </a:prstGeom>
        </p:spPr>
      </p:pic>
      <p:pic>
        <p:nvPicPr>
          <p:cNvPr id="18" name="Imagen 17">
            <a:extLst>
              <a:ext uri="{FF2B5EF4-FFF2-40B4-BE49-F238E27FC236}">
                <a16:creationId xmlns:a16="http://schemas.microsoft.com/office/drawing/2014/main" id="{59DCB7E3-7C9E-4E42-9F29-2ABB99845139}"/>
              </a:ext>
            </a:extLst>
          </p:cNvPr>
          <p:cNvPicPr>
            <a:picLocks noChangeAspect="1"/>
          </p:cNvPicPr>
          <p:nvPr/>
        </p:nvPicPr>
        <p:blipFill rotWithShape="1">
          <a:blip r:embed="rId12"/>
          <a:srcRect b="18585"/>
          <a:stretch/>
        </p:blipFill>
        <p:spPr>
          <a:xfrm>
            <a:off x="4238334" y="4105024"/>
            <a:ext cx="1599915" cy="2150831"/>
          </a:xfrm>
          <a:prstGeom prst="rect">
            <a:avLst/>
          </a:prstGeom>
        </p:spPr>
      </p:pic>
      <p:sp>
        <p:nvSpPr>
          <p:cNvPr id="19" name="CuadroTexto 18">
            <a:extLst>
              <a:ext uri="{FF2B5EF4-FFF2-40B4-BE49-F238E27FC236}">
                <a16:creationId xmlns:a16="http://schemas.microsoft.com/office/drawing/2014/main" id="{CB594496-DB60-481E-BCE3-C2451064AB74}"/>
              </a:ext>
            </a:extLst>
          </p:cNvPr>
          <p:cNvSpPr txBox="1"/>
          <p:nvPr/>
        </p:nvSpPr>
        <p:spPr>
          <a:xfrm>
            <a:off x="6901962" y="3893042"/>
            <a:ext cx="4343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PE" dirty="0">
                <a:latin typeface="Aharoni" panose="02010803020104030203" pitchFamily="2" charset="-79"/>
                <a:cs typeface="Aharoni" panose="02010803020104030203" pitchFamily="2" charset="-79"/>
              </a:rPr>
              <a:t>PCA – COMEDORES POPULARES</a:t>
            </a:r>
          </a:p>
        </p:txBody>
      </p:sp>
      <p:pic>
        <p:nvPicPr>
          <p:cNvPr id="20" name="Imagen 19">
            <a:extLst>
              <a:ext uri="{FF2B5EF4-FFF2-40B4-BE49-F238E27FC236}">
                <a16:creationId xmlns:a16="http://schemas.microsoft.com/office/drawing/2014/main" id="{013DFC9B-B52C-40F6-B0B9-DED92D2E4F2E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456750" y="4270835"/>
            <a:ext cx="2042477" cy="625787"/>
          </a:xfrm>
          <a:prstGeom prst="rect">
            <a:avLst/>
          </a:prstGeom>
        </p:spPr>
      </p:pic>
      <p:pic>
        <p:nvPicPr>
          <p:cNvPr id="21" name="Imagen 20">
            <a:extLst>
              <a:ext uri="{FF2B5EF4-FFF2-40B4-BE49-F238E27FC236}">
                <a16:creationId xmlns:a16="http://schemas.microsoft.com/office/drawing/2014/main" id="{FB792496-9094-4E6D-AD74-05BAA6210982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409322" y="5005264"/>
            <a:ext cx="2042477" cy="732379"/>
          </a:xfrm>
          <a:prstGeom prst="rect">
            <a:avLst/>
          </a:prstGeom>
        </p:spPr>
      </p:pic>
      <p:pic>
        <p:nvPicPr>
          <p:cNvPr id="22" name="Imagen 21">
            <a:extLst>
              <a:ext uri="{FF2B5EF4-FFF2-40B4-BE49-F238E27FC236}">
                <a16:creationId xmlns:a16="http://schemas.microsoft.com/office/drawing/2014/main" id="{061F8CC4-7068-48C8-BE81-892EBB88D820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451799" y="4272634"/>
            <a:ext cx="1691866" cy="1995075"/>
          </a:xfrm>
          <a:prstGeom prst="rect">
            <a:avLst/>
          </a:prstGeom>
        </p:spPr>
      </p:pic>
      <p:pic>
        <p:nvPicPr>
          <p:cNvPr id="23" name="Imagen 22">
            <a:extLst>
              <a:ext uri="{FF2B5EF4-FFF2-40B4-BE49-F238E27FC236}">
                <a16:creationId xmlns:a16="http://schemas.microsoft.com/office/drawing/2014/main" id="{9CC960A2-5386-4F93-B4A0-72FF0AEBB4EF}"/>
              </a:ext>
            </a:extLst>
          </p:cNvPr>
          <p:cNvPicPr>
            <a:picLocks noChangeAspect="1"/>
          </p:cNvPicPr>
          <p:nvPr/>
        </p:nvPicPr>
        <p:blipFill rotWithShape="1">
          <a:blip r:embed="rId12"/>
          <a:srcRect b="18585"/>
          <a:stretch/>
        </p:blipFill>
        <p:spPr>
          <a:xfrm>
            <a:off x="10320982" y="4160199"/>
            <a:ext cx="1599915" cy="2150831"/>
          </a:xfrm>
          <a:prstGeom prst="rect">
            <a:avLst/>
          </a:prstGeom>
        </p:spPr>
      </p:pic>
      <p:sp>
        <p:nvSpPr>
          <p:cNvPr id="24" name="CuadroTexto 23">
            <a:extLst>
              <a:ext uri="{FF2B5EF4-FFF2-40B4-BE49-F238E27FC236}">
                <a16:creationId xmlns:a16="http://schemas.microsoft.com/office/drawing/2014/main" id="{35CB6CF7-6054-4589-B544-FA45712586BE}"/>
              </a:ext>
            </a:extLst>
          </p:cNvPr>
          <p:cNvSpPr txBox="1"/>
          <p:nvPr/>
        </p:nvSpPr>
        <p:spPr>
          <a:xfrm>
            <a:off x="31103" y="6038376"/>
            <a:ext cx="25729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PE" dirty="0">
                <a:latin typeface="Arial Black" panose="020B0A04020102020204" pitchFamily="34" charset="0"/>
                <a:cs typeface="Aharoni" panose="02010803020104030203" pitchFamily="2" charset="-79"/>
              </a:rPr>
              <a:t># DE OLLAS COMUNES : 60</a:t>
            </a:r>
          </a:p>
        </p:txBody>
      </p:sp>
      <p:sp>
        <p:nvSpPr>
          <p:cNvPr id="25" name="CuadroTexto 24">
            <a:extLst>
              <a:ext uri="{FF2B5EF4-FFF2-40B4-BE49-F238E27FC236}">
                <a16:creationId xmlns:a16="http://schemas.microsoft.com/office/drawing/2014/main" id="{8FF2377A-A3C5-48EB-AFDE-28F749E6D03D}"/>
              </a:ext>
            </a:extLst>
          </p:cNvPr>
          <p:cNvSpPr txBox="1"/>
          <p:nvPr/>
        </p:nvSpPr>
        <p:spPr>
          <a:xfrm>
            <a:off x="6182743" y="5779398"/>
            <a:ext cx="2787566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PE" sz="1200" dirty="0">
                <a:latin typeface="Arial Black" panose="020B0A04020102020204" pitchFamily="34" charset="0"/>
                <a:cs typeface="Aharoni" panose="02010803020104030203" pitchFamily="2" charset="-79"/>
              </a:rPr>
              <a:t># DE COMEDORES : 131</a:t>
            </a:r>
          </a:p>
          <a:p>
            <a:r>
              <a:rPr lang="es-PE" sz="1200" dirty="0">
                <a:latin typeface="Arial Black" panose="020B0A04020102020204" pitchFamily="34" charset="0"/>
                <a:cs typeface="Aharoni" panose="02010803020104030203" pitchFamily="2" charset="-79"/>
              </a:rPr>
              <a:t># DE HOGARES &amp; Y ALBERGUES : 4</a:t>
            </a:r>
          </a:p>
          <a:p>
            <a:r>
              <a:rPr lang="es-PE" sz="1200" dirty="0">
                <a:latin typeface="Arial Black" panose="020B0A04020102020204" pitchFamily="34" charset="0"/>
                <a:cs typeface="Aharoni" panose="02010803020104030203" pitchFamily="2" charset="-79"/>
              </a:rPr>
              <a:t># DE ADULTOS EN RIEGO : 1</a:t>
            </a:r>
          </a:p>
          <a:p>
            <a:r>
              <a:rPr lang="es-PE" sz="1200" dirty="0">
                <a:latin typeface="Arial Black" panose="020B0A04020102020204" pitchFamily="34" charset="0"/>
                <a:cs typeface="Aharoni" panose="02010803020104030203" pitchFamily="2" charset="-79"/>
              </a:rPr>
              <a:t>TOTAL : 136</a:t>
            </a:r>
          </a:p>
          <a:p>
            <a:endParaRPr lang="es-PE" sz="1400" dirty="0">
              <a:latin typeface="Arial Black" panose="020B0A04020102020204" pitchFamily="34" charset="0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77188604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C98359CE-110E-4988-84B9-7DD0310E5F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98" y="0"/>
            <a:ext cx="1217200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091100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6B9C94DA-C619-470E-8478-72B8E3CBF89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98" y="0"/>
            <a:ext cx="1217200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499839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770DED1F-B146-4934-B16E-A6E38E6D249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98" y="0"/>
            <a:ext cx="1217200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376666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73B6EC7F-073B-49F8-8FE9-0F145726A70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98" y="0"/>
            <a:ext cx="1217200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081900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453DAD68-1800-4772-8DA4-B2951894C5F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98" y="0"/>
            <a:ext cx="1217200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327352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Imagen 19">
            <a:extLst>
              <a:ext uri="{FF2B5EF4-FFF2-40B4-BE49-F238E27FC236}">
                <a16:creationId xmlns:a16="http://schemas.microsoft.com/office/drawing/2014/main" id="{F79A071D-B194-4F95-A616-2F9FDBE4DE8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98" y="0"/>
            <a:ext cx="12172003" cy="6858000"/>
          </a:xfrm>
          <a:prstGeom prst="rect">
            <a:avLst/>
          </a:prstGeom>
        </p:spPr>
      </p:pic>
      <p:sp>
        <p:nvSpPr>
          <p:cNvPr id="7" name="Rectángulo: esquinas redondeadas 17">
            <a:extLst>
              <a:ext uri="{FF2B5EF4-FFF2-40B4-BE49-F238E27FC236}">
                <a16:creationId xmlns:a16="http://schemas.microsoft.com/office/drawing/2014/main" id="{936B8237-C9F9-4A37-8E95-4166BBB5FF73}"/>
              </a:ext>
            </a:extLst>
          </p:cNvPr>
          <p:cNvSpPr/>
          <p:nvPr/>
        </p:nvSpPr>
        <p:spPr>
          <a:xfrm>
            <a:off x="6686417" y="1783191"/>
            <a:ext cx="5178424" cy="329167"/>
          </a:xfrm>
          <a:prstGeom prst="round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PE" sz="2000" dirty="0">
                <a:latin typeface="Segoe UI Semibold" panose="020B0702040204020203" pitchFamily="34" charset="0"/>
                <a:cs typeface="Segoe UI Semibold" panose="020B0702040204020203" pitchFamily="34" charset="0"/>
              </a:rPr>
              <a:t>1er Simulacro: Norte</a:t>
            </a:r>
          </a:p>
        </p:txBody>
      </p:sp>
      <p:graphicFrame>
        <p:nvGraphicFramePr>
          <p:cNvPr id="8" name="Tabla 7">
            <a:extLst>
              <a:ext uri="{FF2B5EF4-FFF2-40B4-BE49-F238E27FC236}">
                <a16:creationId xmlns:a16="http://schemas.microsoft.com/office/drawing/2014/main" id="{4B50BBE0-184C-4E60-BAB7-109BB657C0D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9361898"/>
              </p:ext>
            </p:extLst>
          </p:nvPr>
        </p:nvGraphicFramePr>
        <p:xfrm>
          <a:off x="6801951" y="2379769"/>
          <a:ext cx="4961106" cy="505673"/>
        </p:xfrm>
        <a:graphic>
          <a:graphicData uri="http://schemas.openxmlformats.org/drawingml/2006/table">
            <a:tbl>
              <a:tblPr>
                <a:tableStyleId>{D113A9D2-9D6B-4929-AA2D-F23B5EE8CBE7}</a:tableStyleId>
              </a:tblPr>
              <a:tblGrid>
                <a:gridCol w="3385225">
                  <a:extLst>
                    <a:ext uri="{9D8B030D-6E8A-4147-A177-3AD203B41FA5}">
                      <a16:colId xmlns:a16="http://schemas.microsoft.com/office/drawing/2014/main" val="4138718767"/>
                    </a:ext>
                  </a:extLst>
                </a:gridCol>
                <a:gridCol w="1575881">
                  <a:extLst>
                    <a:ext uri="{9D8B030D-6E8A-4147-A177-3AD203B41FA5}">
                      <a16:colId xmlns:a16="http://schemas.microsoft.com/office/drawing/2014/main" val="2845586037"/>
                    </a:ext>
                  </a:extLst>
                </a:gridCol>
              </a:tblGrid>
              <a:tr h="161385">
                <a:tc>
                  <a:txBody>
                    <a:bodyPr/>
                    <a:lstStyle/>
                    <a:p>
                      <a:pPr algn="ctr" fontAlgn="ctr"/>
                      <a:r>
                        <a:rPr lang="es-PE" sz="1200" u="none" strike="noStrike" dirty="0">
                          <a:effectLst/>
                          <a:latin typeface="Segoe UI Semibold" panose="020B0702040204020203" pitchFamily="34" charset="0"/>
                          <a:cs typeface="Segoe UI Semibold" panose="020B0702040204020203" pitchFamily="34" charset="0"/>
                        </a:rPr>
                        <a:t>IE. Vista Alegre</a:t>
                      </a:r>
                      <a:endParaRPr lang="es-PE" sz="1200" b="0" i="0" u="none" strike="noStrike" dirty="0">
                        <a:solidFill>
                          <a:srgbClr val="000000"/>
                        </a:solidFill>
                        <a:effectLst/>
                        <a:latin typeface="Segoe UI Semibold" panose="020B0702040204020203" pitchFamily="34" charset="0"/>
                        <a:cs typeface="Segoe UI Semibold" panose="020B0702040204020203" pitchFamily="34" charset="0"/>
                      </a:endParaRPr>
                    </a:p>
                  </a:txBody>
                  <a:tcPr marL="7620" marR="7620" marT="762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PE" sz="1600" b="1" u="none" strike="noStrike" dirty="0">
                          <a:effectLst/>
                          <a:latin typeface="Segoe UI Semibold" panose="020B0702040204020203" pitchFamily="34" charset="0"/>
                          <a:cs typeface="Segoe UI Semibold" panose="020B0702040204020203" pitchFamily="34" charset="0"/>
                        </a:rPr>
                        <a:t>1237</a:t>
                      </a:r>
                      <a:endParaRPr lang="es-PE" sz="1200" b="1" i="0" u="none" strike="noStrike" dirty="0">
                        <a:solidFill>
                          <a:srgbClr val="000000"/>
                        </a:solidFill>
                        <a:effectLst/>
                        <a:latin typeface="Segoe UI Semibold" panose="020B0702040204020203" pitchFamily="34" charset="0"/>
                        <a:cs typeface="Segoe UI Semibold" panose="020B0702040204020203" pitchFamily="34" charset="0"/>
                      </a:endParaRPr>
                    </a:p>
                  </a:txBody>
                  <a:tcPr marL="7620" marR="7620" marT="762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57556878"/>
                  </a:ext>
                </a:extLst>
              </a:tr>
              <a:tr h="254213">
                <a:tc>
                  <a:txBody>
                    <a:bodyPr/>
                    <a:lstStyle/>
                    <a:p>
                      <a:pPr algn="ctr" fontAlgn="ctr"/>
                      <a:r>
                        <a:rPr lang="es-PE" sz="1200" u="none" strike="noStrike" dirty="0">
                          <a:effectLst/>
                          <a:latin typeface="Segoe UI Semibold" panose="020B0702040204020203" pitchFamily="34" charset="0"/>
                          <a:cs typeface="Segoe UI Semibold" panose="020B0702040204020203" pitchFamily="34" charset="0"/>
                        </a:rPr>
                        <a:t>IEI. 379 Vista Alegre</a:t>
                      </a:r>
                      <a:endParaRPr lang="es-PE" sz="1200" b="0" i="0" u="none" strike="noStrike" dirty="0">
                        <a:solidFill>
                          <a:srgbClr val="000000"/>
                        </a:solidFill>
                        <a:effectLst/>
                        <a:latin typeface="Segoe UI Semibold" panose="020B0702040204020203" pitchFamily="34" charset="0"/>
                        <a:cs typeface="Segoe UI Semibold" panose="020B0702040204020203" pitchFamily="34" charset="0"/>
                      </a:endParaRPr>
                    </a:p>
                  </a:txBody>
                  <a:tcPr marL="7620" marR="7620" marT="762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PE" sz="1200" u="none" strike="noStrike" dirty="0">
                          <a:effectLst/>
                          <a:latin typeface="Segoe UI Semibold" panose="020B0702040204020203" pitchFamily="34" charset="0"/>
                          <a:cs typeface="Segoe UI Semibold" panose="020B0702040204020203" pitchFamily="34" charset="0"/>
                        </a:rPr>
                        <a:t>79</a:t>
                      </a:r>
                      <a:endParaRPr lang="es-PE" sz="1200" b="1" i="0" u="none" strike="noStrike" dirty="0">
                        <a:solidFill>
                          <a:srgbClr val="000000"/>
                        </a:solidFill>
                        <a:effectLst/>
                        <a:latin typeface="Segoe UI Semibold" panose="020B0702040204020203" pitchFamily="34" charset="0"/>
                        <a:cs typeface="Segoe UI Semibold" panose="020B0702040204020203" pitchFamily="34" charset="0"/>
                      </a:endParaRPr>
                    </a:p>
                  </a:txBody>
                  <a:tcPr marL="7620" marR="7620" marT="762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28746578"/>
                  </a:ext>
                </a:extLst>
              </a:tr>
            </a:tbl>
          </a:graphicData>
        </a:graphic>
      </p:graphicFrame>
      <p:pic>
        <p:nvPicPr>
          <p:cNvPr id="9" name="Imagen 8">
            <a:extLst>
              <a:ext uri="{FF2B5EF4-FFF2-40B4-BE49-F238E27FC236}">
                <a16:creationId xmlns:a16="http://schemas.microsoft.com/office/drawing/2014/main" id="{A3B7DF21-23C6-4B25-B881-11C2A18DA4C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0599" y="3228130"/>
            <a:ext cx="5194242" cy="536494"/>
          </a:xfrm>
          <a:prstGeom prst="rect">
            <a:avLst/>
          </a:prstGeom>
        </p:spPr>
      </p:pic>
      <p:pic>
        <p:nvPicPr>
          <p:cNvPr id="10" name="Imagen 9">
            <a:extLst>
              <a:ext uri="{FF2B5EF4-FFF2-40B4-BE49-F238E27FC236}">
                <a16:creationId xmlns:a16="http://schemas.microsoft.com/office/drawing/2014/main" id="{419AFBAF-05B2-4992-A15E-F8A3E9E91AA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16323" y="3767421"/>
            <a:ext cx="5102794" cy="640135"/>
          </a:xfrm>
          <a:prstGeom prst="rect">
            <a:avLst/>
          </a:prstGeom>
        </p:spPr>
      </p:pic>
      <p:pic>
        <p:nvPicPr>
          <p:cNvPr id="11" name="Imagen 10">
            <a:extLst>
              <a:ext uri="{FF2B5EF4-FFF2-40B4-BE49-F238E27FC236}">
                <a16:creationId xmlns:a16="http://schemas.microsoft.com/office/drawing/2014/main" id="{6C602838-12CF-4D28-B786-8949FB7FE4A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47027" y="5223783"/>
            <a:ext cx="5102794" cy="1146147"/>
          </a:xfrm>
          <a:prstGeom prst="rect">
            <a:avLst/>
          </a:prstGeom>
        </p:spPr>
      </p:pic>
      <p:pic>
        <p:nvPicPr>
          <p:cNvPr id="12" name="Imagen 11">
            <a:extLst>
              <a:ext uri="{FF2B5EF4-FFF2-40B4-BE49-F238E27FC236}">
                <a16:creationId xmlns:a16="http://schemas.microsoft.com/office/drawing/2014/main" id="{8B907181-1333-4F5E-86CB-751B502EC04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55579" y="4750690"/>
            <a:ext cx="5194242" cy="5364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418868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BFEF37CC-5B5E-418D-8319-EA3EDBA097E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98" y="0"/>
            <a:ext cx="1217200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32550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5A130DE3-1EE3-4104-8F35-9B86A97E60A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98" y="0"/>
            <a:ext cx="12172003" cy="6858000"/>
          </a:xfrm>
          <a:prstGeom prst="rect">
            <a:avLst/>
          </a:prstGeom>
        </p:spPr>
      </p:pic>
      <p:pic>
        <p:nvPicPr>
          <p:cNvPr id="4" name="Imagen 3">
            <a:extLst>
              <a:ext uri="{FF2B5EF4-FFF2-40B4-BE49-F238E27FC236}">
                <a16:creationId xmlns:a16="http://schemas.microsoft.com/office/drawing/2014/main" id="{C0F6D94D-ECD3-4197-894D-2FBB0468D3C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06299" y="4217297"/>
            <a:ext cx="176799" cy="1835055"/>
          </a:xfrm>
          <a:prstGeom prst="rect">
            <a:avLst/>
          </a:prstGeom>
        </p:spPr>
      </p:pic>
      <p:sp>
        <p:nvSpPr>
          <p:cNvPr id="5" name="CuadroTexto 4">
            <a:extLst>
              <a:ext uri="{FF2B5EF4-FFF2-40B4-BE49-F238E27FC236}">
                <a16:creationId xmlns:a16="http://schemas.microsoft.com/office/drawing/2014/main" id="{B1FAB199-739B-4DC5-A902-D948E6378597}"/>
              </a:ext>
            </a:extLst>
          </p:cNvPr>
          <p:cNvSpPr txBox="1"/>
          <p:nvPr/>
        </p:nvSpPr>
        <p:spPr>
          <a:xfrm>
            <a:off x="0" y="1300483"/>
            <a:ext cx="349188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MX" b="1" dirty="0">
                <a:latin typeface="Arial Black" panose="020B0A04020102020204" pitchFamily="34" charset="0"/>
                <a:ea typeface="Cambria" panose="02040503050406030204" pitchFamily="18" charset="0"/>
              </a:rPr>
              <a:t>VETERINARIA MUNICIPAL SUR </a:t>
            </a:r>
            <a:endParaRPr lang="es-PE" b="1" dirty="0">
              <a:latin typeface="Arial Black" panose="020B0A04020102020204" pitchFamily="34" charset="0"/>
              <a:ea typeface="Cambria" panose="02040503050406030204" pitchFamily="18" charset="0"/>
            </a:endParaRPr>
          </a:p>
        </p:txBody>
      </p:sp>
      <p:graphicFrame>
        <p:nvGraphicFramePr>
          <p:cNvPr id="6" name="Tabla 5">
            <a:extLst>
              <a:ext uri="{FF2B5EF4-FFF2-40B4-BE49-F238E27FC236}">
                <a16:creationId xmlns:a16="http://schemas.microsoft.com/office/drawing/2014/main" id="{BA138655-7369-4BDE-8004-7AFD7539D03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24186297"/>
              </p:ext>
            </p:extLst>
          </p:nvPr>
        </p:nvGraphicFramePr>
        <p:xfrm>
          <a:off x="5884529" y="4710874"/>
          <a:ext cx="5798521" cy="1443312"/>
        </p:xfrm>
        <a:graphic>
          <a:graphicData uri="http://schemas.openxmlformats.org/drawingml/2006/table">
            <a:tbl>
              <a:tblPr firstRow="1" bandRow="1">
                <a:tableStyleId>{69C7853C-536D-4A76-A0AE-DD22124D55A5}</a:tableStyleId>
              </a:tblPr>
              <a:tblGrid>
                <a:gridCol w="4728417">
                  <a:extLst>
                    <a:ext uri="{9D8B030D-6E8A-4147-A177-3AD203B41FA5}">
                      <a16:colId xmlns:a16="http://schemas.microsoft.com/office/drawing/2014/main" val="2239541729"/>
                    </a:ext>
                  </a:extLst>
                </a:gridCol>
                <a:gridCol w="1070104">
                  <a:extLst>
                    <a:ext uri="{9D8B030D-6E8A-4147-A177-3AD203B41FA5}">
                      <a16:colId xmlns:a16="http://schemas.microsoft.com/office/drawing/2014/main" val="1005697734"/>
                    </a:ext>
                  </a:extLst>
                </a:gridCol>
              </a:tblGrid>
              <a:tr h="322415">
                <a:tc>
                  <a:txBody>
                    <a:bodyPr/>
                    <a:lstStyle/>
                    <a:p>
                      <a:r>
                        <a:rPr lang="es-MX" sz="1800" dirty="0">
                          <a:solidFill>
                            <a:schemeClr val="tx1"/>
                          </a:solidFill>
                        </a:rPr>
                        <a:t>PROGRAMAS DE SALUD</a:t>
                      </a:r>
                      <a:endParaRPr lang="es-PE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MX" sz="1800" dirty="0">
                          <a:solidFill>
                            <a:schemeClr val="tx1"/>
                          </a:solidFill>
                        </a:rPr>
                        <a:t>2025</a:t>
                      </a:r>
                      <a:endParaRPr lang="es-PE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76198141"/>
                  </a:ext>
                </a:extLst>
              </a:tr>
              <a:tr h="564227">
                <a:tc>
                  <a:txBody>
                    <a:bodyPr/>
                    <a:lstStyle/>
                    <a:p>
                      <a:r>
                        <a:rPr lang="es-MX" sz="1800" dirty="0"/>
                        <a:t>ATENCIONES EN LAS DOS VETERINARIAS MUNICIPALES </a:t>
                      </a:r>
                      <a:endParaRPr lang="es-PE" sz="1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MX" sz="1800" dirty="0"/>
                        <a:t>16,480</a:t>
                      </a:r>
                      <a:endParaRPr lang="es-PE" sz="1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64368302"/>
                  </a:ext>
                </a:extLst>
              </a:tr>
              <a:tr h="437472">
                <a:tc>
                  <a:txBody>
                    <a:bodyPr/>
                    <a:lstStyle/>
                    <a:p>
                      <a:r>
                        <a:rPr lang="es-MX" sz="1800" dirty="0"/>
                        <a:t>ATENCIONES EN LAS CAMPAÑAS VETERINARIAS</a:t>
                      </a:r>
                      <a:endParaRPr lang="es-PE" sz="1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MX" sz="1800" dirty="0"/>
                        <a:t>60,984</a:t>
                      </a:r>
                      <a:endParaRPr lang="es-PE" sz="1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32378078"/>
                  </a:ext>
                </a:extLst>
              </a:tr>
            </a:tbl>
          </a:graphicData>
        </a:graphic>
      </p:graphicFrame>
      <p:sp>
        <p:nvSpPr>
          <p:cNvPr id="7" name="CuadroTexto 6">
            <a:extLst>
              <a:ext uri="{FF2B5EF4-FFF2-40B4-BE49-F238E27FC236}">
                <a16:creationId xmlns:a16="http://schemas.microsoft.com/office/drawing/2014/main" id="{6C400781-3B64-4E38-96E8-DF94B7887082}"/>
              </a:ext>
            </a:extLst>
          </p:cNvPr>
          <p:cNvSpPr txBox="1"/>
          <p:nvPr/>
        </p:nvSpPr>
        <p:spPr>
          <a:xfrm>
            <a:off x="0" y="4093996"/>
            <a:ext cx="31153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MX" b="1" dirty="0">
                <a:latin typeface="Arial Black" panose="020B0A04020102020204" pitchFamily="34" charset="0"/>
                <a:ea typeface="Cambria" panose="02040503050406030204" pitchFamily="18" charset="0"/>
              </a:rPr>
              <a:t>VETERINARIA MUNICIPAL CENTRO </a:t>
            </a:r>
            <a:endParaRPr lang="es-PE" b="1" dirty="0">
              <a:latin typeface="Arial Black" panose="020B0A04020102020204" pitchFamily="34" charset="0"/>
              <a:ea typeface="Cambria" panose="02040503050406030204" pitchFamily="18" charset="0"/>
            </a:endParaRPr>
          </a:p>
        </p:txBody>
      </p:sp>
      <p:pic>
        <p:nvPicPr>
          <p:cNvPr id="8" name="Picture 2" descr="Veterinaria Municipal - Gerencia de Salud">
            <a:extLst>
              <a:ext uri="{FF2B5EF4-FFF2-40B4-BE49-F238E27FC236}">
                <a16:creationId xmlns:a16="http://schemas.microsoft.com/office/drawing/2014/main" id="{634C6533-4274-4D37-AAB4-F0141B5740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120" y="1898232"/>
            <a:ext cx="2569121" cy="16974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Veterinaria Municipal - Gerencia de Salud">
            <a:extLst>
              <a:ext uri="{FF2B5EF4-FFF2-40B4-BE49-F238E27FC236}">
                <a16:creationId xmlns:a16="http://schemas.microsoft.com/office/drawing/2014/main" id="{D1A6A1FD-BCF8-4F64-882A-F6D65DDFD96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6612"/>
          <a:stretch>
            <a:fillRect/>
          </a:stretch>
        </p:blipFill>
        <p:spPr bwMode="auto">
          <a:xfrm>
            <a:off x="302814" y="4718152"/>
            <a:ext cx="2667000" cy="14693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CuadroTexto 9">
            <a:extLst>
              <a:ext uri="{FF2B5EF4-FFF2-40B4-BE49-F238E27FC236}">
                <a16:creationId xmlns:a16="http://schemas.microsoft.com/office/drawing/2014/main" id="{475249F7-2B89-4B5F-8BB5-1BF42F6E852D}"/>
              </a:ext>
            </a:extLst>
          </p:cNvPr>
          <p:cNvSpPr txBox="1"/>
          <p:nvPr/>
        </p:nvSpPr>
        <p:spPr>
          <a:xfrm>
            <a:off x="123868" y="6204092"/>
            <a:ext cx="349188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PE" sz="1600" dirty="0"/>
              <a:t>Calle La Victoria 300, cruce con la calle Leoncio Prado</a:t>
            </a:r>
            <a:endParaRPr lang="es-PE" sz="1600" b="1" dirty="0">
              <a:latin typeface="Arial Black" panose="020B0A04020102020204" pitchFamily="34" charset="0"/>
              <a:ea typeface="Cambria" panose="02040503050406030204" pitchFamily="18" charset="0"/>
            </a:endParaRPr>
          </a:p>
        </p:txBody>
      </p:sp>
      <p:sp>
        <p:nvSpPr>
          <p:cNvPr id="11" name="CuadroTexto 10">
            <a:extLst>
              <a:ext uri="{FF2B5EF4-FFF2-40B4-BE49-F238E27FC236}">
                <a16:creationId xmlns:a16="http://schemas.microsoft.com/office/drawing/2014/main" id="{2A543E0E-108D-47CC-A819-AA91B27642F6}"/>
              </a:ext>
            </a:extLst>
          </p:cNvPr>
          <p:cNvSpPr txBox="1"/>
          <p:nvPr/>
        </p:nvSpPr>
        <p:spPr>
          <a:xfrm>
            <a:off x="-188262" y="3562731"/>
            <a:ext cx="349188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MX" sz="1600" dirty="0"/>
              <a:t>av. Malecón Chillón s/n – frente al mercado Modelo Chillón</a:t>
            </a:r>
            <a:endParaRPr lang="es-PE" sz="1600" b="1" dirty="0">
              <a:latin typeface="Arial Black" panose="020B0A04020102020204" pitchFamily="34" charset="0"/>
              <a:ea typeface="Cambria" panose="02040503050406030204" pitchFamily="18" charset="0"/>
            </a:endParaRPr>
          </a:p>
        </p:txBody>
      </p:sp>
      <p:cxnSp>
        <p:nvCxnSpPr>
          <p:cNvPr id="12" name="Conector recto 11">
            <a:extLst>
              <a:ext uri="{FF2B5EF4-FFF2-40B4-BE49-F238E27FC236}">
                <a16:creationId xmlns:a16="http://schemas.microsoft.com/office/drawing/2014/main" id="{A9718AD2-67E6-495C-BF17-DA78A9BCE7B7}"/>
              </a:ext>
            </a:extLst>
          </p:cNvPr>
          <p:cNvCxnSpPr/>
          <p:nvPr/>
        </p:nvCxnSpPr>
        <p:spPr>
          <a:xfrm>
            <a:off x="5303007" y="1300483"/>
            <a:ext cx="0" cy="5540188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CuadroTexto 12">
            <a:extLst>
              <a:ext uri="{FF2B5EF4-FFF2-40B4-BE49-F238E27FC236}">
                <a16:creationId xmlns:a16="http://schemas.microsoft.com/office/drawing/2014/main" id="{E5F7030F-5AE9-4AA3-9EB5-5EFC53BE454C}"/>
              </a:ext>
            </a:extLst>
          </p:cNvPr>
          <p:cNvSpPr txBox="1"/>
          <p:nvPr/>
        </p:nvSpPr>
        <p:spPr>
          <a:xfrm>
            <a:off x="3161001" y="2018087"/>
            <a:ext cx="2050467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s-MX" sz="1600" b="1" dirty="0">
                <a:latin typeface="Arial Black" panose="020B0A04020102020204" pitchFamily="34" charset="0"/>
              </a:rPr>
              <a:t>SERVICIOS: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s-MX" sz="1600" dirty="0"/>
              <a:t>Consulta veterinaria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s-MX" sz="1600" dirty="0"/>
              <a:t>Vacunación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s-MX" sz="1600" dirty="0"/>
              <a:t>Desparasitación interna y externa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s-MX" sz="1600" dirty="0"/>
              <a:t>Esterilización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s-MX" sz="1600" dirty="0"/>
              <a:t>Atención emergencia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s-MX" sz="1600" dirty="0"/>
              <a:t>Aplicación de inyectables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s-MX" sz="1600" dirty="0"/>
              <a:t>Atención de sutura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s-MX" sz="1600" dirty="0"/>
              <a:t>Aplicación de eutanasia</a:t>
            </a:r>
            <a:endParaRPr lang="es-PE" sz="1600" b="1" dirty="0">
              <a:latin typeface="Arial Black" panose="020B0A04020102020204" pitchFamily="34" charset="0"/>
              <a:ea typeface="Cambria" panose="02040503050406030204" pitchFamily="18" charset="0"/>
            </a:endParaRPr>
          </a:p>
        </p:txBody>
      </p:sp>
      <p:sp>
        <p:nvSpPr>
          <p:cNvPr id="14" name="CuadroTexto 13">
            <a:extLst>
              <a:ext uri="{FF2B5EF4-FFF2-40B4-BE49-F238E27FC236}">
                <a16:creationId xmlns:a16="http://schemas.microsoft.com/office/drawing/2014/main" id="{1C248A29-5F8A-46FE-92F9-22283070D89E}"/>
              </a:ext>
            </a:extLst>
          </p:cNvPr>
          <p:cNvSpPr txBox="1"/>
          <p:nvPr/>
        </p:nvSpPr>
        <p:spPr>
          <a:xfrm>
            <a:off x="6664183" y="1409097"/>
            <a:ext cx="47682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MX" b="1" dirty="0">
                <a:latin typeface="Arial Black" panose="020B0A04020102020204" pitchFamily="34" charset="0"/>
                <a:ea typeface="Cambria" panose="02040503050406030204" pitchFamily="18" charset="0"/>
              </a:rPr>
              <a:t>CAMPAÑAS VETERINARIAS</a:t>
            </a:r>
            <a:endParaRPr lang="es-PE" b="1" dirty="0">
              <a:latin typeface="Arial Black" panose="020B0A04020102020204" pitchFamily="34" charset="0"/>
              <a:ea typeface="Cambria" panose="02040503050406030204" pitchFamily="18" charset="0"/>
            </a:endParaRPr>
          </a:p>
        </p:txBody>
      </p:sp>
      <p:sp>
        <p:nvSpPr>
          <p:cNvPr id="15" name="CuadroTexto 14">
            <a:extLst>
              <a:ext uri="{FF2B5EF4-FFF2-40B4-BE49-F238E27FC236}">
                <a16:creationId xmlns:a16="http://schemas.microsoft.com/office/drawing/2014/main" id="{5B38361F-8DF7-4BD9-8C73-8EFD6FC0C651}"/>
              </a:ext>
            </a:extLst>
          </p:cNvPr>
          <p:cNvSpPr txBox="1"/>
          <p:nvPr/>
        </p:nvSpPr>
        <p:spPr>
          <a:xfrm>
            <a:off x="6888994" y="1753712"/>
            <a:ext cx="431860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MX" sz="1600" dirty="0">
                <a:ea typeface="Cambria" panose="02040503050406030204" pitchFamily="18" charset="0"/>
              </a:rPr>
              <a:t>1 vez por semana en diversas zonas del distrito</a:t>
            </a:r>
            <a:endParaRPr lang="es-PE" sz="1600" dirty="0"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pic>
        <p:nvPicPr>
          <p:cNvPr id="16" name="Picture 6">
            <a:extLst>
              <a:ext uri="{FF2B5EF4-FFF2-40B4-BE49-F238E27FC236}">
                <a16:creationId xmlns:a16="http://schemas.microsoft.com/office/drawing/2014/main" id="{6C550F38-0F56-418B-AAC1-890B268913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2229" y="2199560"/>
            <a:ext cx="3281561" cy="2191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8" descr="Puede ser una imagen de gato">
            <a:extLst>
              <a:ext uri="{FF2B5EF4-FFF2-40B4-BE49-F238E27FC236}">
                <a16:creationId xmlns:a16="http://schemas.microsoft.com/office/drawing/2014/main" id="{DB216A6A-06D2-4D37-8B9E-6D24069841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58851" y="2215399"/>
            <a:ext cx="3060028" cy="2191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5163830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51AC55B9-2950-48AA-B4C2-01EFCC0DFCE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98" y="0"/>
            <a:ext cx="12172003" cy="6858000"/>
          </a:xfrm>
          <a:prstGeom prst="rect">
            <a:avLst/>
          </a:prstGeom>
        </p:spPr>
      </p:pic>
      <p:pic>
        <p:nvPicPr>
          <p:cNvPr id="4" name="Imagen 3">
            <a:extLst>
              <a:ext uri="{FF2B5EF4-FFF2-40B4-BE49-F238E27FC236}">
                <a16:creationId xmlns:a16="http://schemas.microsoft.com/office/drawing/2014/main" id="{9A1E7032-0D13-4B14-AEF0-126F64756DA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06299" y="4217297"/>
            <a:ext cx="176799" cy="1835055"/>
          </a:xfrm>
          <a:prstGeom prst="rect">
            <a:avLst/>
          </a:prstGeom>
        </p:spPr>
      </p:pic>
      <p:graphicFrame>
        <p:nvGraphicFramePr>
          <p:cNvPr id="5" name="Tabla 4">
            <a:extLst>
              <a:ext uri="{FF2B5EF4-FFF2-40B4-BE49-F238E27FC236}">
                <a16:creationId xmlns:a16="http://schemas.microsoft.com/office/drawing/2014/main" id="{83CF3017-3F0F-4A18-8B29-444E7386F40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74175897"/>
              </p:ext>
            </p:extLst>
          </p:nvPr>
        </p:nvGraphicFramePr>
        <p:xfrm>
          <a:off x="1202413" y="5724302"/>
          <a:ext cx="3571294" cy="731520"/>
        </p:xfrm>
        <a:graphic>
          <a:graphicData uri="http://schemas.openxmlformats.org/drawingml/2006/table">
            <a:tbl>
              <a:tblPr firstRow="1" bandRow="1">
                <a:tableStyleId>{69C7853C-536D-4A76-A0AE-DD22124D55A5}</a:tableStyleId>
              </a:tblPr>
              <a:tblGrid>
                <a:gridCol w="2603105">
                  <a:extLst>
                    <a:ext uri="{9D8B030D-6E8A-4147-A177-3AD203B41FA5}">
                      <a16:colId xmlns:a16="http://schemas.microsoft.com/office/drawing/2014/main" val="2239541729"/>
                    </a:ext>
                  </a:extLst>
                </a:gridCol>
                <a:gridCol w="968189">
                  <a:extLst>
                    <a:ext uri="{9D8B030D-6E8A-4147-A177-3AD203B41FA5}">
                      <a16:colId xmlns:a16="http://schemas.microsoft.com/office/drawing/2014/main" val="1005697734"/>
                    </a:ext>
                  </a:extLst>
                </a:gridCol>
              </a:tblGrid>
              <a:tr h="233461">
                <a:tc>
                  <a:txBody>
                    <a:bodyPr/>
                    <a:lstStyle/>
                    <a:p>
                      <a:r>
                        <a:rPr lang="es-MX" sz="1800" dirty="0">
                          <a:solidFill>
                            <a:schemeClr val="tx1"/>
                          </a:solidFill>
                        </a:rPr>
                        <a:t>PROGRAMA</a:t>
                      </a:r>
                      <a:endParaRPr lang="es-PE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MX" sz="1800" dirty="0">
                          <a:solidFill>
                            <a:schemeClr val="tx1"/>
                          </a:solidFill>
                        </a:rPr>
                        <a:t>2025</a:t>
                      </a:r>
                      <a:endParaRPr lang="es-PE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76198141"/>
                  </a:ext>
                </a:extLst>
              </a:tr>
              <a:tr h="233461">
                <a:tc>
                  <a:txBody>
                    <a:bodyPr/>
                    <a:lstStyle/>
                    <a:p>
                      <a:r>
                        <a:rPr lang="es-MX" sz="1800" dirty="0"/>
                        <a:t>AMBULANCIA MUNICIPAL </a:t>
                      </a:r>
                      <a:endParaRPr lang="es-PE" sz="1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MX" sz="1800" dirty="0"/>
                        <a:t>8,875</a:t>
                      </a:r>
                      <a:endParaRPr lang="es-PE" sz="1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64368302"/>
                  </a:ext>
                </a:extLst>
              </a:tr>
            </a:tbl>
          </a:graphicData>
        </a:graphic>
      </p:graphicFrame>
      <p:sp>
        <p:nvSpPr>
          <p:cNvPr id="6" name="CuadroTexto 5">
            <a:extLst>
              <a:ext uri="{FF2B5EF4-FFF2-40B4-BE49-F238E27FC236}">
                <a16:creationId xmlns:a16="http://schemas.microsoft.com/office/drawing/2014/main" id="{35E1925E-0DC3-451F-AC5C-FA27AE9AD225}"/>
              </a:ext>
            </a:extLst>
          </p:cNvPr>
          <p:cNvSpPr txBox="1"/>
          <p:nvPr/>
        </p:nvSpPr>
        <p:spPr>
          <a:xfrm>
            <a:off x="178568" y="2133584"/>
            <a:ext cx="250453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MX" sz="1600" b="1" dirty="0">
                <a:solidFill>
                  <a:srgbClr val="FF0000"/>
                </a:solidFill>
                <a:latin typeface="Arial Black" panose="020B0A04020102020204" pitchFamily="34" charset="0"/>
              </a:rPr>
              <a:t>SERVICIOS: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s-MX" sz="1600" dirty="0"/>
              <a:t>Atención de Emergencias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s-MX" sz="1600" dirty="0"/>
              <a:t>Atención de Urgencias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s-MX" sz="1600" dirty="0"/>
              <a:t>Traslados de pacientes a Hospitales, Clínicas u otros establecimientos de Salud</a:t>
            </a:r>
          </a:p>
        </p:txBody>
      </p:sp>
      <p:sp>
        <p:nvSpPr>
          <p:cNvPr id="7" name="CuadroTexto 6">
            <a:extLst>
              <a:ext uri="{FF2B5EF4-FFF2-40B4-BE49-F238E27FC236}">
                <a16:creationId xmlns:a16="http://schemas.microsoft.com/office/drawing/2014/main" id="{167C6A34-A9CF-4BB5-9890-65A38426043E}"/>
              </a:ext>
            </a:extLst>
          </p:cNvPr>
          <p:cNvSpPr txBox="1"/>
          <p:nvPr/>
        </p:nvSpPr>
        <p:spPr>
          <a:xfrm>
            <a:off x="75817" y="4334605"/>
            <a:ext cx="2817414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MX" sz="1400" dirty="0">
                <a:solidFill>
                  <a:srgbClr val="FF0000"/>
                </a:solidFill>
                <a:latin typeface="Arial Black" panose="020B0A04020102020204" pitchFamily="34" charset="0"/>
              </a:rPr>
              <a:t>HORARIO:</a:t>
            </a:r>
            <a:r>
              <a:rPr lang="es-MX" sz="1400" dirty="0"/>
              <a:t> </a:t>
            </a:r>
            <a:r>
              <a:rPr lang="es-MX" sz="1600" dirty="0"/>
              <a:t>24 HRS</a:t>
            </a:r>
          </a:p>
          <a:p>
            <a:r>
              <a:rPr lang="es-MX" sz="1400" dirty="0">
                <a:solidFill>
                  <a:srgbClr val="FF0000"/>
                </a:solidFill>
                <a:latin typeface="Arial Black" panose="020B0A04020102020204" pitchFamily="34" charset="0"/>
              </a:rPr>
              <a:t>NÚMERO DE CONTACTO: </a:t>
            </a:r>
            <a:r>
              <a:rPr lang="es-MX" sz="1600" dirty="0"/>
              <a:t>927461227</a:t>
            </a:r>
            <a:endParaRPr lang="es-MX" sz="1400" dirty="0"/>
          </a:p>
        </p:txBody>
      </p:sp>
      <p:pic>
        <p:nvPicPr>
          <p:cNvPr id="8" name="Picture 2" descr="Ambulancia Municipal - Gerencia de Salud">
            <a:extLst>
              <a:ext uri="{FF2B5EF4-FFF2-40B4-BE49-F238E27FC236}">
                <a16:creationId xmlns:a16="http://schemas.microsoft.com/office/drawing/2014/main" id="{AC8A9D5F-1F09-427F-B432-27896B075F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3363" y="1946548"/>
            <a:ext cx="2992637" cy="19772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6" descr="No hay ninguna descripción de la foto disponible.">
            <a:extLst>
              <a:ext uri="{FF2B5EF4-FFF2-40B4-BE49-F238E27FC236}">
                <a16:creationId xmlns:a16="http://schemas.microsoft.com/office/drawing/2014/main" id="{56796D54-4C72-4100-AFB7-C7FB93F691F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451" t="16842" r="43088" b="30916"/>
          <a:stretch>
            <a:fillRect/>
          </a:stretch>
        </p:blipFill>
        <p:spPr bwMode="auto">
          <a:xfrm>
            <a:off x="3103363" y="4040629"/>
            <a:ext cx="2973515" cy="1612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CuadroTexto 9">
            <a:extLst>
              <a:ext uri="{FF2B5EF4-FFF2-40B4-BE49-F238E27FC236}">
                <a16:creationId xmlns:a16="http://schemas.microsoft.com/office/drawing/2014/main" id="{5CEFA4DE-103C-4305-B8F7-A8E136844B99}"/>
              </a:ext>
            </a:extLst>
          </p:cNvPr>
          <p:cNvSpPr txBox="1"/>
          <p:nvPr/>
        </p:nvSpPr>
        <p:spPr>
          <a:xfrm>
            <a:off x="323139" y="1454519"/>
            <a:ext cx="471991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MX" sz="2000" b="1" dirty="0">
                <a:latin typeface="Arial Black" panose="020B0A04020102020204" pitchFamily="34" charset="0"/>
                <a:ea typeface="Cambria" panose="02040503050406030204" pitchFamily="18" charset="0"/>
              </a:rPr>
              <a:t>AMBULANCIA MUNICIPAL</a:t>
            </a:r>
            <a:endParaRPr lang="es-PE" sz="2000" b="1" dirty="0">
              <a:latin typeface="Arial Black" panose="020B0A04020102020204" pitchFamily="34" charset="0"/>
              <a:ea typeface="Cambria" panose="02040503050406030204" pitchFamily="18" charset="0"/>
            </a:endParaRPr>
          </a:p>
        </p:txBody>
      </p:sp>
      <p:sp>
        <p:nvSpPr>
          <p:cNvPr id="11" name="CuadroTexto 10">
            <a:extLst>
              <a:ext uri="{FF2B5EF4-FFF2-40B4-BE49-F238E27FC236}">
                <a16:creationId xmlns:a16="http://schemas.microsoft.com/office/drawing/2014/main" id="{89F2E500-9207-4A75-9EB8-184ED47A6E8E}"/>
              </a:ext>
            </a:extLst>
          </p:cNvPr>
          <p:cNvSpPr txBox="1"/>
          <p:nvPr/>
        </p:nvSpPr>
        <p:spPr>
          <a:xfrm>
            <a:off x="7045687" y="1478513"/>
            <a:ext cx="471991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MX" sz="2000" b="1" dirty="0">
                <a:latin typeface="Arial Black" panose="020B0A04020102020204" pitchFamily="34" charset="0"/>
                <a:ea typeface="Cambria" panose="02040503050406030204" pitchFamily="18" charset="0"/>
              </a:rPr>
              <a:t>CEMENTERIO</a:t>
            </a:r>
            <a:endParaRPr lang="es-PE" sz="2000" b="1" dirty="0">
              <a:latin typeface="Arial Black" panose="020B0A04020102020204" pitchFamily="34" charset="0"/>
              <a:ea typeface="Cambria" panose="02040503050406030204" pitchFamily="18" charset="0"/>
            </a:endParaRPr>
          </a:p>
        </p:txBody>
      </p:sp>
      <p:sp>
        <p:nvSpPr>
          <p:cNvPr id="12" name="CuadroTexto 11">
            <a:extLst>
              <a:ext uri="{FF2B5EF4-FFF2-40B4-BE49-F238E27FC236}">
                <a16:creationId xmlns:a16="http://schemas.microsoft.com/office/drawing/2014/main" id="{F497CA09-A237-480E-95C3-E33DBBF30B57}"/>
              </a:ext>
            </a:extLst>
          </p:cNvPr>
          <p:cNvSpPr txBox="1"/>
          <p:nvPr/>
        </p:nvSpPr>
        <p:spPr>
          <a:xfrm>
            <a:off x="9987942" y="1934136"/>
            <a:ext cx="1832023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PE" sz="1600" dirty="0">
                <a:solidFill>
                  <a:srgbClr val="FF0000"/>
                </a:solidFill>
                <a:latin typeface="Arial Black" panose="020B0A04020102020204" pitchFamily="34" charset="0"/>
              </a:rPr>
              <a:t>UBICACIÓN</a:t>
            </a:r>
            <a:r>
              <a:rPr lang="es-PE" dirty="0"/>
              <a:t>: Altura del paradero del Óvalo Zapallal</a:t>
            </a:r>
          </a:p>
        </p:txBody>
      </p:sp>
      <p:sp>
        <p:nvSpPr>
          <p:cNvPr id="13" name="CuadroTexto 12">
            <a:extLst>
              <a:ext uri="{FF2B5EF4-FFF2-40B4-BE49-F238E27FC236}">
                <a16:creationId xmlns:a16="http://schemas.microsoft.com/office/drawing/2014/main" id="{3B85FE83-0380-4B6E-9F3C-B51C8D2F9013}"/>
              </a:ext>
            </a:extLst>
          </p:cNvPr>
          <p:cNvSpPr txBox="1"/>
          <p:nvPr/>
        </p:nvSpPr>
        <p:spPr>
          <a:xfrm>
            <a:off x="7148945" y="1859340"/>
            <a:ext cx="250453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MX" sz="1600" b="1" dirty="0">
                <a:solidFill>
                  <a:srgbClr val="FF0000"/>
                </a:solidFill>
                <a:latin typeface="Arial Black" panose="020B0A04020102020204" pitchFamily="34" charset="0"/>
              </a:rPr>
              <a:t>SERVICIOS: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s-MX" sz="1600" dirty="0"/>
              <a:t>Inhumaciones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s-MX" sz="1600" dirty="0"/>
              <a:t>Exhumaciones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s-MX" sz="1600" dirty="0"/>
              <a:t>Autorizaciones de mejoras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s-MX" sz="1600" dirty="0"/>
              <a:t>Constancia de entierro</a:t>
            </a:r>
          </a:p>
        </p:txBody>
      </p:sp>
      <p:pic>
        <p:nvPicPr>
          <p:cNvPr id="14" name="Picture 2" descr="Cementerio Municipal - Municipalidad Distrital de Puente Piedra">
            <a:extLst>
              <a:ext uri="{FF2B5EF4-FFF2-40B4-BE49-F238E27FC236}">
                <a16:creationId xmlns:a16="http://schemas.microsoft.com/office/drawing/2014/main" id="{A820AF47-9C30-4311-BBEF-FE2C9708961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141" t="12324" r="35148" b="15412"/>
          <a:stretch>
            <a:fillRect/>
          </a:stretch>
        </p:blipFill>
        <p:spPr bwMode="auto">
          <a:xfrm>
            <a:off x="7358881" y="3453292"/>
            <a:ext cx="4461084" cy="2062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5" name="Tabla 14">
            <a:extLst>
              <a:ext uri="{FF2B5EF4-FFF2-40B4-BE49-F238E27FC236}">
                <a16:creationId xmlns:a16="http://schemas.microsoft.com/office/drawing/2014/main" id="{7428DAD3-EFEB-4E17-953F-3E911DFE768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50054626"/>
              </p:ext>
            </p:extLst>
          </p:nvPr>
        </p:nvGraphicFramePr>
        <p:xfrm>
          <a:off x="7981807" y="5734175"/>
          <a:ext cx="3571294" cy="731520"/>
        </p:xfrm>
        <a:graphic>
          <a:graphicData uri="http://schemas.openxmlformats.org/drawingml/2006/table">
            <a:tbl>
              <a:tblPr firstRow="1" bandRow="1">
                <a:tableStyleId>{69C7853C-536D-4A76-A0AE-DD22124D55A5}</a:tableStyleId>
              </a:tblPr>
              <a:tblGrid>
                <a:gridCol w="2603105">
                  <a:extLst>
                    <a:ext uri="{9D8B030D-6E8A-4147-A177-3AD203B41FA5}">
                      <a16:colId xmlns:a16="http://schemas.microsoft.com/office/drawing/2014/main" val="2239541729"/>
                    </a:ext>
                  </a:extLst>
                </a:gridCol>
                <a:gridCol w="968189">
                  <a:extLst>
                    <a:ext uri="{9D8B030D-6E8A-4147-A177-3AD203B41FA5}">
                      <a16:colId xmlns:a16="http://schemas.microsoft.com/office/drawing/2014/main" val="1005697734"/>
                    </a:ext>
                  </a:extLst>
                </a:gridCol>
              </a:tblGrid>
              <a:tr h="233461">
                <a:tc>
                  <a:txBody>
                    <a:bodyPr/>
                    <a:lstStyle/>
                    <a:p>
                      <a:r>
                        <a:rPr lang="es-MX" sz="1800" dirty="0">
                          <a:solidFill>
                            <a:schemeClr val="tx1"/>
                          </a:solidFill>
                        </a:rPr>
                        <a:t>LUGAR: </a:t>
                      </a:r>
                      <a:endParaRPr lang="es-PE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MX" sz="1800" dirty="0">
                          <a:solidFill>
                            <a:schemeClr val="tx1"/>
                          </a:solidFill>
                        </a:rPr>
                        <a:t>2025</a:t>
                      </a:r>
                      <a:endParaRPr lang="es-PE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76198141"/>
                  </a:ext>
                </a:extLst>
              </a:tr>
              <a:tr h="233461">
                <a:tc>
                  <a:txBody>
                    <a:bodyPr/>
                    <a:lstStyle/>
                    <a:p>
                      <a:r>
                        <a:rPr lang="es-MX" sz="1800" dirty="0"/>
                        <a:t>CEMENTERIO  </a:t>
                      </a:r>
                      <a:endParaRPr lang="es-PE" sz="1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MX" sz="1800" dirty="0"/>
                        <a:t>192</a:t>
                      </a:r>
                      <a:endParaRPr lang="es-PE" sz="1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643683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51043291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7D1170E7-F92F-4429-AAA2-636AE0F83F6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98" y="0"/>
            <a:ext cx="12172003" cy="6858000"/>
          </a:xfrm>
          <a:prstGeom prst="rect">
            <a:avLst/>
          </a:prstGeom>
        </p:spPr>
      </p:pic>
      <p:pic>
        <p:nvPicPr>
          <p:cNvPr id="4" name="Imagen 3">
            <a:extLst>
              <a:ext uri="{FF2B5EF4-FFF2-40B4-BE49-F238E27FC236}">
                <a16:creationId xmlns:a16="http://schemas.microsoft.com/office/drawing/2014/main" id="{C2321842-B056-417D-A2EB-F9E111538B6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06299" y="4217297"/>
            <a:ext cx="176799" cy="1835055"/>
          </a:xfrm>
          <a:prstGeom prst="rect">
            <a:avLst/>
          </a:prstGeom>
        </p:spPr>
      </p:pic>
      <p:graphicFrame>
        <p:nvGraphicFramePr>
          <p:cNvPr id="5" name="Tabla 4">
            <a:extLst>
              <a:ext uri="{FF2B5EF4-FFF2-40B4-BE49-F238E27FC236}">
                <a16:creationId xmlns:a16="http://schemas.microsoft.com/office/drawing/2014/main" id="{B6527587-D077-4D21-874F-402229F0F25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56628933"/>
              </p:ext>
            </p:extLst>
          </p:nvPr>
        </p:nvGraphicFramePr>
        <p:xfrm>
          <a:off x="215350" y="3846112"/>
          <a:ext cx="4950100" cy="2743200"/>
        </p:xfrm>
        <a:graphic>
          <a:graphicData uri="http://schemas.openxmlformats.org/drawingml/2006/table">
            <a:tbl>
              <a:tblPr firstRow="1" bandRow="1">
                <a:tableStyleId>{69C7853C-536D-4A76-A0AE-DD22124D55A5}</a:tableStyleId>
              </a:tblPr>
              <a:tblGrid>
                <a:gridCol w="3825156">
                  <a:extLst>
                    <a:ext uri="{9D8B030D-6E8A-4147-A177-3AD203B41FA5}">
                      <a16:colId xmlns:a16="http://schemas.microsoft.com/office/drawing/2014/main" val="2239541729"/>
                    </a:ext>
                  </a:extLst>
                </a:gridCol>
                <a:gridCol w="1124944">
                  <a:extLst>
                    <a:ext uri="{9D8B030D-6E8A-4147-A177-3AD203B41FA5}">
                      <a16:colId xmlns:a16="http://schemas.microsoft.com/office/drawing/2014/main" val="1005697734"/>
                    </a:ext>
                  </a:extLst>
                </a:gridCol>
              </a:tblGrid>
              <a:tr h="29597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s-MX" sz="1400" dirty="0">
                          <a:solidFill>
                            <a:schemeClr val="tx1"/>
                          </a:solidFill>
                        </a:rPr>
                        <a:t>PROGRAMAS DE SALUD</a:t>
                      </a:r>
                      <a:endParaRPr lang="es-PE" sz="1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s-MX" sz="1400" dirty="0">
                          <a:solidFill>
                            <a:schemeClr val="tx1"/>
                          </a:solidFill>
                        </a:rPr>
                        <a:t>2025</a:t>
                      </a:r>
                      <a:endParaRPr lang="es-PE" sz="1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76198141"/>
                  </a:ext>
                </a:extLst>
              </a:tr>
              <a:tr h="29597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s-MX" sz="1400" dirty="0"/>
                        <a:t>ATENCIONES EN LA CLINICA MOVIL</a:t>
                      </a:r>
                      <a:endParaRPr lang="es-PE" sz="1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s-MX" sz="1400" dirty="0"/>
                        <a:t>35,899</a:t>
                      </a:r>
                      <a:endParaRPr lang="es-PE" sz="1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64368302"/>
                  </a:ext>
                </a:extLst>
              </a:tr>
              <a:tr h="29597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s-MX" sz="1400" dirty="0"/>
                        <a:t>ATENCIONES EN LAS CAMPAÑAS DE SALUD </a:t>
                      </a:r>
                      <a:endParaRPr lang="es-PE" sz="1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s-MX" sz="1400" dirty="0"/>
                        <a:t>52,112</a:t>
                      </a:r>
                      <a:endParaRPr lang="es-PE" sz="1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32378078"/>
                  </a:ext>
                </a:extLst>
              </a:tr>
              <a:tr h="29597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s-MX" sz="1400" dirty="0"/>
                        <a:t>PUENTE PIEDRA SONRIE</a:t>
                      </a:r>
                      <a:endParaRPr lang="es-PE" sz="1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s-MX" sz="1400" dirty="0"/>
                        <a:t>22,504</a:t>
                      </a:r>
                      <a:endParaRPr lang="es-PE" sz="1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39944222"/>
                  </a:ext>
                </a:extLst>
              </a:tr>
              <a:tr h="29597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s-MX" sz="1400" dirty="0"/>
                        <a:t>LIGA CONTRA EL CÁNCER</a:t>
                      </a:r>
                      <a:endParaRPr lang="es-PE" sz="1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s-MX" sz="1400" dirty="0"/>
                        <a:t>1,495</a:t>
                      </a:r>
                      <a:endParaRPr lang="es-PE" sz="1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05295433"/>
                  </a:ext>
                </a:extLst>
              </a:tr>
              <a:tr h="29597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s-PE" sz="1400" dirty="0"/>
                        <a:t>TALLER DE PSICOPROFILAXIS OBSTETRICA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s-MX" sz="1400" dirty="0"/>
                        <a:t>423</a:t>
                      </a:r>
                      <a:endParaRPr lang="es-PE" sz="1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62833905"/>
                  </a:ext>
                </a:extLst>
              </a:tr>
              <a:tr h="29597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s-MX" sz="1400" dirty="0"/>
                        <a:t>PRIMEROS AUXILIOS</a:t>
                      </a:r>
                      <a:endParaRPr lang="es-PE" sz="1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s-MX" sz="1400" dirty="0"/>
                        <a:t>2,959</a:t>
                      </a:r>
                      <a:endParaRPr lang="es-PE" sz="1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02489795"/>
                  </a:ext>
                </a:extLst>
              </a:tr>
              <a:tr h="29597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s-MX" sz="1400" dirty="0"/>
                        <a:t>CRECIENDO CON SALUD </a:t>
                      </a:r>
                      <a:endParaRPr lang="es-PE" sz="1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s-MX" sz="1400" dirty="0"/>
                        <a:t>3,870</a:t>
                      </a:r>
                      <a:endParaRPr lang="es-PE" sz="1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50249553"/>
                  </a:ext>
                </a:extLst>
              </a:tr>
              <a:tr h="29597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s-MX" sz="1400" b="1" dirty="0"/>
                        <a:t>TOTAL</a:t>
                      </a:r>
                      <a:endParaRPr lang="es-PE" sz="14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s-MX" sz="1400" b="1" dirty="0"/>
                        <a:t>119,262</a:t>
                      </a:r>
                      <a:endParaRPr lang="es-PE" sz="14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72961864"/>
                  </a:ext>
                </a:extLst>
              </a:tr>
            </a:tbl>
          </a:graphicData>
        </a:graphic>
      </p:graphicFrame>
      <p:pic>
        <p:nvPicPr>
          <p:cNvPr id="6" name="Picture 2">
            <a:extLst>
              <a:ext uri="{FF2B5EF4-FFF2-40B4-BE49-F238E27FC236}">
                <a16:creationId xmlns:a16="http://schemas.microsoft.com/office/drawing/2014/main" id="{38929686-8617-4D17-9FAD-B3D6550C231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967" r="14036"/>
          <a:stretch>
            <a:fillRect/>
          </a:stretch>
        </p:blipFill>
        <p:spPr bwMode="auto">
          <a:xfrm>
            <a:off x="113200" y="2061508"/>
            <a:ext cx="2447282" cy="1631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8" descr="Puede ser una imagen de una o varias personas, hospital y texto que dice &quot;It # M H M In W&quot;">
            <a:extLst>
              <a:ext uri="{FF2B5EF4-FFF2-40B4-BE49-F238E27FC236}">
                <a16:creationId xmlns:a16="http://schemas.microsoft.com/office/drawing/2014/main" id="{0E6037C1-4B0F-4846-B45A-27357EA369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0400" y="2061509"/>
            <a:ext cx="2447281" cy="16314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CuadroTexto 7">
            <a:extLst>
              <a:ext uri="{FF2B5EF4-FFF2-40B4-BE49-F238E27FC236}">
                <a16:creationId xmlns:a16="http://schemas.microsoft.com/office/drawing/2014/main" id="{52D39E66-56CD-445D-B687-5F33F00E27E0}"/>
              </a:ext>
            </a:extLst>
          </p:cNvPr>
          <p:cNvSpPr txBox="1"/>
          <p:nvPr/>
        </p:nvSpPr>
        <p:spPr>
          <a:xfrm>
            <a:off x="323139" y="1287456"/>
            <a:ext cx="471991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MX" sz="2000" b="1" dirty="0">
                <a:latin typeface="Arial Black" panose="020B0A04020102020204" pitchFamily="34" charset="0"/>
                <a:ea typeface="Cambria" panose="02040503050406030204" pitchFamily="18" charset="0"/>
              </a:rPr>
              <a:t>CAMPAÑAS DE SALUD</a:t>
            </a:r>
            <a:endParaRPr lang="es-PE" sz="2000" b="1" dirty="0">
              <a:latin typeface="Arial Black" panose="020B0A04020102020204" pitchFamily="34" charset="0"/>
              <a:ea typeface="Cambria" panose="02040503050406030204" pitchFamily="18" charset="0"/>
            </a:endParaRPr>
          </a:p>
        </p:txBody>
      </p:sp>
      <p:sp>
        <p:nvSpPr>
          <p:cNvPr id="9" name="CuadroTexto 8">
            <a:extLst>
              <a:ext uri="{FF2B5EF4-FFF2-40B4-BE49-F238E27FC236}">
                <a16:creationId xmlns:a16="http://schemas.microsoft.com/office/drawing/2014/main" id="{62A4927D-FB85-46FE-BA79-852421893F86}"/>
              </a:ext>
            </a:extLst>
          </p:cNvPr>
          <p:cNvSpPr txBox="1"/>
          <p:nvPr/>
        </p:nvSpPr>
        <p:spPr>
          <a:xfrm>
            <a:off x="6818392" y="1271549"/>
            <a:ext cx="471991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MX" sz="2000" b="1" dirty="0">
                <a:latin typeface="Arial Black" panose="020B0A04020102020204" pitchFamily="34" charset="0"/>
                <a:ea typeface="Cambria" panose="02040503050406030204" pitchFamily="18" charset="0"/>
              </a:rPr>
              <a:t>VIGILANCIA SANITARIA</a:t>
            </a:r>
            <a:endParaRPr lang="es-PE" sz="2000" b="1" dirty="0">
              <a:latin typeface="Arial Black" panose="020B0A04020102020204" pitchFamily="34" charset="0"/>
              <a:ea typeface="Cambria" panose="02040503050406030204" pitchFamily="18" charset="0"/>
            </a:endParaRPr>
          </a:p>
        </p:txBody>
      </p:sp>
      <p:cxnSp>
        <p:nvCxnSpPr>
          <p:cNvPr id="10" name="Conector recto 9">
            <a:extLst>
              <a:ext uri="{FF2B5EF4-FFF2-40B4-BE49-F238E27FC236}">
                <a16:creationId xmlns:a16="http://schemas.microsoft.com/office/drawing/2014/main" id="{49AE296C-B88B-4D12-B8B3-74321B182174}"/>
              </a:ext>
            </a:extLst>
          </p:cNvPr>
          <p:cNvCxnSpPr/>
          <p:nvPr/>
        </p:nvCxnSpPr>
        <p:spPr>
          <a:xfrm>
            <a:off x="5869416" y="1300483"/>
            <a:ext cx="0" cy="5540188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1" name="Tabla 10">
            <a:extLst>
              <a:ext uri="{FF2B5EF4-FFF2-40B4-BE49-F238E27FC236}">
                <a16:creationId xmlns:a16="http://schemas.microsoft.com/office/drawing/2014/main" id="{6E4FD076-D38D-470D-8904-5512035DA99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20473056"/>
              </p:ext>
            </p:extLst>
          </p:nvPr>
        </p:nvGraphicFramePr>
        <p:xfrm>
          <a:off x="6247557" y="5318763"/>
          <a:ext cx="5578261" cy="1352534"/>
        </p:xfrm>
        <a:graphic>
          <a:graphicData uri="http://schemas.openxmlformats.org/drawingml/2006/table">
            <a:tbl>
              <a:tblPr firstRow="1" bandRow="1">
                <a:tableStyleId>{69C7853C-536D-4A76-A0AE-DD22124D55A5}</a:tableStyleId>
              </a:tblPr>
              <a:tblGrid>
                <a:gridCol w="4085637">
                  <a:extLst>
                    <a:ext uri="{9D8B030D-6E8A-4147-A177-3AD203B41FA5}">
                      <a16:colId xmlns:a16="http://schemas.microsoft.com/office/drawing/2014/main" val="2239541729"/>
                    </a:ext>
                  </a:extLst>
                </a:gridCol>
                <a:gridCol w="1492624">
                  <a:extLst>
                    <a:ext uri="{9D8B030D-6E8A-4147-A177-3AD203B41FA5}">
                      <a16:colId xmlns:a16="http://schemas.microsoft.com/office/drawing/2014/main" val="1005697734"/>
                    </a:ext>
                  </a:extLst>
                </a:gridCol>
              </a:tblGrid>
              <a:tr h="253656">
                <a:tc>
                  <a:txBody>
                    <a:bodyPr/>
                    <a:lstStyle/>
                    <a:p>
                      <a:r>
                        <a:rPr lang="es-MX" sz="1600" dirty="0">
                          <a:solidFill>
                            <a:schemeClr val="tx1"/>
                          </a:solidFill>
                        </a:rPr>
                        <a:t>PROGRAMAS DE SALUD</a:t>
                      </a:r>
                      <a:endParaRPr lang="es-PE" sz="16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MX" sz="1600" dirty="0">
                          <a:solidFill>
                            <a:schemeClr val="tx1"/>
                          </a:solidFill>
                        </a:rPr>
                        <a:t>2025</a:t>
                      </a:r>
                      <a:endParaRPr lang="es-PE" sz="16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76198141"/>
                  </a:ext>
                </a:extLst>
              </a:tr>
              <a:tr h="253656">
                <a:tc>
                  <a:txBody>
                    <a:bodyPr/>
                    <a:lstStyle/>
                    <a:p>
                      <a:r>
                        <a:rPr lang="es-MX" sz="1600" dirty="0"/>
                        <a:t>CERTIFICACION DE BUENAS PRÁCTICAS DE MANIPULACIÓN DE ALIMENTOS (BPM)</a:t>
                      </a:r>
                      <a:endParaRPr lang="es-PE" sz="16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MX" sz="1600" dirty="0"/>
                        <a:t>5,592</a:t>
                      </a:r>
                      <a:endParaRPr lang="es-PE" sz="16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64368302"/>
                  </a:ext>
                </a:extLst>
              </a:tr>
              <a:tr h="438134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s-MX" sz="1600" dirty="0"/>
                        <a:t>CONTROL DE ENFERMEDADES METAXENICAS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s-MX" sz="1600" dirty="0"/>
                        <a:t>18,125</a:t>
                      </a:r>
                      <a:endParaRPr lang="es-PE" sz="16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77787608"/>
                  </a:ext>
                </a:extLst>
              </a:tr>
            </a:tbl>
          </a:graphicData>
        </a:graphic>
      </p:graphicFrame>
      <p:sp>
        <p:nvSpPr>
          <p:cNvPr id="12" name="CuadroTexto 11">
            <a:extLst>
              <a:ext uri="{FF2B5EF4-FFF2-40B4-BE49-F238E27FC236}">
                <a16:creationId xmlns:a16="http://schemas.microsoft.com/office/drawing/2014/main" id="{042C940A-B36C-462C-806D-763D9BBEF675}"/>
              </a:ext>
            </a:extLst>
          </p:cNvPr>
          <p:cNvSpPr txBox="1"/>
          <p:nvPr/>
        </p:nvSpPr>
        <p:spPr>
          <a:xfrm>
            <a:off x="6066892" y="1717661"/>
            <a:ext cx="2379541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MX" sz="1600" b="1" dirty="0">
                <a:solidFill>
                  <a:srgbClr val="FF0000"/>
                </a:solidFill>
                <a:latin typeface="Arial Black" panose="020B0A04020102020204" pitchFamily="34" charset="0"/>
              </a:rPr>
              <a:t>SERVICIOS: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s-MX" sz="1600" dirty="0"/>
              <a:t>Certificación Sanitaria para restaurantes y servicios afines.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s-MX" sz="1600" dirty="0"/>
              <a:t>Certificación de BPM.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s-MX" sz="1600" dirty="0"/>
              <a:t>Educación Sanitaria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s-MX" sz="1600" dirty="0"/>
              <a:t>Inspecciones sanitarias a establecimientos.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s-MX" sz="1600" dirty="0"/>
              <a:t>Prevención y control de enfermedades metaxenicas.</a:t>
            </a:r>
          </a:p>
        </p:txBody>
      </p:sp>
      <p:pic>
        <p:nvPicPr>
          <p:cNvPr id="13" name="Imagen 12">
            <a:extLst>
              <a:ext uri="{FF2B5EF4-FFF2-40B4-BE49-F238E27FC236}">
                <a16:creationId xmlns:a16="http://schemas.microsoft.com/office/drawing/2014/main" id="{12788EE5-3443-43D4-B10A-AFACDC4503D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595065" y="1734151"/>
            <a:ext cx="3439016" cy="1912717"/>
          </a:xfrm>
          <a:prstGeom prst="rect">
            <a:avLst/>
          </a:prstGeom>
        </p:spPr>
      </p:pic>
      <p:pic>
        <p:nvPicPr>
          <p:cNvPr id="14" name="Imagen 13">
            <a:extLst>
              <a:ext uri="{FF2B5EF4-FFF2-40B4-BE49-F238E27FC236}">
                <a16:creationId xmlns:a16="http://schemas.microsoft.com/office/drawing/2014/main" id="{0D4227B9-AD6A-4499-A3D4-DB918C99AB5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980693" y="3615401"/>
            <a:ext cx="2519128" cy="16592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5684835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AC775B31-B17B-4ABF-95CB-DE1A0EF03F6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98" y="0"/>
            <a:ext cx="1217200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0450565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7E93986B-EE27-48A3-B250-AB140C917BA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98" y="0"/>
            <a:ext cx="1217200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3380746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76DB7B17-F454-4549-8F44-D1D4C6BF66A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98" y="0"/>
            <a:ext cx="1217200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125714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98A1F877-25ED-42EB-B27A-960D20909FB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98" y="0"/>
            <a:ext cx="1217200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1556839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2E35C29E-B610-4450-A2DA-94E42819BB4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98" y="0"/>
            <a:ext cx="1217200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2703681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4EACC29A-88A4-469D-982B-DDCAF29D496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98" y="0"/>
            <a:ext cx="1217200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7186173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DB394072-A86D-40B6-BF95-3C9FC3F9868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98" y="0"/>
            <a:ext cx="1217200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7288251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19EE48EB-796F-4E5A-8C88-349DA0F3BB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98" y="0"/>
            <a:ext cx="1217200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9432846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5DFD90EA-B7F2-49D7-B1F5-78A58B2EFC1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98" y="0"/>
            <a:ext cx="1217200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8736658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n 3">
            <a:extLst>
              <a:ext uri="{FF2B5EF4-FFF2-40B4-BE49-F238E27FC236}">
                <a16:creationId xmlns:a16="http://schemas.microsoft.com/office/drawing/2014/main" id="{81BD6C8F-3BA5-466B-9AD7-EA98BE90CA5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98" y="0"/>
            <a:ext cx="12172003" cy="6858000"/>
          </a:xfrm>
          <a:prstGeom prst="rect">
            <a:avLst/>
          </a:prstGeom>
        </p:spPr>
      </p:pic>
      <p:graphicFrame>
        <p:nvGraphicFramePr>
          <p:cNvPr id="5" name="Tabla 4">
            <a:extLst>
              <a:ext uri="{FF2B5EF4-FFF2-40B4-BE49-F238E27FC236}">
                <a16:creationId xmlns:a16="http://schemas.microsoft.com/office/drawing/2014/main" id="{F840EEAD-28FA-47DC-9BC4-8AE7ECB7F763}"/>
              </a:ext>
            </a:extLst>
          </p:cNvPr>
          <p:cNvGraphicFramePr>
            <a:graphicFrameLocks noGrp="1"/>
          </p:cNvGraphicFramePr>
          <p:nvPr/>
        </p:nvGraphicFramePr>
        <p:xfrm>
          <a:off x="6766604" y="4695435"/>
          <a:ext cx="4320000" cy="1828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40000">
                  <a:extLst>
                    <a:ext uri="{9D8B030D-6E8A-4147-A177-3AD203B41FA5}">
                      <a16:colId xmlns:a16="http://schemas.microsoft.com/office/drawing/2014/main" val="2197725542"/>
                    </a:ext>
                  </a:extLst>
                </a:gridCol>
                <a:gridCol w="1456476">
                  <a:extLst>
                    <a:ext uri="{9D8B030D-6E8A-4147-A177-3AD203B41FA5}">
                      <a16:colId xmlns:a16="http://schemas.microsoft.com/office/drawing/2014/main" val="2228120083"/>
                    </a:ext>
                  </a:extLst>
                </a:gridCol>
                <a:gridCol w="1423524">
                  <a:extLst>
                    <a:ext uri="{9D8B030D-6E8A-4147-A177-3AD203B41FA5}">
                      <a16:colId xmlns:a16="http://schemas.microsoft.com/office/drawing/2014/main" val="1980954730"/>
                    </a:ext>
                  </a:extLst>
                </a:gridCol>
              </a:tblGrid>
              <a:tr h="360000">
                <a:tc>
                  <a:txBody>
                    <a:bodyPr/>
                    <a:lstStyle/>
                    <a:p>
                      <a:pPr algn="ctr"/>
                      <a:r>
                        <a:rPr lang="es-PE" sz="1600" b="1" dirty="0">
                          <a:solidFill>
                            <a:schemeClr val="bg1"/>
                          </a:solidFill>
                        </a:rPr>
                        <a:t>ZONA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PE" b="1" dirty="0">
                          <a:solidFill>
                            <a:schemeClr val="bg1"/>
                          </a:solidFill>
                        </a:rPr>
                        <a:t>TOTAL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PE" b="1" dirty="0">
                          <a:solidFill>
                            <a:schemeClr val="bg1"/>
                          </a:solidFill>
                        </a:rPr>
                        <a:t>%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19633148"/>
                  </a:ext>
                </a:extLst>
              </a:tr>
              <a:tr h="360000">
                <a:tc>
                  <a:txBody>
                    <a:bodyPr/>
                    <a:lstStyle/>
                    <a:p>
                      <a:pPr algn="ctr"/>
                      <a:r>
                        <a:rPr lang="es-PE" sz="1600" b="0" dirty="0">
                          <a:solidFill>
                            <a:schemeClr val="bg1"/>
                          </a:solidFill>
                        </a:rPr>
                        <a:t>NORTE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PE" b="0" dirty="0">
                          <a:solidFill>
                            <a:schemeClr val="tx1"/>
                          </a:solidFill>
                        </a:rPr>
                        <a:t>9</a:t>
                      </a:r>
                      <a:endParaRPr lang="es-PE" b="1" dirty="0">
                        <a:solidFill>
                          <a:srgbClr val="C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PE" b="1" dirty="0">
                          <a:solidFill>
                            <a:srgbClr val="C00000"/>
                          </a:solidFill>
                        </a:rPr>
                        <a:t>32%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79161869"/>
                  </a:ext>
                </a:extLst>
              </a:tr>
              <a:tr h="360000">
                <a:tc>
                  <a:txBody>
                    <a:bodyPr/>
                    <a:lstStyle/>
                    <a:p>
                      <a:pPr algn="ctr"/>
                      <a:r>
                        <a:rPr lang="es-PE" sz="1600" b="0" dirty="0">
                          <a:solidFill>
                            <a:schemeClr val="bg1"/>
                          </a:solidFill>
                        </a:rPr>
                        <a:t>SUR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PE" b="0" dirty="0"/>
                        <a:t>4</a:t>
                      </a:r>
                      <a:endParaRPr lang="es-PE" b="1" dirty="0">
                        <a:solidFill>
                          <a:srgbClr val="C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PE" b="1" dirty="0">
                          <a:solidFill>
                            <a:srgbClr val="C00000"/>
                          </a:solidFill>
                        </a:rPr>
                        <a:t>14%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69762783"/>
                  </a:ext>
                </a:extLst>
              </a:tr>
              <a:tr h="360000">
                <a:tc>
                  <a:txBody>
                    <a:bodyPr/>
                    <a:lstStyle/>
                    <a:p>
                      <a:pPr algn="ctr"/>
                      <a:r>
                        <a:rPr lang="es-PE" sz="1600" b="0" dirty="0">
                          <a:solidFill>
                            <a:schemeClr val="bg1"/>
                          </a:solidFill>
                        </a:rPr>
                        <a:t>CENTRO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PE" b="0" dirty="0"/>
                        <a:t>15</a:t>
                      </a:r>
                      <a:endParaRPr lang="es-PE" b="1" dirty="0">
                        <a:solidFill>
                          <a:srgbClr val="C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PE" b="1" dirty="0">
                          <a:solidFill>
                            <a:srgbClr val="C00000"/>
                          </a:solidFill>
                        </a:rPr>
                        <a:t>54%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9296007"/>
                  </a:ext>
                </a:extLst>
              </a:tr>
              <a:tr h="360000">
                <a:tc>
                  <a:txBody>
                    <a:bodyPr/>
                    <a:lstStyle/>
                    <a:p>
                      <a:pPr algn="ctr"/>
                      <a:endParaRPr lang="es-PE" sz="16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PE" b="1" dirty="0"/>
                        <a:t>28</a:t>
                      </a:r>
                      <a:endParaRPr lang="es-PE" b="1" dirty="0">
                        <a:solidFill>
                          <a:srgbClr val="C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PE" b="1" dirty="0">
                          <a:solidFill>
                            <a:srgbClr val="C00000"/>
                          </a:solidFill>
                        </a:rPr>
                        <a:t>100%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84093851"/>
                  </a:ext>
                </a:extLst>
              </a:tr>
            </a:tbl>
          </a:graphicData>
        </a:graphic>
      </p:graphicFrame>
      <p:graphicFrame>
        <p:nvGraphicFramePr>
          <p:cNvPr id="6" name="Tabla 5">
            <a:extLst>
              <a:ext uri="{FF2B5EF4-FFF2-40B4-BE49-F238E27FC236}">
                <a16:creationId xmlns:a16="http://schemas.microsoft.com/office/drawing/2014/main" id="{91E605C0-6954-4558-81F6-F71BF3E49B05}"/>
              </a:ext>
            </a:extLst>
          </p:cNvPr>
          <p:cNvGraphicFramePr>
            <a:graphicFrameLocks noGrp="1"/>
          </p:cNvGraphicFramePr>
          <p:nvPr/>
        </p:nvGraphicFramePr>
        <p:xfrm>
          <a:off x="1784534" y="4695435"/>
          <a:ext cx="4320000" cy="1828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69642">
                  <a:extLst>
                    <a:ext uri="{9D8B030D-6E8A-4147-A177-3AD203B41FA5}">
                      <a16:colId xmlns:a16="http://schemas.microsoft.com/office/drawing/2014/main" val="2197725542"/>
                    </a:ext>
                  </a:extLst>
                </a:gridCol>
                <a:gridCol w="1445750">
                  <a:extLst>
                    <a:ext uri="{9D8B030D-6E8A-4147-A177-3AD203B41FA5}">
                      <a16:colId xmlns:a16="http://schemas.microsoft.com/office/drawing/2014/main" val="2228120083"/>
                    </a:ext>
                  </a:extLst>
                </a:gridCol>
                <a:gridCol w="1504608">
                  <a:extLst>
                    <a:ext uri="{9D8B030D-6E8A-4147-A177-3AD203B41FA5}">
                      <a16:colId xmlns:a16="http://schemas.microsoft.com/office/drawing/2014/main" val="2692954134"/>
                    </a:ext>
                  </a:extLst>
                </a:gridCol>
              </a:tblGrid>
              <a:tr h="360000">
                <a:tc>
                  <a:txBody>
                    <a:bodyPr/>
                    <a:lstStyle/>
                    <a:p>
                      <a:pPr algn="ctr"/>
                      <a:r>
                        <a:rPr lang="es-PE" sz="1600" b="1" dirty="0">
                          <a:solidFill>
                            <a:schemeClr val="bg1"/>
                          </a:solidFill>
                        </a:rPr>
                        <a:t>ZONA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PE" b="1" dirty="0">
                          <a:solidFill>
                            <a:schemeClr val="bg1"/>
                          </a:solidFill>
                        </a:rPr>
                        <a:t>TOTAL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PE" b="1" dirty="0">
                          <a:solidFill>
                            <a:schemeClr val="bg1"/>
                          </a:solidFill>
                        </a:rPr>
                        <a:t>%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56637252"/>
                  </a:ext>
                </a:extLst>
              </a:tr>
              <a:tr h="360000">
                <a:tc>
                  <a:txBody>
                    <a:bodyPr/>
                    <a:lstStyle/>
                    <a:p>
                      <a:pPr algn="ctr"/>
                      <a:r>
                        <a:rPr lang="es-PE" sz="1600" b="0" dirty="0">
                          <a:solidFill>
                            <a:schemeClr val="bg1"/>
                          </a:solidFill>
                        </a:rPr>
                        <a:t>NORTE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PE" b="0" dirty="0">
                          <a:solidFill>
                            <a:schemeClr val="tx1"/>
                          </a:solidFill>
                        </a:rPr>
                        <a:t>26</a:t>
                      </a:r>
                      <a:endParaRPr lang="es-PE" b="1" dirty="0">
                        <a:solidFill>
                          <a:srgbClr val="C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PE" b="1" dirty="0">
                          <a:solidFill>
                            <a:srgbClr val="C00000"/>
                          </a:solidFill>
                        </a:rPr>
                        <a:t>32%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79161869"/>
                  </a:ext>
                </a:extLst>
              </a:tr>
              <a:tr h="360000">
                <a:tc>
                  <a:txBody>
                    <a:bodyPr/>
                    <a:lstStyle/>
                    <a:p>
                      <a:pPr algn="ctr"/>
                      <a:r>
                        <a:rPr lang="es-PE" sz="1600" b="0" dirty="0">
                          <a:solidFill>
                            <a:schemeClr val="bg1"/>
                          </a:solidFill>
                        </a:rPr>
                        <a:t>SUR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PE" b="0" dirty="0"/>
                        <a:t>18</a:t>
                      </a:r>
                      <a:endParaRPr lang="es-PE" b="1" dirty="0">
                        <a:solidFill>
                          <a:srgbClr val="C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PE" b="1" dirty="0">
                          <a:solidFill>
                            <a:srgbClr val="C00000"/>
                          </a:solidFill>
                        </a:rPr>
                        <a:t>23%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69762783"/>
                  </a:ext>
                </a:extLst>
              </a:tr>
              <a:tr h="360000">
                <a:tc>
                  <a:txBody>
                    <a:bodyPr/>
                    <a:lstStyle/>
                    <a:p>
                      <a:pPr algn="ctr"/>
                      <a:r>
                        <a:rPr lang="es-PE" sz="1600" b="0" dirty="0">
                          <a:solidFill>
                            <a:schemeClr val="bg1"/>
                          </a:solidFill>
                        </a:rPr>
                        <a:t>CENTRO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PE" b="0" dirty="0"/>
                        <a:t>36</a:t>
                      </a:r>
                      <a:endParaRPr lang="es-PE" b="1" dirty="0">
                        <a:solidFill>
                          <a:srgbClr val="C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PE" b="1" dirty="0">
                          <a:solidFill>
                            <a:srgbClr val="C00000"/>
                          </a:solidFill>
                        </a:rPr>
                        <a:t>45%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9296007"/>
                  </a:ext>
                </a:extLst>
              </a:tr>
              <a:tr h="360000">
                <a:tc>
                  <a:txBody>
                    <a:bodyPr/>
                    <a:lstStyle/>
                    <a:p>
                      <a:pPr algn="ctr"/>
                      <a:endParaRPr lang="es-PE" sz="16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PE" b="1" dirty="0"/>
                        <a:t>80</a:t>
                      </a:r>
                      <a:endParaRPr lang="es-PE" b="1" dirty="0">
                        <a:solidFill>
                          <a:srgbClr val="C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PE" b="1" dirty="0">
                          <a:solidFill>
                            <a:srgbClr val="C00000"/>
                          </a:solidFill>
                        </a:rPr>
                        <a:t>100%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84093851"/>
                  </a:ext>
                </a:extLst>
              </a:tr>
            </a:tbl>
          </a:graphicData>
        </a:graphic>
      </p:graphicFrame>
      <p:pic>
        <p:nvPicPr>
          <p:cNvPr id="7" name="Imagen 6">
            <a:extLst>
              <a:ext uri="{FF2B5EF4-FFF2-40B4-BE49-F238E27FC236}">
                <a16:creationId xmlns:a16="http://schemas.microsoft.com/office/drawing/2014/main" id="{EA24270F-AFCD-4F2F-BC25-1C466FDEB87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83" t="26925" r="27583" b="18209"/>
          <a:stretch/>
        </p:blipFill>
        <p:spPr>
          <a:xfrm>
            <a:off x="6766604" y="2060959"/>
            <a:ext cx="4320000" cy="2531031"/>
          </a:xfrm>
          <a:prstGeom prst="rect">
            <a:avLst/>
          </a:prstGeom>
        </p:spPr>
      </p:pic>
      <p:pic>
        <p:nvPicPr>
          <p:cNvPr id="8" name="Imagen 7">
            <a:extLst>
              <a:ext uri="{FF2B5EF4-FFF2-40B4-BE49-F238E27FC236}">
                <a16:creationId xmlns:a16="http://schemas.microsoft.com/office/drawing/2014/main" id="{227AB98A-A4E8-4C7B-B017-AB94319E1D2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8962" t="50969" r="3881" b="33699"/>
          <a:stretch/>
        </p:blipFill>
        <p:spPr>
          <a:xfrm>
            <a:off x="1784534" y="2053390"/>
            <a:ext cx="4320000" cy="2531031"/>
          </a:xfrm>
          <a:prstGeom prst="rect">
            <a:avLst/>
          </a:prstGeom>
        </p:spPr>
      </p:pic>
      <p:sp>
        <p:nvSpPr>
          <p:cNvPr id="9" name="Rectangle 1">
            <a:extLst>
              <a:ext uri="{FF2B5EF4-FFF2-40B4-BE49-F238E27FC236}">
                <a16:creationId xmlns:a16="http://schemas.microsoft.com/office/drawing/2014/main" id="{4069A8A5-2745-4AFF-9B26-45A8329D0B8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24534" y="1531861"/>
            <a:ext cx="324000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R="0" lvl="0" algn="ctr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s-PE" b="1" noProof="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MOTOCICLETAS</a:t>
            </a:r>
            <a:endParaRPr kumimoji="0" lang="es-PE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Rectangle 1">
            <a:extLst>
              <a:ext uri="{FF2B5EF4-FFF2-40B4-BE49-F238E27FC236}">
                <a16:creationId xmlns:a16="http://schemas.microsoft.com/office/drawing/2014/main" id="{FE88B10C-1C19-48E7-925D-2D505AED2653}"/>
              </a:ext>
            </a:extLst>
          </p:cNvPr>
          <p:cNvSpPr>
            <a:spLocks noChangeArrowheads="1"/>
          </p:cNvSpPr>
          <p:nvPr/>
        </p:nvSpPr>
        <p:spPr bwMode="auto">
          <a:xfrm>
            <a:off x="7306604" y="1531861"/>
            <a:ext cx="324000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R="0" lvl="0" algn="ctr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s-PE" b="1" noProof="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CAMIONETAS</a:t>
            </a:r>
            <a:endParaRPr kumimoji="0" lang="es-PE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1768665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>
            <a:extLst>
              <a:ext uri="{FF2B5EF4-FFF2-40B4-BE49-F238E27FC236}">
                <a16:creationId xmlns:a16="http://schemas.microsoft.com/office/drawing/2014/main" id="{022DB487-6CC1-4584-A6C8-23F7C9B1EB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98" y="0"/>
            <a:ext cx="12172003" cy="6858000"/>
          </a:xfrm>
          <a:prstGeom prst="rect">
            <a:avLst/>
          </a:prstGeom>
        </p:spPr>
      </p:pic>
      <p:pic>
        <p:nvPicPr>
          <p:cNvPr id="3" name="Imagen 2">
            <a:extLst>
              <a:ext uri="{FF2B5EF4-FFF2-40B4-BE49-F238E27FC236}">
                <a16:creationId xmlns:a16="http://schemas.microsoft.com/office/drawing/2014/main" id="{FC27715C-3FBC-4708-A241-A940C71D67C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3853" b="17527"/>
          <a:stretch/>
        </p:blipFill>
        <p:spPr>
          <a:xfrm>
            <a:off x="6204194" y="4343399"/>
            <a:ext cx="5041902" cy="2314105"/>
          </a:xfrm>
          <a:prstGeom prst="rect">
            <a:avLst/>
          </a:prstGeom>
        </p:spPr>
      </p:pic>
      <p:sp>
        <p:nvSpPr>
          <p:cNvPr id="4" name="CuadroTexto 3">
            <a:extLst>
              <a:ext uri="{FF2B5EF4-FFF2-40B4-BE49-F238E27FC236}">
                <a16:creationId xmlns:a16="http://schemas.microsoft.com/office/drawing/2014/main" id="{988020FE-BE1F-4A9E-ABAC-3AD4BECBBE9B}"/>
              </a:ext>
            </a:extLst>
          </p:cNvPr>
          <p:cNvSpPr txBox="1"/>
          <p:nvPr/>
        </p:nvSpPr>
        <p:spPr>
          <a:xfrm>
            <a:off x="1135380" y="3198193"/>
            <a:ext cx="4359728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El </a:t>
            </a:r>
            <a:r>
              <a:rPr kumimoji="0" lang="es-ES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19 de abril </a:t>
            </a:r>
            <a:r>
              <a:rPr kumimoji="0" lang="es-E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del presente año se entregaron </a:t>
            </a:r>
            <a:r>
              <a:rPr kumimoji="0" lang="es-ES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10 camionetas</a:t>
            </a:r>
            <a:r>
              <a:rPr kumimoji="0" lang="es-E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al Escuadrón de Emergencia para realizar patrullaje exclusivo en el distrito de Puente Piedra. </a:t>
            </a: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ES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Posteriormente, </a:t>
            </a:r>
            <a:r>
              <a:rPr kumimoji="0" lang="es-ES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el 10 de setiembre</a:t>
            </a:r>
            <a:r>
              <a:rPr kumimoji="0" lang="es-E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se efectuó la entrega de </a:t>
            </a:r>
            <a:r>
              <a:rPr kumimoji="0" lang="es-ES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10 nuevas camionetas adicionales</a:t>
            </a:r>
            <a:r>
              <a:rPr kumimoji="0" lang="es-E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, así como </a:t>
            </a:r>
            <a:r>
              <a:rPr kumimoji="0" lang="es-ES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40 chalecos antibalas</a:t>
            </a:r>
            <a:r>
              <a:rPr kumimoji="0" lang="es-E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, con el propósito de fortalecer la seguridad ciudadana y ampliar la cobertura operativa en beneficio de nuestros vecinos.</a:t>
            </a:r>
          </a:p>
        </p:txBody>
      </p:sp>
      <p:pic>
        <p:nvPicPr>
          <p:cNvPr id="5" name="Imagen 4">
            <a:extLst>
              <a:ext uri="{FF2B5EF4-FFF2-40B4-BE49-F238E27FC236}">
                <a16:creationId xmlns:a16="http://schemas.microsoft.com/office/drawing/2014/main" id="{3C6DB001-61EF-4893-836C-4CEC7452B01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573" t="61067" r="51222" b="13530"/>
          <a:stretch/>
        </p:blipFill>
        <p:spPr>
          <a:xfrm>
            <a:off x="6204194" y="1496496"/>
            <a:ext cx="5041902" cy="2713225"/>
          </a:xfrm>
          <a:prstGeom prst="rect">
            <a:avLst/>
          </a:prstGeom>
        </p:spPr>
      </p:pic>
      <p:sp>
        <p:nvSpPr>
          <p:cNvPr id="6" name="CuadroTexto 5">
            <a:extLst>
              <a:ext uri="{FF2B5EF4-FFF2-40B4-BE49-F238E27FC236}">
                <a16:creationId xmlns:a16="http://schemas.microsoft.com/office/drawing/2014/main" id="{AAEB0287-B92A-4B04-B411-BA26C4DDE2F2}"/>
              </a:ext>
            </a:extLst>
          </p:cNvPr>
          <p:cNvSpPr txBox="1"/>
          <p:nvPr/>
        </p:nvSpPr>
        <p:spPr>
          <a:xfrm>
            <a:off x="1135378" y="1893487"/>
            <a:ext cx="4359729" cy="1253402"/>
          </a:xfrm>
          <a:prstGeom prst="rect">
            <a:avLst/>
          </a:prstGeom>
          <a:noFill/>
          <a:ln>
            <a:noFill/>
          </a:ln>
        </p:spPr>
        <p:txBody>
          <a:bodyPr wrap="square" lIns="108000" tIns="72000" rIns="108000" bIns="72000" rtlCol="0">
            <a:spAutoFit/>
          </a:bodyPr>
          <a:lstStyle/>
          <a:p>
            <a:r>
              <a:rPr lang="es-PE" sz="2400" b="1" dirty="0"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CONVENIO ESPECÍFICO DE COOPERACIÓN INTERINSTITUCIONAL</a:t>
            </a:r>
          </a:p>
        </p:txBody>
      </p:sp>
    </p:spTree>
    <p:extLst>
      <p:ext uri="{BB962C8B-B14F-4D97-AF65-F5344CB8AC3E}">
        <p14:creationId xmlns:p14="http://schemas.microsoft.com/office/powerpoint/2010/main" val="4194712170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15CF95A4-394E-499A-9B97-14D70841CBD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98" y="0"/>
            <a:ext cx="12172003" cy="6858000"/>
          </a:xfrm>
          <a:prstGeom prst="rect">
            <a:avLst/>
          </a:prstGeom>
        </p:spPr>
      </p:pic>
      <p:pic>
        <p:nvPicPr>
          <p:cNvPr id="4" name="Imagen 3">
            <a:extLst>
              <a:ext uri="{FF2B5EF4-FFF2-40B4-BE49-F238E27FC236}">
                <a16:creationId xmlns:a16="http://schemas.microsoft.com/office/drawing/2014/main" id="{7FFF4E95-9E19-4623-BCDE-EE091E90EA8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6805" r="32926"/>
          <a:stretch>
            <a:fillRect/>
          </a:stretch>
        </p:blipFill>
        <p:spPr>
          <a:xfrm>
            <a:off x="3791724" y="1284428"/>
            <a:ext cx="3065590" cy="5073980"/>
          </a:xfrm>
          <a:prstGeom prst="rect">
            <a:avLst/>
          </a:prstGeom>
        </p:spPr>
      </p:pic>
      <p:graphicFrame>
        <p:nvGraphicFramePr>
          <p:cNvPr id="5" name="Tabla 4">
            <a:extLst>
              <a:ext uri="{FF2B5EF4-FFF2-40B4-BE49-F238E27FC236}">
                <a16:creationId xmlns:a16="http://schemas.microsoft.com/office/drawing/2014/main" id="{12F3CA91-75EE-4B67-BC49-EC8F80F9657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80102023"/>
              </p:ext>
            </p:extLst>
          </p:nvPr>
        </p:nvGraphicFramePr>
        <p:xfrm>
          <a:off x="562742" y="3217002"/>
          <a:ext cx="2767832" cy="16943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37021">
                  <a:extLst>
                    <a:ext uri="{9D8B030D-6E8A-4147-A177-3AD203B41FA5}">
                      <a16:colId xmlns:a16="http://schemas.microsoft.com/office/drawing/2014/main" val="2197725542"/>
                    </a:ext>
                  </a:extLst>
                </a:gridCol>
                <a:gridCol w="1330811">
                  <a:extLst>
                    <a:ext uri="{9D8B030D-6E8A-4147-A177-3AD203B41FA5}">
                      <a16:colId xmlns:a16="http://schemas.microsoft.com/office/drawing/2014/main" val="2228120083"/>
                    </a:ext>
                  </a:extLst>
                </a:gridCol>
              </a:tblGrid>
              <a:tr h="353268">
                <a:tc gridSpan="2">
                  <a:txBody>
                    <a:bodyPr/>
                    <a:lstStyle/>
                    <a:p>
                      <a:pPr algn="ctr"/>
                      <a:r>
                        <a:rPr lang="es-PE" sz="1600" dirty="0"/>
                        <a:t>CÁMARAS FIJAS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00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s-PE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2860608784"/>
                  </a:ext>
                </a:extLst>
              </a:tr>
              <a:tr h="330815">
                <a:tc>
                  <a:txBody>
                    <a:bodyPr/>
                    <a:lstStyle/>
                    <a:p>
                      <a:pPr algn="ctr"/>
                      <a:r>
                        <a:rPr lang="es-PE" sz="1400" b="1" dirty="0">
                          <a:solidFill>
                            <a:schemeClr val="bg1"/>
                          </a:solidFill>
                        </a:rPr>
                        <a:t>NORTE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PE" sz="1600" b="1" dirty="0"/>
                        <a:t>151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79161869"/>
                  </a:ext>
                </a:extLst>
              </a:tr>
              <a:tr h="330815">
                <a:tc>
                  <a:txBody>
                    <a:bodyPr/>
                    <a:lstStyle/>
                    <a:p>
                      <a:pPr algn="ctr"/>
                      <a:r>
                        <a:rPr lang="es-PE" sz="1400" b="1" dirty="0">
                          <a:solidFill>
                            <a:schemeClr val="bg1"/>
                          </a:solidFill>
                        </a:rPr>
                        <a:t>SUR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PE" sz="1600" b="1" dirty="0"/>
                        <a:t>106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69762783"/>
                  </a:ext>
                </a:extLst>
              </a:tr>
              <a:tr h="330815">
                <a:tc>
                  <a:txBody>
                    <a:bodyPr/>
                    <a:lstStyle/>
                    <a:p>
                      <a:pPr algn="ctr"/>
                      <a:r>
                        <a:rPr lang="es-PE" sz="1400" b="1" dirty="0">
                          <a:solidFill>
                            <a:schemeClr val="bg1"/>
                          </a:solidFill>
                        </a:rPr>
                        <a:t>CENTRO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PE" sz="1600" b="1" dirty="0"/>
                        <a:t>236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9296007"/>
                  </a:ext>
                </a:extLst>
              </a:tr>
              <a:tr h="330815">
                <a:tc>
                  <a:txBody>
                    <a:bodyPr/>
                    <a:lstStyle/>
                    <a:p>
                      <a:pPr algn="ctr"/>
                      <a:r>
                        <a:rPr lang="es-ES" sz="1600" b="1" dirty="0">
                          <a:solidFill>
                            <a:schemeClr val="bg1"/>
                          </a:solidFill>
                        </a:rPr>
                        <a:t>TOTAL</a:t>
                      </a:r>
                      <a:endParaRPr lang="es-PE" sz="16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PE" sz="1600" b="1" dirty="0"/>
                        <a:t>493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84093851"/>
                  </a:ext>
                </a:extLst>
              </a:tr>
            </a:tbl>
          </a:graphicData>
        </a:graphic>
      </p:graphicFrame>
      <p:graphicFrame>
        <p:nvGraphicFramePr>
          <p:cNvPr id="6" name="Tabla 5">
            <a:extLst>
              <a:ext uri="{FF2B5EF4-FFF2-40B4-BE49-F238E27FC236}">
                <a16:creationId xmlns:a16="http://schemas.microsoft.com/office/drawing/2014/main" id="{CE773E0E-3466-4268-B3EF-308E41ED755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00956355"/>
              </p:ext>
            </p:extLst>
          </p:nvPr>
        </p:nvGraphicFramePr>
        <p:xfrm>
          <a:off x="562742" y="1284428"/>
          <a:ext cx="2767832" cy="1676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83916">
                  <a:extLst>
                    <a:ext uri="{9D8B030D-6E8A-4147-A177-3AD203B41FA5}">
                      <a16:colId xmlns:a16="http://schemas.microsoft.com/office/drawing/2014/main" val="2197725542"/>
                    </a:ext>
                  </a:extLst>
                </a:gridCol>
                <a:gridCol w="1383916">
                  <a:extLst>
                    <a:ext uri="{9D8B030D-6E8A-4147-A177-3AD203B41FA5}">
                      <a16:colId xmlns:a16="http://schemas.microsoft.com/office/drawing/2014/main" val="2228120083"/>
                    </a:ext>
                  </a:extLst>
                </a:gridCol>
              </a:tblGrid>
              <a:tr h="333365">
                <a:tc gridSpan="2">
                  <a:txBody>
                    <a:bodyPr/>
                    <a:lstStyle/>
                    <a:p>
                      <a:pPr algn="ctr"/>
                      <a:r>
                        <a:rPr lang="es-PE" sz="1600" dirty="0"/>
                        <a:t>CÁMARAS PTZ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00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s-PE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2860608784"/>
                  </a:ext>
                </a:extLst>
              </a:tr>
              <a:tr h="306410">
                <a:tc>
                  <a:txBody>
                    <a:bodyPr/>
                    <a:lstStyle/>
                    <a:p>
                      <a:pPr algn="ctr"/>
                      <a:r>
                        <a:rPr lang="es-PE" sz="1400" b="1" dirty="0">
                          <a:solidFill>
                            <a:schemeClr val="bg1"/>
                          </a:solidFill>
                        </a:rPr>
                        <a:t>NORTE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PE" sz="1600" b="1" dirty="0"/>
                        <a:t>50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79161869"/>
                  </a:ext>
                </a:extLst>
              </a:tr>
              <a:tr h="306410">
                <a:tc>
                  <a:txBody>
                    <a:bodyPr/>
                    <a:lstStyle/>
                    <a:p>
                      <a:pPr algn="ctr"/>
                      <a:r>
                        <a:rPr lang="es-PE" sz="1400" b="1" dirty="0">
                          <a:solidFill>
                            <a:schemeClr val="bg1"/>
                          </a:solidFill>
                        </a:rPr>
                        <a:t>SUR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PE" sz="1600" b="1" dirty="0"/>
                        <a:t>33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69762783"/>
                  </a:ext>
                </a:extLst>
              </a:tr>
              <a:tr h="306410">
                <a:tc>
                  <a:txBody>
                    <a:bodyPr/>
                    <a:lstStyle/>
                    <a:p>
                      <a:pPr algn="ctr"/>
                      <a:r>
                        <a:rPr lang="es-PE" sz="1400" b="1" dirty="0">
                          <a:solidFill>
                            <a:schemeClr val="bg1"/>
                          </a:solidFill>
                        </a:rPr>
                        <a:t>CENTRO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PE" sz="1600" b="1" dirty="0"/>
                        <a:t>65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9296007"/>
                  </a:ext>
                </a:extLst>
              </a:tr>
              <a:tr h="306410">
                <a:tc>
                  <a:txBody>
                    <a:bodyPr/>
                    <a:lstStyle/>
                    <a:p>
                      <a:pPr algn="ctr"/>
                      <a:r>
                        <a:rPr lang="es-ES" sz="1600" b="1" dirty="0">
                          <a:solidFill>
                            <a:schemeClr val="bg1"/>
                          </a:solidFill>
                        </a:rPr>
                        <a:t>TOTAL</a:t>
                      </a:r>
                      <a:endParaRPr lang="es-PE" sz="16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PE" sz="1600" b="1" dirty="0"/>
                        <a:t>148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84093851"/>
                  </a:ext>
                </a:extLst>
              </a:tr>
            </a:tbl>
          </a:graphicData>
        </a:graphic>
      </p:graphicFrame>
      <p:grpSp>
        <p:nvGrpSpPr>
          <p:cNvPr id="7" name="Grupo 6">
            <a:extLst>
              <a:ext uri="{FF2B5EF4-FFF2-40B4-BE49-F238E27FC236}">
                <a16:creationId xmlns:a16="http://schemas.microsoft.com/office/drawing/2014/main" id="{7AEB57C3-1277-4E16-A78D-743972E99BA4}"/>
              </a:ext>
            </a:extLst>
          </p:cNvPr>
          <p:cNvGrpSpPr/>
          <p:nvPr/>
        </p:nvGrpSpPr>
        <p:grpSpPr>
          <a:xfrm>
            <a:off x="864808" y="5080726"/>
            <a:ext cx="2163699" cy="1047993"/>
            <a:chOff x="4879513" y="2142757"/>
            <a:chExt cx="2753008" cy="2916880"/>
          </a:xfrm>
        </p:grpSpPr>
        <p:sp>
          <p:nvSpPr>
            <p:cNvPr id="8" name="Forma libre: forma 7">
              <a:extLst>
                <a:ext uri="{FF2B5EF4-FFF2-40B4-BE49-F238E27FC236}">
                  <a16:creationId xmlns:a16="http://schemas.microsoft.com/office/drawing/2014/main" id="{D1745006-FFCD-4562-85A7-8ED854AD9A35}"/>
                </a:ext>
              </a:extLst>
            </p:cNvPr>
            <p:cNvSpPr/>
            <p:nvPr/>
          </p:nvSpPr>
          <p:spPr>
            <a:xfrm>
              <a:off x="4879513" y="2142757"/>
              <a:ext cx="2753008" cy="2916880"/>
            </a:xfrm>
            <a:custGeom>
              <a:avLst/>
              <a:gdLst>
                <a:gd name="csX0" fmla="*/ 143900 w 2753008"/>
                <a:gd name="csY0" fmla="*/ 0 h 2916880"/>
                <a:gd name="csX1" fmla="*/ 2609108 w 2753008"/>
                <a:gd name="csY1" fmla="*/ 0 h 2916880"/>
                <a:gd name="csX2" fmla="*/ 2753008 w 2753008"/>
                <a:gd name="csY2" fmla="*/ 143900 h 2916880"/>
                <a:gd name="csX3" fmla="*/ 2753008 w 2753008"/>
                <a:gd name="csY3" fmla="*/ 2916880 h 2916880"/>
                <a:gd name="csX4" fmla="*/ 0 w 2753008"/>
                <a:gd name="csY4" fmla="*/ 2916880 h 2916880"/>
                <a:gd name="csX5" fmla="*/ 0 w 2753008"/>
                <a:gd name="csY5" fmla="*/ 143900 h 2916880"/>
                <a:gd name="csX6" fmla="*/ 143900 w 2753008"/>
                <a:gd name="csY6" fmla="*/ 0 h 291688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</a:cxnLst>
              <a:rect l="l" t="t" r="r" b="b"/>
              <a:pathLst>
                <a:path w="2753008" h="2916880">
                  <a:moveTo>
                    <a:pt x="143900" y="0"/>
                  </a:moveTo>
                  <a:lnTo>
                    <a:pt x="2609108" y="0"/>
                  </a:lnTo>
                  <a:cubicBezTo>
                    <a:pt x="2688582" y="0"/>
                    <a:pt x="2753008" y="64426"/>
                    <a:pt x="2753008" y="143900"/>
                  </a:cubicBezTo>
                  <a:lnTo>
                    <a:pt x="2753008" y="2916880"/>
                  </a:lnTo>
                  <a:lnTo>
                    <a:pt x="0" y="2916880"/>
                  </a:lnTo>
                  <a:lnTo>
                    <a:pt x="0" y="143900"/>
                  </a:lnTo>
                  <a:cubicBezTo>
                    <a:pt x="0" y="64426"/>
                    <a:pt x="64426" y="0"/>
                    <a:pt x="143900" y="0"/>
                  </a:cubicBezTo>
                  <a:close/>
                </a:path>
              </a:pathLst>
            </a:custGeom>
            <a:solidFill>
              <a:srgbClr val="FE0000"/>
            </a:solidFill>
            <a:ln w="76200"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900" b="0" i="0" u="none" strike="noStrike" kern="1200" cap="none" spc="0" normalizeH="0" baseline="0" noProof="0">
                <a:ln>
                  <a:solidFill>
                    <a:srgbClr val="FF0000"/>
                  </a:solidFill>
                </a:ln>
                <a:noFill/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9" name="CuadroTexto 8">
              <a:extLst>
                <a:ext uri="{FF2B5EF4-FFF2-40B4-BE49-F238E27FC236}">
                  <a16:creationId xmlns:a16="http://schemas.microsoft.com/office/drawing/2014/main" id="{00A89DF6-40DE-4DA4-9DBC-7A7AC3D95FF5}"/>
                </a:ext>
              </a:extLst>
            </p:cNvPr>
            <p:cNvSpPr txBox="1"/>
            <p:nvPr/>
          </p:nvSpPr>
          <p:spPr>
            <a:xfrm>
              <a:off x="5178518" y="2367066"/>
              <a:ext cx="2154995" cy="85663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s-PE" sz="14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TOTAL DE CÁMARAS</a:t>
              </a:r>
            </a:p>
          </p:txBody>
        </p:sp>
        <p:sp>
          <p:nvSpPr>
            <p:cNvPr id="10" name="CuadroTexto 9">
              <a:extLst>
                <a:ext uri="{FF2B5EF4-FFF2-40B4-BE49-F238E27FC236}">
                  <a16:creationId xmlns:a16="http://schemas.microsoft.com/office/drawing/2014/main" id="{E30ED44F-2041-4AFE-BC0E-1ED7332DF96F}"/>
                </a:ext>
              </a:extLst>
            </p:cNvPr>
            <p:cNvSpPr txBox="1"/>
            <p:nvPr/>
          </p:nvSpPr>
          <p:spPr>
            <a:xfrm>
              <a:off x="5178517" y="3086463"/>
              <a:ext cx="2154995" cy="197025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s-PE" sz="40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641</a:t>
              </a:r>
            </a:p>
          </p:txBody>
        </p:sp>
      </p:grpSp>
      <p:pic>
        <p:nvPicPr>
          <p:cNvPr id="11" name="Imagen 10">
            <a:extLst>
              <a:ext uri="{FF2B5EF4-FFF2-40B4-BE49-F238E27FC236}">
                <a16:creationId xmlns:a16="http://schemas.microsoft.com/office/drawing/2014/main" id="{2A1F41C2-C68D-4D23-AA65-5F3D0D4ED72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0801"/>
          <a:stretch>
            <a:fillRect/>
          </a:stretch>
        </p:blipFill>
        <p:spPr>
          <a:xfrm>
            <a:off x="8047109" y="1284428"/>
            <a:ext cx="3162086" cy="2642030"/>
          </a:xfrm>
          <a:prstGeom prst="rect">
            <a:avLst/>
          </a:prstGeom>
          <a:effectLst/>
        </p:spPr>
      </p:pic>
      <p:graphicFrame>
        <p:nvGraphicFramePr>
          <p:cNvPr id="12" name="Tabla 11">
            <a:extLst>
              <a:ext uri="{FF2B5EF4-FFF2-40B4-BE49-F238E27FC236}">
                <a16:creationId xmlns:a16="http://schemas.microsoft.com/office/drawing/2014/main" id="{65A16F91-3375-4E73-8F6F-CB1081CEA9A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197533"/>
              </p:ext>
            </p:extLst>
          </p:nvPr>
        </p:nvGraphicFramePr>
        <p:xfrm>
          <a:off x="8047110" y="4126313"/>
          <a:ext cx="3162086" cy="1676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41712">
                  <a:extLst>
                    <a:ext uri="{9D8B030D-6E8A-4147-A177-3AD203B41FA5}">
                      <a16:colId xmlns:a16="http://schemas.microsoft.com/office/drawing/2014/main" val="2197725542"/>
                    </a:ext>
                  </a:extLst>
                </a:gridCol>
                <a:gridCol w="1520374">
                  <a:extLst>
                    <a:ext uri="{9D8B030D-6E8A-4147-A177-3AD203B41FA5}">
                      <a16:colId xmlns:a16="http://schemas.microsoft.com/office/drawing/2014/main" val="2228120083"/>
                    </a:ext>
                  </a:extLst>
                </a:gridCol>
              </a:tblGrid>
              <a:tr h="311977">
                <a:tc gridSpan="2">
                  <a:txBody>
                    <a:bodyPr/>
                    <a:lstStyle/>
                    <a:p>
                      <a:pPr algn="ctr"/>
                      <a:r>
                        <a:rPr lang="es-PE" sz="1600" dirty="0"/>
                        <a:t>ALARMAS INTELIGENTES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00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s-PE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2860608784"/>
                  </a:ext>
                </a:extLst>
              </a:tr>
              <a:tr h="292148">
                <a:tc>
                  <a:txBody>
                    <a:bodyPr/>
                    <a:lstStyle/>
                    <a:p>
                      <a:pPr algn="ctr"/>
                      <a:r>
                        <a:rPr lang="es-PE" sz="1400" b="1" dirty="0">
                          <a:solidFill>
                            <a:schemeClr val="bg1"/>
                          </a:solidFill>
                        </a:rPr>
                        <a:t>NORTE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PE" sz="1600" b="1" dirty="0"/>
                        <a:t>12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79161869"/>
                  </a:ext>
                </a:extLst>
              </a:tr>
              <a:tr h="292148">
                <a:tc>
                  <a:txBody>
                    <a:bodyPr/>
                    <a:lstStyle/>
                    <a:p>
                      <a:pPr algn="ctr"/>
                      <a:r>
                        <a:rPr lang="es-PE" sz="1400" b="1" dirty="0">
                          <a:solidFill>
                            <a:schemeClr val="bg1"/>
                          </a:solidFill>
                        </a:rPr>
                        <a:t>SUR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PE" sz="1600" b="1" dirty="0"/>
                        <a:t>6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69762783"/>
                  </a:ext>
                </a:extLst>
              </a:tr>
              <a:tr h="292148">
                <a:tc>
                  <a:txBody>
                    <a:bodyPr/>
                    <a:lstStyle/>
                    <a:p>
                      <a:pPr algn="ctr"/>
                      <a:r>
                        <a:rPr lang="es-PE" sz="1400" b="1" dirty="0">
                          <a:solidFill>
                            <a:schemeClr val="bg1"/>
                          </a:solidFill>
                        </a:rPr>
                        <a:t>CENTRO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PE" sz="1600" b="1" dirty="0"/>
                        <a:t>14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9296007"/>
                  </a:ext>
                </a:extLst>
              </a:tr>
              <a:tr h="292148">
                <a:tc>
                  <a:txBody>
                    <a:bodyPr/>
                    <a:lstStyle/>
                    <a:p>
                      <a:pPr algn="ctr"/>
                      <a:r>
                        <a:rPr lang="es-ES" sz="1600" dirty="0">
                          <a:solidFill>
                            <a:schemeClr val="bg1"/>
                          </a:solidFill>
                        </a:rPr>
                        <a:t>TOTAL</a:t>
                      </a:r>
                      <a:endParaRPr lang="es-PE" sz="16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PE" sz="1600" b="1" dirty="0"/>
                        <a:t>32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8409385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73000576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AB4C41C7-73A0-4188-8CD7-3516AB9E3E8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98" y="0"/>
            <a:ext cx="1217200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3847610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6C670D33-74E4-4423-89B7-3FA2C39BBC1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98" y="0"/>
            <a:ext cx="12172003" cy="6858000"/>
          </a:xfrm>
          <a:prstGeom prst="rect">
            <a:avLst/>
          </a:prstGeom>
        </p:spPr>
      </p:pic>
      <p:graphicFrame>
        <p:nvGraphicFramePr>
          <p:cNvPr id="4" name="Tabla 3">
            <a:extLst>
              <a:ext uri="{FF2B5EF4-FFF2-40B4-BE49-F238E27FC236}">
                <a16:creationId xmlns:a16="http://schemas.microsoft.com/office/drawing/2014/main" id="{3879F576-452E-427F-86CB-B4F3B2CFC9C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19172536"/>
              </p:ext>
            </p:extLst>
          </p:nvPr>
        </p:nvGraphicFramePr>
        <p:xfrm>
          <a:off x="2200406" y="1913318"/>
          <a:ext cx="7791188" cy="3441403"/>
        </p:xfrm>
        <a:graphic>
          <a:graphicData uri="http://schemas.openxmlformats.org/drawingml/2006/table">
            <a:tbl>
              <a:tblPr/>
              <a:tblGrid>
                <a:gridCol w="2191919">
                  <a:extLst>
                    <a:ext uri="{9D8B030D-6E8A-4147-A177-3AD203B41FA5}">
                      <a16:colId xmlns:a16="http://schemas.microsoft.com/office/drawing/2014/main" val="3232566219"/>
                    </a:ext>
                  </a:extLst>
                </a:gridCol>
                <a:gridCol w="2897221">
                  <a:extLst>
                    <a:ext uri="{9D8B030D-6E8A-4147-A177-3AD203B41FA5}">
                      <a16:colId xmlns:a16="http://schemas.microsoft.com/office/drawing/2014/main" val="1195337550"/>
                    </a:ext>
                  </a:extLst>
                </a:gridCol>
                <a:gridCol w="2702048">
                  <a:extLst>
                    <a:ext uri="{9D8B030D-6E8A-4147-A177-3AD203B41FA5}">
                      <a16:colId xmlns:a16="http://schemas.microsoft.com/office/drawing/2014/main" val="1794317130"/>
                    </a:ext>
                  </a:extLst>
                </a:gridCol>
              </a:tblGrid>
              <a:tr h="729514">
                <a:tc>
                  <a:txBody>
                    <a:bodyPr/>
                    <a:lstStyle/>
                    <a:p>
                      <a:pPr algn="ctr" fontAlgn="ctr"/>
                      <a:r>
                        <a:rPr lang="es-PE" sz="1800" b="1" i="0" u="none" strike="noStrike" dirty="0">
                          <a:solidFill>
                            <a:srgbClr val="FFFFFF"/>
                          </a:solidFill>
                          <a:effectLst/>
                          <a:latin typeface="Segoe UI Black" panose="020B0A02040204020203" pitchFamily="34" charset="0"/>
                          <a:ea typeface="Segoe UI Black" panose="020B0A02040204020203" pitchFamily="34" charset="0"/>
                        </a:rPr>
                        <a:t>ZONA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ES" sz="1800" b="1" i="0" u="none" strike="noStrike" dirty="0">
                          <a:solidFill>
                            <a:srgbClr val="FFFFFF"/>
                          </a:solidFill>
                          <a:effectLst/>
                          <a:latin typeface="Segoe UI Black" panose="020B0A02040204020203" pitchFamily="34" charset="0"/>
                          <a:ea typeface="Segoe UI Black" panose="020B0A02040204020203" pitchFamily="34" charset="0"/>
                        </a:rPr>
                        <a:t>IMPORTE </a:t>
                      </a:r>
                    </a:p>
                    <a:p>
                      <a:pPr algn="ctr" fontAlgn="ctr"/>
                      <a:r>
                        <a:rPr lang="es-ES" sz="1800" b="1" i="0" u="none" strike="noStrike" dirty="0">
                          <a:solidFill>
                            <a:srgbClr val="FFFFFF"/>
                          </a:solidFill>
                          <a:effectLst/>
                          <a:latin typeface="Segoe UI Black" panose="020B0A02040204020203" pitchFamily="34" charset="0"/>
                          <a:ea typeface="Segoe UI Black" panose="020B0A02040204020203" pitchFamily="34" charset="0"/>
                        </a:rPr>
                        <a:t>PRIORIZADO  </a:t>
                      </a:r>
                      <a:endParaRPr lang="es-PE" sz="1800" b="1" i="0" u="none" strike="noStrike" dirty="0">
                        <a:solidFill>
                          <a:srgbClr val="FFFFFF"/>
                        </a:solidFill>
                        <a:effectLst/>
                        <a:latin typeface="Segoe UI Black" panose="020B0A02040204020203" pitchFamily="34" charset="0"/>
                        <a:ea typeface="Segoe UI Black" panose="020B0A02040204020203" pitchFamily="34" charset="0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ES" sz="1800" b="1" i="0" u="none" strike="noStrike" dirty="0">
                          <a:solidFill>
                            <a:srgbClr val="FFFFFF"/>
                          </a:solidFill>
                          <a:effectLst/>
                          <a:latin typeface="Segoe UI Black" panose="020B0A02040204020203" pitchFamily="34" charset="0"/>
                          <a:ea typeface="Segoe UI Black" panose="020B0A02040204020203" pitchFamily="34" charset="0"/>
                        </a:rPr>
                        <a:t>IMPORTE </a:t>
                      </a:r>
                    </a:p>
                    <a:p>
                      <a:pPr algn="ctr" fontAlgn="ctr"/>
                      <a:r>
                        <a:rPr lang="es-ES" sz="1800" b="1" i="0" u="none" strike="noStrike" dirty="0">
                          <a:solidFill>
                            <a:srgbClr val="FFFFFF"/>
                          </a:solidFill>
                          <a:effectLst/>
                          <a:latin typeface="Segoe UI Black" panose="020B0A02040204020203" pitchFamily="34" charset="0"/>
                          <a:ea typeface="Segoe UI Black" panose="020B0A02040204020203" pitchFamily="34" charset="0"/>
                        </a:rPr>
                        <a:t>EJECUTADO</a:t>
                      </a:r>
                      <a:endParaRPr lang="es-PE" sz="1800" b="1" i="0" u="none" strike="noStrike" dirty="0">
                        <a:solidFill>
                          <a:srgbClr val="FFFFFF"/>
                        </a:solidFill>
                        <a:effectLst/>
                        <a:latin typeface="Segoe UI Black" panose="020B0A02040204020203" pitchFamily="34" charset="0"/>
                        <a:ea typeface="Segoe UI Black" panose="020B0A02040204020203" pitchFamily="34" charset="0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49690484"/>
                  </a:ext>
                </a:extLst>
              </a:tr>
              <a:tr h="718291"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s-ES" sz="1800" b="1" i="0" u="none" strike="noStrike" dirty="0">
                          <a:solidFill>
                            <a:schemeClr val="tx1"/>
                          </a:solidFill>
                          <a:effectLst/>
                          <a:latin typeface="Segoe UI" panose="020B0502040204020203" pitchFamily="34" charset="0"/>
                        </a:rPr>
                        <a:t>NORTE </a:t>
                      </a:r>
                    </a:p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s-ES" sz="1800" b="0" i="0" u="none" strike="noStrike" dirty="0">
                          <a:solidFill>
                            <a:schemeClr val="tx1"/>
                          </a:solidFill>
                          <a:effectLst/>
                          <a:latin typeface="Segoe UI" panose="020B0502040204020203" pitchFamily="34" charset="0"/>
                        </a:rPr>
                        <a:t>06 OBRAS</a:t>
                      </a:r>
                      <a:endParaRPr lang="es-PE" sz="1800" b="0" i="0" u="none" strike="noStrike" dirty="0">
                        <a:solidFill>
                          <a:schemeClr val="tx1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ES" sz="1800" b="0" i="0" u="none" strike="noStrike" dirty="0">
                          <a:solidFill>
                            <a:schemeClr val="tx1"/>
                          </a:solidFill>
                          <a:effectLst/>
                          <a:latin typeface="Segoe UI" panose="020B0502040204020203" pitchFamily="34" charset="0"/>
                        </a:rPr>
                        <a:t>S/ 2,748,328.00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ES" sz="1800" b="0" i="0" u="none" strike="noStrike" dirty="0">
                          <a:solidFill>
                            <a:schemeClr val="tx1"/>
                          </a:solidFill>
                          <a:effectLst/>
                          <a:latin typeface="Segoe UI" panose="020B0502040204020203" pitchFamily="34" charset="0"/>
                        </a:rPr>
                        <a:t>S/ 4,864,438.76</a:t>
                      </a:r>
                      <a:endParaRPr lang="es-PE" sz="1800" b="0" i="0" u="none" strike="noStrike" dirty="0">
                        <a:solidFill>
                          <a:schemeClr val="tx1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814801002"/>
                  </a:ext>
                </a:extLst>
              </a:tr>
              <a:tr h="775927">
                <a:tc>
                  <a:txBody>
                    <a:bodyPr/>
                    <a:lstStyle/>
                    <a:p>
                      <a:pPr algn="ctr" fontAlgn="ctr"/>
                      <a:r>
                        <a:rPr lang="es-ES" sz="1800" b="1" i="0" u="none" strike="noStrike" dirty="0">
                          <a:solidFill>
                            <a:schemeClr val="tx1"/>
                          </a:solidFill>
                          <a:effectLst/>
                          <a:latin typeface="Segoe UI" panose="020B0502040204020203" pitchFamily="34" charset="0"/>
                        </a:rPr>
                        <a:t>CENTRO</a:t>
                      </a:r>
                    </a:p>
                    <a:p>
                      <a:pPr algn="ctr" fontAlgn="ctr"/>
                      <a:r>
                        <a:rPr lang="es-ES" sz="1800" b="0" i="0" u="none" strike="noStrike" dirty="0">
                          <a:solidFill>
                            <a:schemeClr val="tx1"/>
                          </a:solidFill>
                          <a:effectLst/>
                          <a:latin typeface="Segoe UI" panose="020B0502040204020203" pitchFamily="34" charset="0"/>
                        </a:rPr>
                        <a:t>04 OBRAS </a:t>
                      </a:r>
                      <a:endParaRPr lang="es-PE" sz="1800" b="0" i="0" u="none" strike="noStrike" dirty="0">
                        <a:solidFill>
                          <a:schemeClr val="tx1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ES" sz="1800" b="0" i="0" u="none" strike="noStrike" dirty="0">
                          <a:solidFill>
                            <a:schemeClr val="tx1"/>
                          </a:solidFill>
                          <a:effectLst/>
                          <a:latin typeface="Segoe UI" panose="020B0502040204020203" pitchFamily="34" charset="0"/>
                        </a:rPr>
                        <a:t>S/ 1,970,959.00</a:t>
                      </a:r>
                      <a:endParaRPr lang="es-PE" sz="1800" b="0" i="0" u="none" strike="noStrike" dirty="0">
                        <a:solidFill>
                          <a:schemeClr val="tx1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ES" sz="1800" b="0" i="0" u="none" strike="noStrike" dirty="0">
                          <a:solidFill>
                            <a:schemeClr val="tx1"/>
                          </a:solidFill>
                          <a:effectLst/>
                          <a:latin typeface="Segoe UI" panose="020B0502040204020203" pitchFamily="34" charset="0"/>
                        </a:rPr>
                        <a:t>S/ 3,600,432.95</a:t>
                      </a:r>
                      <a:endParaRPr lang="es-PE" sz="1800" b="0" i="0" u="none" strike="noStrike" dirty="0">
                        <a:solidFill>
                          <a:schemeClr val="tx1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40589208"/>
                  </a:ext>
                </a:extLst>
              </a:tr>
              <a:tr h="642566">
                <a:tc>
                  <a:txBody>
                    <a:bodyPr/>
                    <a:lstStyle/>
                    <a:p>
                      <a:pPr algn="ctr" fontAlgn="ctr"/>
                      <a:r>
                        <a:rPr lang="es-ES" sz="1800" b="1" i="0" u="none" strike="noStrike" dirty="0">
                          <a:solidFill>
                            <a:schemeClr val="tx1"/>
                          </a:solidFill>
                          <a:effectLst/>
                          <a:latin typeface="Segoe UI" panose="020B0502040204020203" pitchFamily="34" charset="0"/>
                        </a:rPr>
                        <a:t>SUR</a:t>
                      </a:r>
                    </a:p>
                    <a:p>
                      <a:pPr algn="ctr" fontAlgn="ctr"/>
                      <a:r>
                        <a:rPr lang="es-ES" sz="1800" b="0" i="0" u="none" strike="noStrike" dirty="0">
                          <a:solidFill>
                            <a:schemeClr val="tx1"/>
                          </a:solidFill>
                          <a:effectLst/>
                          <a:latin typeface="Segoe UI" panose="020B0502040204020203" pitchFamily="34" charset="0"/>
                        </a:rPr>
                        <a:t>08 OBRAS </a:t>
                      </a:r>
                      <a:endParaRPr lang="es-PE" sz="1800" b="0" i="0" u="none" strike="noStrike" dirty="0">
                        <a:solidFill>
                          <a:schemeClr val="tx1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ES" sz="1800" b="0" i="0" u="none" strike="noStrike" dirty="0">
                          <a:solidFill>
                            <a:schemeClr val="tx1"/>
                          </a:solidFill>
                          <a:effectLst/>
                          <a:latin typeface="Segoe UI" panose="020B0502040204020203" pitchFamily="34" charset="0"/>
                        </a:rPr>
                        <a:t>S/ 2,640,607.00</a:t>
                      </a:r>
                      <a:endParaRPr lang="es-PE" sz="1800" b="0" i="0" u="none" strike="noStrike" dirty="0">
                        <a:solidFill>
                          <a:schemeClr val="tx1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ES" sz="1800" b="0" i="0" u="none" strike="noStrike" dirty="0">
                          <a:solidFill>
                            <a:schemeClr val="tx1"/>
                          </a:solidFill>
                          <a:effectLst/>
                          <a:latin typeface="Segoe UI" panose="020B0502040204020203" pitchFamily="34" charset="0"/>
                        </a:rPr>
                        <a:t>S/ 4,472,715.61</a:t>
                      </a:r>
                      <a:endParaRPr lang="es-PE" sz="1800" b="0" i="0" u="none" strike="noStrike" dirty="0">
                        <a:solidFill>
                          <a:schemeClr val="tx1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80902416"/>
                  </a:ext>
                </a:extLst>
              </a:tr>
              <a:tr h="575105">
                <a:tc>
                  <a:txBody>
                    <a:bodyPr/>
                    <a:lstStyle/>
                    <a:p>
                      <a:pPr algn="ctr" fontAlgn="ctr"/>
                      <a:r>
                        <a:rPr lang="es-PE" sz="2000" b="1" i="0" u="none" strike="noStrike" dirty="0">
                          <a:solidFill>
                            <a:srgbClr val="FFFFFF"/>
                          </a:solidFill>
                          <a:effectLst/>
                          <a:latin typeface="Segoe UI Black" panose="020B0A02040204020203" pitchFamily="34" charset="0"/>
                          <a:ea typeface="Segoe UI Black" panose="020B0A02040204020203" pitchFamily="34" charset="0"/>
                        </a:rPr>
                        <a:t>TOTAL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ES" sz="2000" b="1" i="0" u="none" strike="noStrike" dirty="0">
                          <a:solidFill>
                            <a:srgbClr val="FFFFFF"/>
                          </a:solidFill>
                          <a:effectLst/>
                          <a:latin typeface="Segoe UI Black" panose="020B0A02040204020203" pitchFamily="34" charset="0"/>
                          <a:ea typeface="Segoe UI Black" panose="020B0A02040204020203" pitchFamily="34" charset="0"/>
                        </a:rPr>
                        <a:t>S/ 7,359,894.00</a:t>
                      </a:r>
                      <a:endParaRPr lang="es-PE" sz="2000" b="1" i="0" u="none" strike="noStrike" dirty="0">
                        <a:solidFill>
                          <a:srgbClr val="FFFFFF"/>
                        </a:solidFill>
                        <a:effectLst/>
                        <a:latin typeface="Segoe UI Black" panose="020B0A02040204020203" pitchFamily="34" charset="0"/>
                        <a:ea typeface="Segoe UI Black" panose="020B0A02040204020203" pitchFamily="34" charset="0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ES" sz="2000" b="1" i="0" u="none" strike="noStrike" dirty="0">
                          <a:solidFill>
                            <a:srgbClr val="FFFFFF"/>
                          </a:solidFill>
                          <a:effectLst/>
                          <a:latin typeface="Segoe UI Black" panose="020B0A02040204020203" pitchFamily="34" charset="0"/>
                          <a:ea typeface="Segoe UI Black" panose="020B0A02040204020203" pitchFamily="34" charset="0"/>
                        </a:rPr>
                        <a:t>S/ 12,937,587.32</a:t>
                      </a:r>
                      <a:endParaRPr lang="es-PE" sz="2000" b="1" i="0" u="none" strike="noStrike" dirty="0">
                        <a:solidFill>
                          <a:srgbClr val="FFFFFF"/>
                        </a:solidFill>
                        <a:effectLst/>
                        <a:latin typeface="Segoe UI Black" panose="020B0A02040204020203" pitchFamily="34" charset="0"/>
                        <a:ea typeface="Segoe UI Black" panose="020B0A02040204020203" pitchFamily="34" charset="0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1830254"/>
                  </a:ext>
                </a:extLst>
              </a:tr>
            </a:tbl>
          </a:graphicData>
        </a:graphic>
      </p:graphicFrame>
      <p:sp>
        <p:nvSpPr>
          <p:cNvPr id="5" name="CuadroTexto 4">
            <a:extLst>
              <a:ext uri="{FF2B5EF4-FFF2-40B4-BE49-F238E27FC236}">
                <a16:creationId xmlns:a16="http://schemas.microsoft.com/office/drawing/2014/main" id="{6432D00E-419E-481F-AE75-511534E44AB1}"/>
              </a:ext>
            </a:extLst>
          </p:cNvPr>
          <p:cNvSpPr txBox="1"/>
          <p:nvPr/>
        </p:nvSpPr>
        <p:spPr>
          <a:xfrm>
            <a:off x="2407440" y="5813649"/>
            <a:ext cx="779118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ctr"/>
            <a:r>
              <a:rPr lang="es-PE" sz="3200" b="0" i="0" u="none" strike="noStrike" dirty="0">
                <a:effectLst/>
                <a:highlight>
                  <a:srgbClr val="FFFF00"/>
                </a:highlight>
                <a:latin typeface="Segoe UI Black" panose="020B0A02040204020203" pitchFamily="34" charset="0"/>
                <a:ea typeface="Segoe UI Black" panose="020B0A02040204020203" pitchFamily="34" charset="0"/>
              </a:rPr>
              <a:t>18 OBRAS CULMINADAS</a:t>
            </a:r>
          </a:p>
        </p:txBody>
      </p:sp>
    </p:spTree>
    <p:extLst>
      <p:ext uri="{BB962C8B-B14F-4D97-AF65-F5344CB8AC3E}">
        <p14:creationId xmlns:p14="http://schemas.microsoft.com/office/powerpoint/2010/main" val="357782023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n 6">
            <a:extLst>
              <a:ext uri="{FF2B5EF4-FFF2-40B4-BE49-F238E27FC236}">
                <a16:creationId xmlns:a16="http://schemas.microsoft.com/office/drawing/2014/main" id="{12FD5A8E-1400-4B65-8240-0FA2551F996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98" y="0"/>
            <a:ext cx="12172003" cy="6858000"/>
          </a:xfrm>
          <a:prstGeom prst="rect">
            <a:avLst/>
          </a:prstGeom>
        </p:spPr>
      </p:pic>
      <p:graphicFrame>
        <p:nvGraphicFramePr>
          <p:cNvPr id="4" name="Tabla 3">
            <a:extLst>
              <a:ext uri="{FF2B5EF4-FFF2-40B4-BE49-F238E27FC236}">
                <a16:creationId xmlns:a16="http://schemas.microsoft.com/office/drawing/2014/main" id="{E6A9CFAA-C35C-44A5-A71F-232CD26B2E9B}"/>
              </a:ext>
            </a:extLst>
          </p:cNvPr>
          <p:cNvGraphicFramePr>
            <a:graphicFrameLocks noGrp="1"/>
          </p:cNvGraphicFramePr>
          <p:nvPr/>
        </p:nvGraphicFramePr>
        <p:xfrm>
          <a:off x="288427" y="1394687"/>
          <a:ext cx="5566463" cy="5214282"/>
        </p:xfrm>
        <a:graphic>
          <a:graphicData uri="http://schemas.openxmlformats.org/drawingml/2006/table">
            <a:tbl>
              <a:tblPr/>
              <a:tblGrid>
                <a:gridCol w="3298161">
                  <a:extLst>
                    <a:ext uri="{9D8B030D-6E8A-4147-A177-3AD203B41FA5}">
                      <a16:colId xmlns:a16="http://schemas.microsoft.com/office/drawing/2014/main" val="3232566219"/>
                    </a:ext>
                  </a:extLst>
                </a:gridCol>
                <a:gridCol w="985168">
                  <a:extLst>
                    <a:ext uri="{9D8B030D-6E8A-4147-A177-3AD203B41FA5}">
                      <a16:colId xmlns:a16="http://schemas.microsoft.com/office/drawing/2014/main" val="1976778994"/>
                    </a:ext>
                  </a:extLst>
                </a:gridCol>
                <a:gridCol w="1283134">
                  <a:extLst>
                    <a:ext uri="{9D8B030D-6E8A-4147-A177-3AD203B41FA5}">
                      <a16:colId xmlns:a16="http://schemas.microsoft.com/office/drawing/2014/main" val="3673671950"/>
                    </a:ext>
                  </a:extLst>
                </a:gridCol>
              </a:tblGrid>
              <a:tr h="548176">
                <a:tc>
                  <a:txBody>
                    <a:bodyPr/>
                    <a:lstStyle/>
                    <a:p>
                      <a:pPr algn="ctr" fontAlgn="ctr"/>
                      <a:r>
                        <a:rPr lang="es-ES" sz="1200" b="1" i="0" u="none" strike="noStrike" dirty="0">
                          <a:solidFill>
                            <a:srgbClr val="FFFFFF"/>
                          </a:solidFill>
                          <a:effectLst/>
                          <a:latin typeface="Segoe UI Black" panose="020B0A02040204020203" pitchFamily="34" charset="0"/>
                          <a:ea typeface="Segoe UI Black" panose="020B0A02040204020203" pitchFamily="34" charset="0"/>
                        </a:rPr>
                        <a:t>TIPOLOGÍA DE </a:t>
                      </a:r>
                      <a:r>
                        <a:rPr lang="es-ES" sz="1200" b="1" i="0" u="none" strike="noStrike" kern="1200" dirty="0">
                          <a:solidFill>
                            <a:srgbClr val="FFFFFF"/>
                          </a:solidFill>
                          <a:effectLst/>
                          <a:latin typeface="Segoe UI Black" panose="020B0A02040204020203" pitchFamily="34" charset="0"/>
                          <a:ea typeface="Segoe UI Black" panose="020B0A02040204020203" pitchFamily="34" charset="0"/>
                          <a:cs typeface="+mn-cs"/>
                        </a:rPr>
                        <a:t>INVERSIÓN</a:t>
                      </a:r>
                      <a:endParaRPr lang="es-PE" sz="1200" b="1" i="0" u="none" strike="noStrike" kern="1200" dirty="0">
                        <a:solidFill>
                          <a:srgbClr val="FFFFFF"/>
                        </a:solidFill>
                        <a:effectLst/>
                        <a:latin typeface="Segoe UI Black" panose="020B0A02040204020203" pitchFamily="34" charset="0"/>
                        <a:ea typeface="Segoe UI Black" panose="020B0A02040204020203" pitchFamily="34" charset="0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PE" sz="1200" b="1" i="0" u="none" strike="noStrike" dirty="0">
                          <a:solidFill>
                            <a:srgbClr val="FFFFFF"/>
                          </a:solidFill>
                          <a:effectLst/>
                          <a:latin typeface="Segoe UI Black" panose="020B0A02040204020203" pitchFamily="34" charset="0"/>
                          <a:ea typeface="Segoe UI Black" panose="020B0A02040204020203" pitchFamily="34" charset="0"/>
                        </a:rPr>
                        <a:t>CANTIDAD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ES" sz="1200" b="1" i="0" u="none" strike="noStrike" dirty="0">
                          <a:solidFill>
                            <a:srgbClr val="FFFFFF"/>
                          </a:solidFill>
                          <a:effectLst/>
                          <a:latin typeface="Segoe UI Black" panose="020B0A02040204020203" pitchFamily="34" charset="0"/>
                          <a:ea typeface="Segoe UI Black" panose="020B0A02040204020203" pitchFamily="34" charset="0"/>
                        </a:rPr>
                        <a:t>ESTADO SITUACIONAL</a:t>
                      </a:r>
                      <a:endParaRPr lang="es-PE" sz="1200" b="1" i="0" u="none" strike="noStrike" dirty="0">
                        <a:solidFill>
                          <a:srgbClr val="FFFFFF"/>
                        </a:solidFill>
                        <a:effectLst/>
                        <a:latin typeface="Segoe UI Black" panose="020B0A02040204020203" pitchFamily="34" charset="0"/>
                        <a:ea typeface="Segoe UI Black" panose="020B0A02040204020203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49690484"/>
                  </a:ext>
                </a:extLst>
              </a:tr>
              <a:tr h="298363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s-PE" sz="1500" b="1" i="0" u="none" strike="noStrike" dirty="0">
                          <a:solidFill>
                            <a:srgbClr val="000000"/>
                          </a:solidFill>
                          <a:effectLst/>
                          <a:latin typeface="Segoe UI Black" panose="020B0A02040204020203" pitchFamily="34" charset="0"/>
                          <a:ea typeface="Segoe UI Black" panose="020B0A02040204020203" pitchFamily="34" charset="0"/>
                          <a:cs typeface="Segoe UI" panose="020B0502040204020203" pitchFamily="34" charset="0"/>
                        </a:rPr>
                        <a:t>COLEGIOS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s-PE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PE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718070932"/>
                  </a:ext>
                </a:extLst>
              </a:tr>
              <a:tr h="376291"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v"/>
                        <a:tabLst/>
                        <a:defRPr/>
                      </a:pPr>
                      <a:r>
                        <a:rPr lang="es-PE" sz="1150" b="0" dirty="0"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 I.E. Nº 5178 VICTOR ANDRES BELAUNDE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rowSpan="3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  <a:defRPr/>
                      </a:pPr>
                      <a:r>
                        <a:rPr lang="es-ES" sz="1600" dirty="0"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03</a:t>
                      </a:r>
                      <a:endParaRPr lang="es-PE" sz="1600" b="0" dirty="0">
                        <a:latin typeface="Segoe UI" panose="020B0502040204020203" pitchFamily="34" charset="0"/>
                        <a:cs typeface="Segoe UI" panose="020B0502040204020203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rowSpan="3">
                  <a:txBody>
                    <a:bodyPr/>
                    <a:lstStyle/>
                    <a:p>
                      <a:pPr algn="ctr"/>
                      <a:r>
                        <a:rPr lang="es-ES" sz="1200" dirty="0"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OBRA </a:t>
                      </a:r>
                    </a:p>
                    <a:p>
                      <a:pPr algn="ctr"/>
                      <a:r>
                        <a:rPr lang="es-ES" sz="1200" dirty="0"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CULMINADA</a:t>
                      </a:r>
                      <a:endParaRPr lang="es-PE" sz="2800" dirty="0"/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709497658"/>
                  </a:ext>
                </a:extLst>
              </a:tr>
              <a:tr h="406726"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v"/>
                        <a:tabLst/>
                        <a:defRPr/>
                      </a:pPr>
                      <a:r>
                        <a:rPr lang="es-PE" sz="1150" b="0" dirty="0"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 I.E. 2067 LEONCIO PRADO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vMerge="1">
                  <a:txBody>
                    <a:bodyPr/>
                    <a:lstStyle/>
                    <a:p>
                      <a:pPr marL="171450" marR="0" lvl="0" indent="-17145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v"/>
                        <a:tabLst/>
                        <a:defRPr/>
                      </a:pPr>
                      <a:endParaRPr lang="es-PE" sz="1000" b="0" dirty="0">
                        <a:latin typeface="Segoe UI" panose="020B0502040204020203" pitchFamily="34" charset="0"/>
                        <a:cs typeface="Segoe UI" panose="020B0502040204020203" pitchFamily="34" charset="0"/>
                      </a:endParaRPr>
                    </a:p>
                  </a:txBody>
                  <a:tcPr marL="9525" marR="9525" marT="9525" marB="0" anchor="ctr">
                    <a:lnL w="1905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vMerge="1">
                  <a:txBody>
                    <a:bodyPr/>
                    <a:lstStyle/>
                    <a:p>
                      <a:endParaRPr lang="es-PE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4563642"/>
                  </a:ext>
                </a:extLst>
              </a:tr>
              <a:tr h="427146"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v"/>
                        <a:tabLst/>
                        <a:defRPr/>
                      </a:pPr>
                      <a:r>
                        <a:rPr lang="es-PE" sz="1150" b="0" dirty="0"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 I.E. HELLEN KELLER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vMerge="1">
                  <a:txBody>
                    <a:bodyPr/>
                    <a:lstStyle/>
                    <a:p>
                      <a:pPr marL="171450" marR="0" lvl="0" indent="-17145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v"/>
                        <a:tabLst/>
                        <a:defRPr/>
                      </a:pPr>
                      <a:endParaRPr lang="es-PE" sz="1000" b="0" dirty="0">
                        <a:latin typeface="Segoe UI" panose="020B0502040204020203" pitchFamily="34" charset="0"/>
                        <a:cs typeface="Segoe UI" panose="020B0502040204020203" pitchFamily="34" charset="0"/>
                      </a:endParaRPr>
                    </a:p>
                  </a:txBody>
                  <a:tcPr marL="9525" marR="9525" marT="9525" marB="0" anchor="ctr">
                    <a:lnL w="1905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vMerge="1">
                  <a:txBody>
                    <a:bodyPr/>
                    <a:lstStyle/>
                    <a:p>
                      <a:pPr algn="ctr"/>
                      <a:r>
                        <a:rPr lang="es-ES" sz="1000" dirty="0"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OBRA CULMINADA</a:t>
                      </a:r>
                      <a:endParaRPr lang="es-PE" dirty="0"/>
                    </a:p>
                  </a:txBody>
                  <a:tcPr marL="9525" marR="9525" marT="9525" marB="0" anchor="ctr">
                    <a:lnL w="1905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2482723434"/>
                  </a:ext>
                </a:extLst>
              </a:tr>
              <a:tr h="391697">
                <a:tc gridSpan="3">
                  <a:txBody>
                    <a:bodyPr/>
                    <a:lstStyle/>
                    <a:p>
                      <a:pPr algn="l" fontAlgn="ctr"/>
                      <a:r>
                        <a:rPr lang="es-PE" sz="1500" b="1" i="0" u="none" strike="noStrike" dirty="0">
                          <a:solidFill>
                            <a:srgbClr val="000000"/>
                          </a:solidFill>
                          <a:effectLst/>
                          <a:latin typeface="Segoe UI Black" panose="020B0A02040204020203" pitchFamily="34" charset="0"/>
                          <a:ea typeface="Segoe UI Black" panose="020B0A02040204020203" pitchFamily="34" charset="0"/>
                          <a:cs typeface="Segoe UI" panose="020B0502040204020203" pitchFamily="34" charset="0"/>
                        </a:rPr>
                        <a:t>PISTAS Y VEREDAS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s-PE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PE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3140589208"/>
                  </a:ext>
                </a:extLst>
              </a:tr>
              <a:tr h="468770"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v"/>
                        <a:tabLst/>
                        <a:defRPr/>
                      </a:pPr>
                      <a:r>
                        <a:rPr lang="es-ES" sz="1150" b="0" dirty="0">
                          <a:solidFill>
                            <a:schemeClr val="tx1"/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 CA. LAS MARGARITAS EN LA ASOC. LOS ANGELES DE COPACABANA</a:t>
                      </a:r>
                      <a:endParaRPr lang="es-PE" sz="1150" b="0" dirty="0">
                        <a:solidFill>
                          <a:schemeClr val="tx1"/>
                        </a:solidFill>
                        <a:latin typeface="Segoe UI" panose="020B0502040204020203" pitchFamily="34" charset="0"/>
                        <a:cs typeface="Segoe UI" panose="020B0502040204020203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rowSpan="6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  <a:defRPr/>
                      </a:pPr>
                      <a:r>
                        <a:rPr lang="es-ES" sz="1600" dirty="0"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06</a:t>
                      </a:r>
                      <a:endParaRPr lang="es-PE" sz="1600" b="0" dirty="0">
                        <a:latin typeface="Segoe UI" panose="020B0502040204020203" pitchFamily="34" charset="0"/>
                        <a:cs typeface="Segoe UI" panose="020B0502040204020203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rowSpan="6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  <a:defRPr/>
                      </a:pPr>
                      <a:r>
                        <a:rPr lang="es-ES" sz="1200" dirty="0"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OBRA </a:t>
                      </a:r>
                    </a:p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  <a:defRPr/>
                      </a:pPr>
                      <a:r>
                        <a:rPr lang="es-ES" sz="1200" dirty="0"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CULMINADA</a:t>
                      </a:r>
                      <a:endParaRPr lang="es-PE" sz="1200" b="0" dirty="0">
                        <a:latin typeface="Segoe UI" panose="020B0502040204020203" pitchFamily="34" charset="0"/>
                        <a:cs typeface="Segoe UI" panose="020B0502040204020203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3331282461"/>
                  </a:ext>
                </a:extLst>
              </a:tr>
              <a:tr h="468770"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v"/>
                        <a:tabLst/>
                        <a:defRPr/>
                      </a:pPr>
                      <a:r>
                        <a:rPr lang="es-ES" sz="1150" b="0" dirty="0">
                          <a:solidFill>
                            <a:schemeClr val="tx1"/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 ASOC. DE VIV. EL PROGRESO II ETAPA Y ASOC. FLORIDA DE COPACABANA</a:t>
                      </a:r>
                      <a:endParaRPr lang="es-PE" sz="1150" dirty="0">
                        <a:solidFill>
                          <a:schemeClr val="tx1"/>
                        </a:solidFill>
                        <a:latin typeface="Segoe UI" panose="020B0502040204020203" pitchFamily="34" charset="0"/>
                        <a:cs typeface="Segoe UI" panose="020B0502040204020203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vMerge="1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  <a:defRPr/>
                      </a:pPr>
                      <a:endParaRPr lang="es-PE" sz="1000" b="0" dirty="0">
                        <a:latin typeface="Segoe UI" panose="020B0502040204020203" pitchFamily="34" charset="0"/>
                        <a:cs typeface="Segoe UI" panose="020B0502040204020203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vMerge="1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  <a:defRPr/>
                      </a:pPr>
                      <a:endParaRPr lang="es-PE" sz="1000" dirty="0"/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4293636740"/>
                  </a:ext>
                </a:extLst>
              </a:tr>
              <a:tr h="468770"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v"/>
                        <a:tabLst/>
                        <a:defRPr/>
                      </a:pPr>
                      <a:r>
                        <a:rPr lang="es-ES" sz="1150" b="0" dirty="0">
                          <a:solidFill>
                            <a:schemeClr val="tx1"/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 CA. TARAPACÁ EN LA ASOC. </a:t>
                      </a:r>
                      <a:r>
                        <a:rPr lang="es-PE" sz="1150" b="0" dirty="0">
                          <a:solidFill>
                            <a:schemeClr val="tx1"/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EL REMANSO DE ZAPALLAL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vMerge="1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  <a:defRPr/>
                      </a:pPr>
                      <a:r>
                        <a:rPr lang="es-ES" sz="1000" dirty="0"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06</a:t>
                      </a:r>
                      <a:endParaRPr lang="es-PE" sz="1000" b="0" dirty="0">
                        <a:latin typeface="Segoe UI" panose="020B0502040204020203" pitchFamily="34" charset="0"/>
                        <a:cs typeface="Segoe UI" panose="020B0502040204020203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vMerge="1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  <a:defRPr/>
                      </a:pPr>
                      <a:endParaRPr lang="es-PE" sz="1100" b="0" dirty="0">
                        <a:latin typeface="Segoe UI" panose="020B0502040204020203" pitchFamily="34" charset="0"/>
                        <a:cs typeface="Segoe UI" panose="020B0502040204020203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2400892445"/>
                  </a:ext>
                </a:extLst>
              </a:tr>
              <a:tr h="459716"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v"/>
                        <a:tabLst/>
                        <a:defRPr/>
                      </a:pPr>
                      <a:r>
                        <a:rPr lang="es-ES" sz="1150" b="0" dirty="0">
                          <a:solidFill>
                            <a:schemeClr val="tx1"/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ASOC. LOS JAZMINES DE COPACABANA</a:t>
                      </a:r>
                      <a:endParaRPr lang="es-PE" sz="1150" b="0" dirty="0">
                        <a:solidFill>
                          <a:schemeClr val="tx1"/>
                        </a:solidFill>
                        <a:latin typeface="Segoe UI" panose="020B0502040204020203" pitchFamily="34" charset="0"/>
                        <a:cs typeface="Segoe UI" panose="020B0502040204020203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vMerge="1">
                  <a:txBody>
                    <a:bodyPr/>
                    <a:lstStyle/>
                    <a:p>
                      <a:pPr marL="171450" marR="0" lvl="0" indent="-17145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v"/>
                        <a:tabLst/>
                        <a:defRPr/>
                      </a:pPr>
                      <a:endParaRPr lang="es-PE" sz="1000" b="0" dirty="0">
                        <a:latin typeface="Segoe UI" panose="020B0502040204020203" pitchFamily="34" charset="0"/>
                        <a:cs typeface="Segoe UI" panose="020B0502040204020203" pitchFamily="34" charset="0"/>
                      </a:endParaRPr>
                    </a:p>
                  </a:txBody>
                  <a:tcPr marL="9525" marR="9525" marT="9525" marB="0" anchor="ctr">
                    <a:lnL w="1905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vMerge="1">
                  <a:txBody>
                    <a:bodyPr/>
                    <a:lstStyle/>
                    <a:p>
                      <a:endParaRPr lang="es-PE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51767929"/>
                  </a:ext>
                </a:extLst>
              </a:tr>
              <a:tr h="441758">
                <a:tc>
                  <a:txBody>
                    <a:bodyPr/>
                    <a:lstStyle/>
                    <a:p>
                      <a:pPr marL="171450" indent="-171450">
                        <a:buFont typeface="Wingdings" panose="05000000000000000000" pitchFamily="2" charset="2"/>
                        <a:buChar char="v"/>
                      </a:pPr>
                      <a:r>
                        <a:rPr lang="es-ES" sz="1150" b="0" dirty="0">
                          <a:solidFill>
                            <a:schemeClr val="tx1"/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 CA. SANTA GABRIELA EN EL </a:t>
                      </a:r>
                      <a:r>
                        <a:rPr lang="pt-BR" sz="1150" b="0" dirty="0">
                          <a:solidFill>
                            <a:schemeClr val="tx1"/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C. POBLADO ZAPALLAL</a:t>
                      </a:r>
                      <a:endParaRPr lang="es-PE" sz="1150" dirty="0">
                        <a:solidFill>
                          <a:schemeClr val="tx1"/>
                        </a:solidFill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vMerge="1">
                  <a:txBody>
                    <a:bodyPr/>
                    <a:lstStyle/>
                    <a:p>
                      <a:endParaRPr lang="es-PE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vMerge="1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  <a:defRPr/>
                      </a:pPr>
                      <a:endParaRPr lang="es-PE" sz="1100" b="0" dirty="0">
                        <a:latin typeface="Segoe UI" panose="020B0502040204020203" pitchFamily="34" charset="0"/>
                        <a:cs typeface="Segoe UI" panose="020B0502040204020203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2980702185"/>
                  </a:ext>
                </a:extLst>
              </a:tr>
              <a:tr h="458099">
                <a:tc>
                  <a:txBody>
                    <a:bodyPr/>
                    <a:lstStyle/>
                    <a:p>
                      <a:pPr marL="171450" indent="-171450">
                        <a:buFont typeface="Wingdings" panose="05000000000000000000" pitchFamily="2" charset="2"/>
                        <a:buChar char="v"/>
                      </a:pPr>
                      <a:r>
                        <a:rPr lang="es-ES" sz="1150" b="0" dirty="0">
                          <a:solidFill>
                            <a:schemeClr val="tx1"/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 MZ. Z‘ EN EL P.J. LADERAS DE CHILLÓN – I EXPLANADA</a:t>
                      </a:r>
                      <a:endParaRPr lang="es-PE" sz="1150" dirty="0">
                        <a:solidFill>
                          <a:schemeClr val="tx1"/>
                        </a:solidFill>
                        <a:latin typeface="Segoe UI" panose="020B0502040204020203" pitchFamily="34" charset="0"/>
                        <a:cs typeface="Segoe UI" panose="020B0502040204020203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vMerge="1">
                  <a:txBody>
                    <a:bodyPr/>
                    <a:lstStyle/>
                    <a:p>
                      <a:pPr marL="171450" marR="0" lvl="0" indent="-17145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v"/>
                        <a:tabLst/>
                        <a:defRPr/>
                      </a:pPr>
                      <a:endParaRPr lang="es-PE" sz="1000" b="0" dirty="0">
                        <a:latin typeface="Segoe UI" panose="020B0502040204020203" pitchFamily="34" charset="0"/>
                        <a:cs typeface="Segoe UI" panose="020B0502040204020203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vMerge="1">
                  <a:txBody>
                    <a:bodyPr/>
                    <a:lstStyle/>
                    <a:p>
                      <a:endParaRPr lang="es-PE" dirty="0"/>
                    </a:p>
                  </a:txBody>
                  <a:tcPr>
                    <a:lnL w="1905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99831850"/>
                  </a:ext>
                </a:extLst>
              </a:tr>
            </a:tbl>
          </a:graphicData>
        </a:graphic>
      </p:graphicFrame>
      <p:graphicFrame>
        <p:nvGraphicFramePr>
          <p:cNvPr id="5" name="Tabla 4">
            <a:extLst>
              <a:ext uri="{FF2B5EF4-FFF2-40B4-BE49-F238E27FC236}">
                <a16:creationId xmlns:a16="http://schemas.microsoft.com/office/drawing/2014/main" id="{D5D06F0B-6DD0-4D0C-B5C6-B543D284BAE4}"/>
              </a:ext>
            </a:extLst>
          </p:cNvPr>
          <p:cNvGraphicFramePr>
            <a:graphicFrameLocks noGrp="1"/>
          </p:cNvGraphicFramePr>
          <p:nvPr/>
        </p:nvGraphicFramePr>
        <p:xfrm>
          <a:off x="6087519" y="1394687"/>
          <a:ext cx="5816054" cy="5214283"/>
        </p:xfrm>
        <a:graphic>
          <a:graphicData uri="http://schemas.openxmlformats.org/drawingml/2006/table">
            <a:tbl>
              <a:tblPr/>
              <a:tblGrid>
                <a:gridCol w="3643298">
                  <a:extLst>
                    <a:ext uri="{9D8B030D-6E8A-4147-A177-3AD203B41FA5}">
                      <a16:colId xmlns:a16="http://schemas.microsoft.com/office/drawing/2014/main" val="3232566219"/>
                    </a:ext>
                  </a:extLst>
                </a:gridCol>
                <a:gridCol w="998590">
                  <a:extLst>
                    <a:ext uri="{9D8B030D-6E8A-4147-A177-3AD203B41FA5}">
                      <a16:colId xmlns:a16="http://schemas.microsoft.com/office/drawing/2014/main" val="62198165"/>
                    </a:ext>
                  </a:extLst>
                </a:gridCol>
                <a:gridCol w="1174166">
                  <a:extLst>
                    <a:ext uri="{9D8B030D-6E8A-4147-A177-3AD203B41FA5}">
                      <a16:colId xmlns:a16="http://schemas.microsoft.com/office/drawing/2014/main" val="394522706"/>
                    </a:ext>
                  </a:extLst>
                </a:gridCol>
              </a:tblGrid>
              <a:tr h="502352">
                <a:tc>
                  <a:txBody>
                    <a:bodyPr/>
                    <a:lstStyle/>
                    <a:p>
                      <a:pPr algn="ctr" fontAlgn="ctr"/>
                      <a:r>
                        <a:rPr lang="es-ES" sz="1200" b="1" i="0" u="none" strike="noStrike" dirty="0">
                          <a:solidFill>
                            <a:srgbClr val="FFFFFF"/>
                          </a:solidFill>
                          <a:effectLst/>
                          <a:latin typeface="Segoe UI Black" panose="020B0A02040204020203" pitchFamily="34" charset="0"/>
                          <a:ea typeface="Segoe UI Black" panose="020B0A02040204020203" pitchFamily="34" charset="0"/>
                        </a:rPr>
                        <a:t>TIPOLOGÍA DE INVERSIÓN</a:t>
                      </a:r>
                      <a:endParaRPr lang="es-PE" sz="1200" b="1" i="0" u="none" strike="noStrike" dirty="0">
                        <a:solidFill>
                          <a:srgbClr val="FFFFFF"/>
                        </a:solidFill>
                        <a:effectLst/>
                        <a:latin typeface="Segoe UI Black" panose="020B0A02040204020203" pitchFamily="34" charset="0"/>
                        <a:ea typeface="Segoe UI Black" panose="020B0A02040204020203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PE" sz="1200" b="1" i="0" u="none" strike="noStrike" dirty="0">
                          <a:solidFill>
                            <a:srgbClr val="FFFFFF"/>
                          </a:solidFill>
                          <a:effectLst/>
                          <a:latin typeface="Segoe UI Black" panose="020B0A02040204020203" pitchFamily="34" charset="0"/>
                          <a:ea typeface="Segoe UI Black" panose="020B0A02040204020203" pitchFamily="34" charset="0"/>
                        </a:rPr>
                        <a:t>CANTIDAD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ES" sz="1200" b="1" i="0" u="none" strike="noStrike" dirty="0">
                          <a:solidFill>
                            <a:srgbClr val="FFFFFF"/>
                          </a:solidFill>
                          <a:effectLst/>
                          <a:latin typeface="Segoe UI Black" panose="020B0A02040204020203" pitchFamily="34" charset="0"/>
                          <a:ea typeface="Segoe UI Black" panose="020B0A02040204020203" pitchFamily="34" charset="0"/>
                        </a:rPr>
                        <a:t>ESTADO SITUACIONAL</a:t>
                      </a:r>
                      <a:endParaRPr lang="es-PE" sz="1200" b="1" i="0" u="none" strike="noStrike" dirty="0">
                        <a:solidFill>
                          <a:srgbClr val="FFFFFF"/>
                        </a:solidFill>
                        <a:effectLst/>
                        <a:latin typeface="Segoe UI Black" panose="020B0A02040204020203" pitchFamily="34" charset="0"/>
                        <a:ea typeface="Segoe UI Black" panose="020B0A02040204020203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49690484"/>
                  </a:ext>
                </a:extLst>
              </a:tr>
              <a:tr h="324836">
                <a:tc gridSpan="3">
                  <a:txBody>
                    <a:bodyPr/>
                    <a:lstStyle/>
                    <a:p>
                      <a:pPr algn="l" fontAlgn="ctr"/>
                      <a:r>
                        <a:rPr lang="es-PE" sz="1500" b="1" i="0" u="none" strike="noStrike" dirty="0">
                          <a:solidFill>
                            <a:srgbClr val="000000"/>
                          </a:solidFill>
                          <a:effectLst/>
                          <a:latin typeface="Segoe UI Black" panose="020B0A02040204020203" pitchFamily="34" charset="0"/>
                          <a:ea typeface="Segoe UI Black" panose="020B0A02040204020203" pitchFamily="34" charset="0"/>
                        </a:rPr>
                        <a:t>MURO DE CONTENCIÓN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s-PE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PE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3516566117"/>
                  </a:ext>
                </a:extLst>
              </a:tr>
              <a:tr h="414006"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v"/>
                        <a:tabLst/>
                        <a:defRPr/>
                      </a:pPr>
                      <a:r>
                        <a:rPr lang="es-ES" sz="1150" dirty="0"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 ASOC. PROP. VIVIENDA NUEVO AMANECER</a:t>
                      </a:r>
                      <a:endParaRPr lang="es-PE" sz="1150" dirty="0">
                        <a:latin typeface="Segoe UI" panose="020B0502040204020203" pitchFamily="34" charset="0"/>
                        <a:cs typeface="Segoe UI" panose="020B0502040204020203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rowSpan="4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  <a:defRPr/>
                      </a:pPr>
                      <a:r>
                        <a:rPr lang="es-E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Segoe UI" panose="020B0502040204020203" pitchFamily="34" charset="0"/>
                        </a:rPr>
                        <a:t>04</a:t>
                      </a:r>
                      <a:endParaRPr lang="es-PE" sz="1600" dirty="0">
                        <a:latin typeface="Segoe UI" panose="020B0502040204020203" pitchFamily="34" charset="0"/>
                        <a:cs typeface="Segoe UI" panose="020B0502040204020203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rowSpan="4">
                  <a:txBody>
                    <a:bodyPr/>
                    <a:lstStyle/>
                    <a:p>
                      <a:pPr algn="ctr" fontAlgn="ctr"/>
                      <a:r>
                        <a:rPr lang="es-ES" sz="1200" b="0" i="0" u="none" strike="noStrike" kern="1200" dirty="0">
                          <a:solidFill>
                            <a:schemeClr val="tx1"/>
                          </a:solidFill>
                          <a:effectLst/>
                          <a:latin typeface="Segoe UI" panose="020B0502040204020203" pitchFamily="34" charset="0"/>
                          <a:ea typeface="+mn-ea"/>
                          <a:cs typeface="Segoe UI" panose="020B0502040204020203" pitchFamily="34" charset="0"/>
                        </a:rPr>
                        <a:t>OBRA CULMINADA</a:t>
                      </a:r>
                      <a:endParaRPr lang="es-PE" sz="1200" b="0" i="0" u="none" strike="noStrike" dirty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2239484373"/>
                  </a:ext>
                </a:extLst>
              </a:tr>
              <a:tr h="567042"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v"/>
                        <a:tabLst/>
                        <a:defRPr/>
                      </a:pPr>
                      <a:r>
                        <a:rPr lang="es-ES" sz="1150" dirty="0"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 PSJE. INDEPENDENCIA, PSJE. LA LIBERTAD </a:t>
                      </a:r>
                    </a:p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  <a:defRPr/>
                      </a:pPr>
                      <a:r>
                        <a:rPr lang="es-ES" sz="1150" dirty="0"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     SECTOR CERRITO LA LIBERTAD</a:t>
                      </a:r>
                      <a:endParaRPr lang="es-PE" sz="1150" dirty="0">
                        <a:latin typeface="Segoe UI" panose="020B0502040204020203" pitchFamily="34" charset="0"/>
                        <a:cs typeface="Segoe UI" panose="020B0502040204020203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vMerge="1"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  <a:defRPr/>
                      </a:pPr>
                      <a:endParaRPr lang="es-PE" sz="1100" dirty="0">
                        <a:latin typeface="Segoe UI" panose="020B0502040204020203" pitchFamily="34" charset="0"/>
                        <a:cs typeface="Segoe UI" panose="020B0502040204020203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vMerge="1">
                  <a:txBody>
                    <a:bodyPr/>
                    <a:lstStyle/>
                    <a:p>
                      <a:endParaRPr lang="es-PE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22803441"/>
                  </a:ext>
                </a:extLst>
              </a:tr>
              <a:tr h="425535"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v"/>
                        <a:tabLst/>
                        <a:defRPr/>
                      </a:pPr>
                      <a:r>
                        <a:rPr lang="es-ES" sz="1150" dirty="0"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 MZ. W1 P. J. LADERAS DE CHILLÓN III EXPLANADA</a:t>
                      </a:r>
                      <a:endParaRPr lang="es-PE" sz="1150" dirty="0">
                        <a:latin typeface="Segoe UI" panose="020B0502040204020203" pitchFamily="34" charset="0"/>
                        <a:cs typeface="Segoe UI" panose="020B0502040204020203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vMerge="1">
                  <a:txBody>
                    <a:bodyPr/>
                    <a:lstStyle/>
                    <a:p>
                      <a:pPr marL="171450" marR="0" lvl="0" indent="-17145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v"/>
                        <a:tabLst/>
                        <a:defRPr/>
                      </a:pPr>
                      <a:endParaRPr lang="es-PE" sz="1100" dirty="0">
                        <a:latin typeface="Segoe UI" panose="020B0502040204020203" pitchFamily="34" charset="0"/>
                        <a:cs typeface="Segoe UI" panose="020B0502040204020203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vMerge="1">
                  <a:txBody>
                    <a:bodyPr/>
                    <a:lstStyle/>
                    <a:p>
                      <a:endParaRPr lang="es-PE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50494160"/>
                  </a:ext>
                </a:extLst>
              </a:tr>
              <a:tr h="433774"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v"/>
                        <a:tabLst/>
                        <a:defRPr/>
                      </a:pPr>
                      <a:r>
                        <a:rPr lang="es-ES" sz="1150" dirty="0"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 ASOC. DE VIV. EL MILAGRO DE LA ENSENADA</a:t>
                      </a:r>
                      <a:endParaRPr lang="es-PE" sz="1150" dirty="0">
                        <a:latin typeface="Segoe UI" panose="020B0502040204020203" pitchFamily="34" charset="0"/>
                        <a:cs typeface="Segoe UI" panose="020B0502040204020203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vMerge="1">
                  <a:txBody>
                    <a:bodyPr/>
                    <a:lstStyle/>
                    <a:p>
                      <a:pPr marL="171450" marR="0" lvl="0" indent="-17145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v"/>
                        <a:tabLst/>
                        <a:defRPr/>
                      </a:pPr>
                      <a:endParaRPr lang="es-PE" sz="1100" dirty="0">
                        <a:latin typeface="Segoe UI" panose="020B0502040204020203" pitchFamily="34" charset="0"/>
                        <a:cs typeface="Segoe UI" panose="020B0502040204020203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vMerge="1">
                  <a:txBody>
                    <a:bodyPr/>
                    <a:lstStyle/>
                    <a:p>
                      <a:endParaRPr lang="es-PE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57979090"/>
                  </a:ext>
                </a:extLst>
              </a:tr>
              <a:tr h="371417">
                <a:tc gridSpan="3">
                  <a:txBody>
                    <a:bodyPr/>
                    <a:lstStyle/>
                    <a:p>
                      <a:pPr algn="l" fontAlgn="ctr"/>
                      <a:r>
                        <a:rPr lang="es-PE" sz="1500" b="1" i="0" u="none" strike="noStrike" dirty="0">
                          <a:solidFill>
                            <a:srgbClr val="000000"/>
                          </a:solidFill>
                          <a:effectLst/>
                          <a:latin typeface="Segoe UI Black" panose="020B0A02040204020203" pitchFamily="34" charset="0"/>
                          <a:ea typeface="Segoe UI Black" panose="020B0A02040204020203" pitchFamily="34" charset="0"/>
                        </a:rPr>
                        <a:t>PARQUES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s-PE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PE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2087248463"/>
                  </a:ext>
                </a:extLst>
              </a:tr>
              <a:tr h="377953"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v"/>
                        <a:tabLst/>
                        <a:defRPr/>
                      </a:pPr>
                      <a:r>
                        <a:rPr lang="es-ES" sz="1150" b="0" dirty="0"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 LEONCIO PRADO CENTRO POBLADO ZAPALLAL</a:t>
                      </a:r>
                      <a:endParaRPr lang="es-PE" sz="1150" b="0" dirty="0">
                        <a:latin typeface="Segoe UI" panose="020B0502040204020203" pitchFamily="34" charset="0"/>
                        <a:cs typeface="Segoe UI" panose="020B0502040204020203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rowSpan="3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  <a:defRPr/>
                      </a:pPr>
                      <a:r>
                        <a:rPr lang="es-E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Segoe UI" panose="020B0502040204020203" pitchFamily="34" charset="0"/>
                        </a:rPr>
                        <a:t>03</a:t>
                      </a:r>
                      <a:endParaRPr lang="es-PE" sz="1600" b="0" dirty="0">
                        <a:latin typeface="Segoe UI" panose="020B0502040204020203" pitchFamily="34" charset="0"/>
                        <a:cs typeface="Segoe UI" panose="020B0502040204020203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rowSpan="3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s-ES" sz="1200" b="0" i="0" u="none" strike="noStrike" kern="1200" dirty="0">
                          <a:solidFill>
                            <a:schemeClr val="tx1"/>
                          </a:solidFill>
                          <a:effectLst/>
                          <a:latin typeface="Segoe UI" panose="020B0502040204020203" pitchFamily="34" charset="0"/>
                          <a:ea typeface="+mn-ea"/>
                          <a:cs typeface="Segoe UI" panose="020B0502040204020203" pitchFamily="34" charset="0"/>
                        </a:rPr>
                        <a:t>OBRA CULMINADA</a:t>
                      </a:r>
                      <a:endParaRPr lang="es-PE" sz="1200" b="0" i="0" u="none" strike="noStrike" dirty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3428057921"/>
                  </a:ext>
                </a:extLst>
              </a:tr>
              <a:tr h="335232"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v"/>
                        <a:tabLst/>
                        <a:defRPr/>
                      </a:pPr>
                      <a:r>
                        <a:rPr lang="es-ES" sz="1150" b="0" dirty="0"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 MZ. Z RESIDENCIAL LOS SAUCES – SECTOR CHILLÓN</a:t>
                      </a:r>
                      <a:endParaRPr lang="es-PE" sz="1150" b="0" dirty="0">
                        <a:latin typeface="Segoe UI" panose="020B0502040204020203" pitchFamily="34" charset="0"/>
                        <a:cs typeface="Segoe UI" panose="020B0502040204020203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vMerge="1">
                  <a:txBody>
                    <a:bodyPr/>
                    <a:lstStyle/>
                    <a:p>
                      <a:pPr marL="171450" marR="0" lvl="0" indent="-17145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v"/>
                        <a:tabLst/>
                        <a:defRPr/>
                      </a:pPr>
                      <a:endParaRPr lang="es-PE" sz="1100" b="0" dirty="0">
                        <a:latin typeface="Segoe UI" panose="020B0502040204020203" pitchFamily="34" charset="0"/>
                        <a:cs typeface="Segoe UI" panose="020B0502040204020203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vMerge="1">
                  <a:txBody>
                    <a:bodyPr/>
                    <a:lstStyle/>
                    <a:p>
                      <a:endParaRPr lang="es-PE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70003859"/>
                  </a:ext>
                </a:extLst>
              </a:tr>
              <a:tr h="360944"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v"/>
                        <a:tabLst/>
                        <a:defRPr/>
                      </a:pPr>
                      <a:r>
                        <a:rPr lang="es-ES" sz="1150" b="0" dirty="0"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 ASOC. DE VIVIENDA LOS HUERTOS DE CHILLÓN</a:t>
                      </a:r>
                      <a:endParaRPr lang="es-PE" sz="1150" b="0" dirty="0">
                        <a:latin typeface="Segoe UI" panose="020B0502040204020203" pitchFamily="34" charset="0"/>
                        <a:cs typeface="Segoe UI" panose="020B0502040204020203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vMerge="1">
                  <a:txBody>
                    <a:bodyPr/>
                    <a:lstStyle/>
                    <a:p>
                      <a:pPr marL="171450" marR="0" lvl="0" indent="-17145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v"/>
                        <a:tabLst/>
                        <a:defRPr/>
                      </a:pPr>
                      <a:endParaRPr lang="es-PE" sz="1100" b="0" dirty="0">
                        <a:latin typeface="Segoe UI" panose="020B0502040204020203" pitchFamily="34" charset="0"/>
                        <a:cs typeface="Segoe UI" panose="020B0502040204020203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vMerge="1">
                  <a:txBody>
                    <a:bodyPr/>
                    <a:lstStyle/>
                    <a:p>
                      <a:endParaRPr lang="es-PE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29757559"/>
                  </a:ext>
                </a:extLst>
              </a:tr>
              <a:tr h="360944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  <a:defRPr/>
                      </a:pPr>
                      <a:r>
                        <a:rPr lang="es-ES" sz="1500" b="1" i="0" u="none" strike="noStrike" kern="1200" dirty="0">
                          <a:solidFill>
                            <a:srgbClr val="000000"/>
                          </a:solidFill>
                          <a:effectLst/>
                          <a:latin typeface="Segoe UI Black" panose="020B0A02040204020203" pitchFamily="34" charset="0"/>
                          <a:ea typeface="Segoe UI Black" panose="020B0A02040204020203" pitchFamily="34" charset="0"/>
                          <a:cs typeface="+mn-cs"/>
                        </a:rPr>
                        <a:t>LOSA DEPORTIVA</a:t>
                      </a:r>
                      <a:endParaRPr lang="es-PE" sz="1500" b="1" i="0" u="none" strike="noStrike" kern="1200" dirty="0">
                        <a:solidFill>
                          <a:srgbClr val="000000"/>
                        </a:solidFill>
                        <a:effectLst/>
                        <a:latin typeface="Segoe UI Black" panose="020B0A02040204020203" pitchFamily="34" charset="0"/>
                        <a:ea typeface="Segoe UI Black" panose="020B0A02040204020203" pitchFamily="34" charset="0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s-PE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PE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2173633238"/>
                  </a:ext>
                </a:extLst>
              </a:tr>
              <a:tr h="360944"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v"/>
                        <a:tabLst/>
                        <a:defRPr/>
                      </a:pPr>
                      <a:r>
                        <a:rPr lang="es-ES" sz="1150" dirty="0"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 MZ. E ASENT. HUMANO HIJOS DE LAMUD</a:t>
                      </a:r>
                      <a:endParaRPr lang="es-PE" sz="1150" dirty="0">
                        <a:latin typeface="Segoe UI" panose="020B0502040204020203" pitchFamily="34" charset="0"/>
                        <a:cs typeface="Segoe UI" panose="020B0502040204020203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row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  <a:defRPr/>
                      </a:pPr>
                      <a:r>
                        <a:rPr lang="es-E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Segoe UI" panose="020B0502040204020203" pitchFamily="34" charset="0"/>
                        </a:rPr>
                        <a:t>02</a:t>
                      </a:r>
                      <a:endParaRPr lang="es-PE" sz="1600" dirty="0">
                        <a:latin typeface="Segoe UI" panose="020B0502040204020203" pitchFamily="34" charset="0"/>
                        <a:cs typeface="Segoe UI" panose="020B0502040204020203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row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s-ES" sz="1100" b="0" i="0" u="none" strike="noStrike" kern="1200" dirty="0">
                          <a:solidFill>
                            <a:schemeClr val="tx1"/>
                          </a:solidFill>
                          <a:effectLst/>
                          <a:latin typeface="Segoe UI" panose="020B0502040204020203" pitchFamily="34" charset="0"/>
                          <a:ea typeface="+mn-ea"/>
                          <a:cs typeface="Segoe UI" panose="020B0502040204020203" pitchFamily="34" charset="0"/>
                        </a:rPr>
                        <a:t>OBRA CULMINADA</a:t>
                      </a:r>
                      <a:endParaRPr lang="es-PE" sz="1100" b="0" i="0" u="none" strike="noStrike" dirty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3132072699"/>
                  </a:ext>
                </a:extLst>
              </a:tr>
              <a:tr h="379304"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v"/>
                        <a:tabLst/>
                        <a:defRPr/>
                      </a:pPr>
                      <a:r>
                        <a:rPr lang="es-ES" sz="1150" dirty="0"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 ASENT. HUMANO CERRO LAS ANIMAS</a:t>
                      </a:r>
                      <a:endParaRPr lang="es-PE" sz="1150" dirty="0">
                        <a:latin typeface="Segoe UI" panose="020B0502040204020203" pitchFamily="34" charset="0"/>
                        <a:cs typeface="Segoe UI" panose="020B0502040204020203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vMerge="1">
                  <a:txBody>
                    <a:bodyPr/>
                    <a:lstStyle/>
                    <a:p>
                      <a:pPr marL="171450" marR="0" lvl="0" indent="-17145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v"/>
                        <a:tabLst/>
                        <a:defRPr/>
                      </a:pPr>
                      <a:endParaRPr lang="es-PE" sz="1100" dirty="0">
                        <a:latin typeface="Segoe UI" panose="020B0502040204020203" pitchFamily="34" charset="0"/>
                        <a:cs typeface="Segoe UI" panose="020B0502040204020203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vMerge="1">
                  <a:txBody>
                    <a:bodyPr/>
                    <a:lstStyle/>
                    <a:p>
                      <a:endParaRPr lang="es-PE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866463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23141648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F11656FA-E6BE-469E-982C-939A2A212D8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98" y="0"/>
            <a:ext cx="12172003" cy="6858000"/>
          </a:xfrm>
          <a:prstGeom prst="rect">
            <a:avLst/>
          </a:prstGeom>
        </p:spPr>
      </p:pic>
      <p:graphicFrame>
        <p:nvGraphicFramePr>
          <p:cNvPr id="4" name="Tabla 3">
            <a:extLst>
              <a:ext uri="{FF2B5EF4-FFF2-40B4-BE49-F238E27FC236}">
                <a16:creationId xmlns:a16="http://schemas.microsoft.com/office/drawing/2014/main" id="{F907FAF9-3561-44FF-AF96-BAC6A19074C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94802134"/>
              </p:ext>
            </p:extLst>
          </p:nvPr>
        </p:nvGraphicFramePr>
        <p:xfrm>
          <a:off x="1642588" y="2703534"/>
          <a:ext cx="8616620" cy="3492693"/>
        </p:xfrm>
        <a:graphic>
          <a:graphicData uri="http://schemas.openxmlformats.org/drawingml/2006/table">
            <a:tbl>
              <a:tblPr/>
              <a:tblGrid>
                <a:gridCol w="3297513">
                  <a:extLst>
                    <a:ext uri="{9D8B030D-6E8A-4147-A177-3AD203B41FA5}">
                      <a16:colId xmlns:a16="http://schemas.microsoft.com/office/drawing/2014/main" val="3232566219"/>
                    </a:ext>
                  </a:extLst>
                </a:gridCol>
                <a:gridCol w="1369042">
                  <a:extLst>
                    <a:ext uri="{9D8B030D-6E8A-4147-A177-3AD203B41FA5}">
                      <a16:colId xmlns:a16="http://schemas.microsoft.com/office/drawing/2014/main" val="1195337550"/>
                    </a:ext>
                  </a:extLst>
                </a:gridCol>
                <a:gridCol w="1713697">
                  <a:extLst>
                    <a:ext uri="{9D8B030D-6E8A-4147-A177-3AD203B41FA5}">
                      <a16:colId xmlns:a16="http://schemas.microsoft.com/office/drawing/2014/main" val="1794317130"/>
                    </a:ext>
                  </a:extLst>
                </a:gridCol>
                <a:gridCol w="2236368">
                  <a:extLst>
                    <a:ext uri="{9D8B030D-6E8A-4147-A177-3AD203B41FA5}">
                      <a16:colId xmlns:a16="http://schemas.microsoft.com/office/drawing/2014/main" val="4249820634"/>
                    </a:ext>
                  </a:extLst>
                </a:gridCol>
              </a:tblGrid>
              <a:tr h="760796">
                <a:tc>
                  <a:txBody>
                    <a:bodyPr/>
                    <a:lstStyle/>
                    <a:p>
                      <a:pPr algn="ctr" fontAlgn="ctr"/>
                      <a:r>
                        <a:rPr lang="es-PE" sz="1800" b="1" i="0" u="none" strike="noStrike" dirty="0">
                          <a:solidFill>
                            <a:srgbClr val="FFFFFF"/>
                          </a:solidFill>
                          <a:effectLst/>
                          <a:latin typeface="Segoe UI Black" panose="020B0A02040204020203" pitchFamily="34" charset="0"/>
                          <a:ea typeface="Segoe UI Black" panose="020B0A02040204020203" pitchFamily="34" charset="0"/>
                        </a:rPr>
                        <a:t>OBRAS EJECUTADAS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PE" sz="1800" b="1" i="0" u="none" strike="noStrike" dirty="0">
                          <a:solidFill>
                            <a:srgbClr val="FFFFFF"/>
                          </a:solidFill>
                          <a:effectLst/>
                          <a:latin typeface="Segoe UI Black" panose="020B0A02040204020203" pitchFamily="34" charset="0"/>
                          <a:ea typeface="Segoe UI Black" panose="020B0A02040204020203" pitchFamily="34" charset="0"/>
                        </a:rPr>
                        <a:t>CANTIDAD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PE" sz="1800" b="1" i="0" u="none" strike="noStrike" dirty="0">
                          <a:solidFill>
                            <a:srgbClr val="FFFFFF"/>
                          </a:solidFill>
                          <a:effectLst/>
                          <a:latin typeface="Segoe UI Black" panose="020B0A02040204020203" pitchFamily="34" charset="0"/>
                          <a:ea typeface="Segoe UI Black" panose="020B0A02040204020203" pitchFamily="34" charset="0"/>
                        </a:rPr>
                        <a:t>META FÍSICA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PE" sz="1800" b="1" i="0" u="none" strike="noStrike" dirty="0">
                          <a:solidFill>
                            <a:srgbClr val="FFFFFF"/>
                          </a:solidFill>
                          <a:effectLst/>
                          <a:latin typeface="Segoe UI Black" panose="020B0A02040204020203" pitchFamily="34" charset="0"/>
                          <a:ea typeface="Segoe UI Black" panose="020B0A02040204020203" pitchFamily="34" charset="0"/>
                        </a:rPr>
                        <a:t>COSTO DE INVERSIÓN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49690484"/>
                  </a:ext>
                </a:extLst>
              </a:tr>
              <a:tr h="506511"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s-PE" sz="1800" b="0" i="0" u="none" strike="noStrike" dirty="0">
                          <a:solidFill>
                            <a:schemeClr val="tx1"/>
                          </a:solidFill>
                          <a:effectLst/>
                          <a:latin typeface="Segoe UI" panose="020B0502040204020203" pitchFamily="34" charset="0"/>
                        </a:rPr>
                        <a:t>MURO DE CONTENCIÓN 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ES" sz="1800" b="0" i="0" u="none" strike="noStrike" dirty="0">
                          <a:solidFill>
                            <a:schemeClr val="tx1"/>
                          </a:solidFill>
                          <a:effectLst/>
                          <a:latin typeface="Segoe UI" panose="020B0502040204020203" pitchFamily="34" charset="0"/>
                        </a:rPr>
                        <a:t>06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ES" sz="1800" b="0" i="0" u="none" strike="noStrike" dirty="0">
                          <a:solidFill>
                            <a:schemeClr val="tx1"/>
                          </a:solidFill>
                          <a:effectLst/>
                          <a:latin typeface="Segoe UI" panose="020B0502040204020203" pitchFamily="34" charset="0"/>
                        </a:rPr>
                        <a:t>1,249.25 M</a:t>
                      </a:r>
                      <a:endParaRPr lang="es-PE" sz="1800" b="0" i="0" u="none" strike="noStrike" dirty="0">
                        <a:solidFill>
                          <a:schemeClr val="tx1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ES" sz="1800" b="0" i="0" u="none" strike="noStrike" dirty="0">
                          <a:solidFill>
                            <a:schemeClr val="tx1"/>
                          </a:solidFill>
                          <a:effectLst/>
                          <a:latin typeface="Segoe UI" panose="020B0502040204020203" pitchFamily="34" charset="0"/>
                        </a:rPr>
                        <a:t>S/ 2,404,326.05</a:t>
                      </a:r>
                      <a:endParaRPr lang="es-PE" sz="1800" b="0" i="0" u="none" strike="noStrike" dirty="0">
                        <a:solidFill>
                          <a:schemeClr val="tx1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814801002"/>
                  </a:ext>
                </a:extLst>
              </a:tr>
              <a:tr h="398521">
                <a:tc>
                  <a:txBody>
                    <a:bodyPr/>
                    <a:lstStyle/>
                    <a:p>
                      <a:pPr algn="ctr" fontAlgn="ctr"/>
                      <a:r>
                        <a:rPr lang="es-ES" sz="1800" b="0" i="0" u="none" strike="noStrike" dirty="0">
                          <a:solidFill>
                            <a:schemeClr val="tx1"/>
                          </a:solidFill>
                          <a:effectLst/>
                          <a:latin typeface="Segoe UI" panose="020B0502040204020203" pitchFamily="34" charset="0"/>
                        </a:rPr>
                        <a:t>PARQUE</a:t>
                      </a:r>
                      <a:endParaRPr lang="es-PE" sz="1800" b="0" i="0" u="none" strike="noStrike" dirty="0">
                        <a:solidFill>
                          <a:schemeClr val="tx1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ES" sz="1800" b="0" i="0" u="none" strike="noStrike" dirty="0">
                          <a:solidFill>
                            <a:schemeClr val="tx1"/>
                          </a:solidFill>
                          <a:effectLst/>
                          <a:latin typeface="Segoe UI" panose="020B0502040204020203" pitchFamily="34" charset="0"/>
                        </a:rPr>
                        <a:t>08</a:t>
                      </a:r>
                      <a:endParaRPr lang="es-PE" sz="1800" b="0" i="0" u="none" strike="noStrike" dirty="0">
                        <a:solidFill>
                          <a:schemeClr val="tx1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ES" sz="1800" b="0" i="0" u="none" strike="noStrike" dirty="0">
                          <a:solidFill>
                            <a:schemeClr val="tx1"/>
                          </a:solidFill>
                          <a:effectLst/>
                          <a:latin typeface="Segoe UI" panose="020B0502040204020203" pitchFamily="34" charset="0"/>
                        </a:rPr>
                        <a:t>10,911.35 M2</a:t>
                      </a:r>
                      <a:endParaRPr lang="es-PE" sz="1800" b="0" i="0" u="none" strike="noStrike" dirty="0">
                        <a:solidFill>
                          <a:schemeClr val="tx1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PE" sz="1800" b="0" i="0" u="none" strike="noStrike" dirty="0">
                          <a:solidFill>
                            <a:schemeClr val="tx1"/>
                          </a:solidFill>
                          <a:effectLst/>
                          <a:latin typeface="Segoe UI" panose="020B0502040204020203" pitchFamily="34" charset="0"/>
                        </a:rPr>
                        <a:t>S/ 4,037,103.87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40589208"/>
                  </a:ext>
                </a:extLst>
              </a:tr>
              <a:tr h="412448">
                <a:tc>
                  <a:txBody>
                    <a:bodyPr/>
                    <a:lstStyle/>
                    <a:p>
                      <a:pPr algn="ctr" fontAlgn="ctr"/>
                      <a:r>
                        <a:rPr lang="es-ES" sz="1800" b="0" i="0" u="none" strike="noStrike" dirty="0">
                          <a:solidFill>
                            <a:schemeClr val="tx1"/>
                          </a:solidFill>
                          <a:effectLst/>
                          <a:latin typeface="Segoe UI" panose="020B0502040204020203" pitchFamily="34" charset="0"/>
                        </a:rPr>
                        <a:t>LOSA DEPORTIVA</a:t>
                      </a:r>
                      <a:endParaRPr lang="es-PE" sz="1800" b="0" i="0" u="none" strike="noStrike" dirty="0">
                        <a:solidFill>
                          <a:schemeClr val="tx1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ES" sz="1800" b="0" i="0" u="none" strike="noStrike" dirty="0">
                          <a:solidFill>
                            <a:schemeClr val="tx1"/>
                          </a:solidFill>
                          <a:effectLst/>
                          <a:latin typeface="Segoe UI" panose="020B0502040204020203" pitchFamily="34" charset="0"/>
                        </a:rPr>
                        <a:t>06</a:t>
                      </a:r>
                      <a:endParaRPr lang="es-PE" sz="1800" b="0" i="0" u="none" strike="noStrike" dirty="0">
                        <a:solidFill>
                          <a:schemeClr val="tx1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ES" sz="1800" b="0" i="0" u="none" strike="noStrike" dirty="0">
                          <a:solidFill>
                            <a:schemeClr val="tx1"/>
                          </a:solidFill>
                          <a:effectLst/>
                          <a:latin typeface="Segoe UI" panose="020B0502040204020203" pitchFamily="34" charset="0"/>
                        </a:rPr>
                        <a:t>9,448.14 M2</a:t>
                      </a:r>
                      <a:endParaRPr lang="es-PE" sz="1800" b="0" i="0" u="none" strike="noStrike" dirty="0">
                        <a:solidFill>
                          <a:schemeClr val="tx1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s-PE" sz="1800" b="0" i="0" u="none" strike="noStrike" dirty="0">
                          <a:solidFill>
                            <a:schemeClr val="tx1"/>
                          </a:solidFill>
                          <a:effectLst/>
                          <a:latin typeface="Segoe UI" panose="020B0502040204020203" pitchFamily="34" charset="0"/>
                        </a:rPr>
                        <a:t>S/ 2,859,579.45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80902416"/>
                  </a:ext>
                </a:extLst>
              </a:tr>
              <a:tr h="444172">
                <a:tc>
                  <a:txBody>
                    <a:bodyPr/>
                    <a:lstStyle/>
                    <a:p>
                      <a:pPr algn="ctr" fontAlgn="ctr"/>
                      <a:r>
                        <a:rPr lang="es-PE" sz="1800" b="0" i="0" u="none" strike="noStrike" dirty="0">
                          <a:solidFill>
                            <a:schemeClr val="tx1"/>
                          </a:solidFill>
                          <a:effectLst/>
                          <a:latin typeface="Segoe UI" panose="020B0502040204020203" pitchFamily="34" charset="0"/>
                        </a:rPr>
                        <a:t>PISTAS Y VEREDAS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ES" sz="1800" b="0" i="0" u="none" strike="noStrike" dirty="0">
                          <a:solidFill>
                            <a:schemeClr val="tx1"/>
                          </a:solidFill>
                          <a:effectLst/>
                          <a:latin typeface="Segoe UI" panose="020B0502040204020203" pitchFamily="34" charset="0"/>
                        </a:rPr>
                        <a:t>15</a:t>
                      </a:r>
                      <a:endParaRPr lang="es-PE" sz="1800" b="0" i="0" u="none" strike="noStrike" dirty="0">
                        <a:solidFill>
                          <a:schemeClr val="tx1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ES" sz="1800" b="0" i="0" u="none" strike="noStrike" dirty="0">
                          <a:solidFill>
                            <a:schemeClr val="tx1"/>
                          </a:solidFill>
                          <a:effectLst/>
                          <a:latin typeface="Segoe UI" panose="020B0502040204020203" pitchFamily="34" charset="0"/>
                        </a:rPr>
                        <a:t>170,877.19 M2 </a:t>
                      </a:r>
                      <a:endParaRPr lang="es-PE" sz="1800" b="0" i="0" u="none" strike="noStrike" dirty="0">
                        <a:solidFill>
                          <a:schemeClr val="tx1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ES" sz="1800" b="0" i="0" u="none" strike="noStrike" dirty="0">
                          <a:solidFill>
                            <a:schemeClr val="tx1"/>
                          </a:solidFill>
                          <a:effectLst/>
                          <a:latin typeface="Segoe UI" panose="020B0502040204020203" pitchFamily="34" charset="0"/>
                        </a:rPr>
                        <a:t>S/ 25,291,306.36</a:t>
                      </a:r>
                      <a:endParaRPr lang="es-PE" sz="1800" b="0" i="0" u="none" strike="noStrike" dirty="0">
                        <a:solidFill>
                          <a:schemeClr val="tx1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16566117"/>
                  </a:ext>
                </a:extLst>
              </a:tr>
              <a:tr h="401873">
                <a:tc>
                  <a:txBody>
                    <a:bodyPr/>
                    <a:lstStyle/>
                    <a:p>
                      <a:pPr algn="ctr" fontAlgn="ctr"/>
                      <a:r>
                        <a:rPr lang="es-ES" sz="1800" b="0" i="0" u="none" strike="noStrike" dirty="0">
                          <a:solidFill>
                            <a:schemeClr val="tx1"/>
                          </a:solidFill>
                          <a:effectLst/>
                          <a:latin typeface="Segoe UI" panose="020B0502040204020203" pitchFamily="34" charset="0"/>
                        </a:rPr>
                        <a:t>COLEGIOS</a:t>
                      </a:r>
                      <a:endParaRPr lang="es-PE" sz="1800" b="0" i="0" u="none" strike="noStrike" dirty="0">
                        <a:solidFill>
                          <a:schemeClr val="tx1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ES" sz="1800" b="0" i="0" u="none" strike="noStrike" dirty="0">
                          <a:solidFill>
                            <a:schemeClr val="tx1"/>
                          </a:solidFill>
                          <a:effectLst/>
                          <a:latin typeface="Segoe UI" panose="020B0502040204020203" pitchFamily="34" charset="0"/>
                        </a:rPr>
                        <a:t>06</a:t>
                      </a:r>
                      <a:endParaRPr lang="es-PE" sz="1800" b="0" i="0" u="none" strike="noStrike" dirty="0">
                        <a:solidFill>
                          <a:schemeClr val="tx1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ES" sz="1800" b="0" i="0" u="none" strike="noStrike" dirty="0">
                          <a:solidFill>
                            <a:schemeClr val="tx1"/>
                          </a:solidFill>
                          <a:effectLst/>
                          <a:latin typeface="Segoe UI" panose="020B0502040204020203" pitchFamily="34" charset="0"/>
                        </a:rPr>
                        <a:t>1,175.69 M2</a:t>
                      </a:r>
                      <a:endParaRPr lang="es-PE" sz="1800" b="0" i="0" u="none" strike="noStrike" dirty="0">
                        <a:solidFill>
                          <a:schemeClr val="tx1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ES" sz="1800" b="0" i="0" u="none" strike="noStrike" dirty="0">
                          <a:solidFill>
                            <a:schemeClr val="tx1"/>
                          </a:solidFill>
                          <a:effectLst/>
                          <a:latin typeface="Segoe UI" panose="020B0502040204020203" pitchFamily="34" charset="0"/>
                        </a:rPr>
                        <a:t>S/ 2,624,403.50</a:t>
                      </a:r>
                      <a:endParaRPr lang="es-PE" sz="1800" b="0" i="0" u="none" strike="noStrike" dirty="0">
                        <a:solidFill>
                          <a:schemeClr val="tx1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33165543"/>
                  </a:ext>
                </a:extLst>
              </a:tr>
              <a:tr h="568372">
                <a:tc>
                  <a:txBody>
                    <a:bodyPr/>
                    <a:lstStyle/>
                    <a:p>
                      <a:pPr algn="ctr" fontAlgn="ctr"/>
                      <a:r>
                        <a:rPr lang="es-PE" sz="1800" b="1" i="0" u="none" strike="noStrike" dirty="0">
                          <a:solidFill>
                            <a:srgbClr val="FFFFFF"/>
                          </a:solidFill>
                          <a:effectLst/>
                          <a:latin typeface="Segoe UI Black" panose="020B0A02040204020203" pitchFamily="34" charset="0"/>
                          <a:ea typeface="Segoe UI Black" panose="020B0A02040204020203" pitchFamily="34" charset="0"/>
                        </a:rPr>
                        <a:t>TOTAL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ES" sz="2000" b="1" i="0" u="none" strike="noStrike" dirty="0">
                          <a:solidFill>
                            <a:srgbClr val="FFFFFF"/>
                          </a:solidFill>
                          <a:effectLst/>
                          <a:latin typeface="Segoe UI Black" panose="020B0A02040204020203" pitchFamily="34" charset="0"/>
                          <a:ea typeface="Segoe UI Black" panose="020B0A02040204020203" pitchFamily="34" charset="0"/>
                        </a:rPr>
                        <a:t>41</a:t>
                      </a:r>
                      <a:endParaRPr lang="es-PE" sz="2000" b="1" i="0" u="none" strike="noStrike" dirty="0">
                        <a:solidFill>
                          <a:srgbClr val="FFFFFF"/>
                        </a:solidFill>
                        <a:effectLst/>
                        <a:latin typeface="Segoe UI Black" panose="020B0A02040204020203" pitchFamily="34" charset="0"/>
                        <a:ea typeface="Segoe UI Black" panose="020B0A02040204020203" pitchFamily="34" charset="0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PE" sz="1800" b="1" i="0" u="none" strike="noStrike" dirty="0">
                          <a:solidFill>
                            <a:srgbClr val="FFFFFF"/>
                          </a:solidFill>
                          <a:effectLst/>
                          <a:latin typeface="Segoe UI Black" panose="020B0A02040204020203" pitchFamily="34" charset="0"/>
                          <a:ea typeface="Segoe UI Black" panose="020B0A02040204020203" pitchFamily="34" charset="0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ES" sz="2000" b="1" i="0" u="none" strike="noStrike" dirty="0">
                          <a:solidFill>
                            <a:srgbClr val="FFFFFF"/>
                          </a:solidFill>
                          <a:effectLst/>
                          <a:latin typeface="Segoe UI Black" panose="020B0A02040204020203" pitchFamily="34" charset="0"/>
                          <a:ea typeface="Segoe UI Black" panose="020B0A02040204020203" pitchFamily="34" charset="0"/>
                        </a:rPr>
                        <a:t>37,216,719.23</a:t>
                      </a:r>
                      <a:endParaRPr lang="es-PE" sz="2000" b="1" i="0" u="none" strike="noStrike" dirty="0">
                        <a:solidFill>
                          <a:srgbClr val="FFFFFF"/>
                        </a:solidFill>
                        <a:effectLst/>
                        <a:latin typeface="Segoe UI Black" panose="020B0A02040204020203" pitchFamily="34" charset="0"/>
                        <a:ea typeface="Segoe UI Black" panose="020B0A02040204020203" pitchFamily="34" charset="0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1830254"/>
                  </a:ext>
                </a:extLst>
              </a:tr>
            </a:tbl>
          </a:graphicData>
        </a:graphic>
      </p:graphicFrame>
      <p:graphicFrame>
        <p:nvGraphicFramePr>
          <p:cNvPr id="5" name="Tabla 4">
            <a:extLst>
              <a:ext uri="{FF2B5EF4-FFF2-40B4-BE49-F238E27FC236}">
                <a16:creationId xmlns:a16="http://schemas.microsoft.com/office/drawing/2014/main" id="{87FD5BAF-6D74-4676-93D5-2D2D53388D5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19179452"/>
              </p:ext>
            </p:extLst>
          </p:nvPr>
        </p:nvGraphicFramePr>
        <p:xfrm>
          <a:off x="2811508" y="1498791"/>
          <a:ext cx="6164541" cy="973146"/>
        </p:xfrm>
        <a:graphic>
          <a:graphicData uri="http://schemas.openxmlformats.org/drawingml/2006/table">
            <a:tbl>
              <a:tblPr/>
              <a:tblGrid>
                <a:gridCol w="4429047">
                  <a:extLst>
                    <a:ext uri="{9D8B030D-6E8A-4147-A177-3AD203B41FA5}">
                      <a16:colId xmlns:a16="http://schemas.microsoft.com/office/drawing/2014/main" val="3559176693"/>
                    </a:ext>
                  </a:extLst>
                </a:gridCol>
                <a:gridCol w="1735494">
                  <a:extLst>
                    <a:ext uri="{9D8B030D-6E8A-4147-A177-3AD203B41FA5}">
                      <a16:colId xmlns:a16="http://schemas.microsoft.com/office/drawing/2014/main" val="1715116478"/>
                    </a:ext>
                  </a:extLst>
                </a:gridCol>
              </a:tblGrid>
              <a:tr h="459448">
                <a:tc gridSpan="2">
                  <a:txBody>
                    <a:bodyPr/>
                    <a:lstStyle/>
                    <a:p>
                      <a:pPr algn="ctr" fontAlgn="ctr"/>
                      <a:endParaRPr lang="es-MX" sz="800" b="1" i="0" u="none" strike="noStrike" dirty="0">
                        <a:solidFill>
                          <a:srgbClr val="FFFFFF"/>
                        </a:solidFill>
                        <a:effectLst/>
                        <a:latin typeface="Segoe UI" panose="020B0502040204020203" pitchFamily="34" charset="0"/>
                      </a:endParaRPr>
                    </a:p>
                    <a:p>
                      <a:pPr algn="ctr" fontAlgn="ctr"/>
                      <a:r>
                        <a:rPr lang="es-MX" sz="1800" b="1" i="0" u="none" strike="noStrike" dirty="0">
                          <a:solidFill>
                            <a:srgbClr val="FFFFFF"/>
                          </a:solidFill>
                          <a:effectLst/>
                          <a:latin typeface="Segoe UI Black" panose="020B0A02040204020203" pitchFamily="34" charset="0"/>
                          <a:ea typeface="Segoe UI Black" panose="020B0A02040204020203" pitchFamily="34" charset="0"/>
                        </a:rPr>
                        <a:t>ESTADO SITUACIONAL DE LAS INVERSIONES</a:t>
                      </a:r>
                    </a:p>
                    <a:p>
                      <a:pPr algn="ctr" fontAlgn="ctr"/>
                      <a:endParaRPr lang="es-PE" sz="800" b="1" i="0" u="none" strike="noStrike" dirty="0">
                        <a:solidFill>
                          <a:srgbClr val="FFFFFF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 fontAlgn="ctr"/>
                      <a:endParaRPr lang="es-PE" sz="1600" b="1" i="0" u="none" strike="noStrike" dirty="0">
                        <a:solidFill>
                          <a:srgbClr val="FFFFFF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65677634"/>
                  </a:ext>
                </a:extLst>
              </a:tr>
              <a:tr h="445461"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s-PE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Segoe UI" panose="020B0502040204020203" pitchFamily="34" charset="0"/>
                        </a:rPr>
                        <a:t>OBRAS EJECUTADAS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MX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Segoe UI" panose="020B0502040204020203" pitchFamily="34" charset="0"/>
                        </a:rPr>
                        <a:t>41</a:t>
                      </a:r>
                      <a:endParaRPr lang="es-PE" sz="2000" b="0" i="0" u="none" strike="noStrike" dirty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543062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26972176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34178137-E1E1-41E1-A1BD-25DEA9BE7D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98" y="0"/>
            <a:ext cx="1217200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1712486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C7A73983-7575-44F1-A26E-A77FAEF08CE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98" y="0"/>
            <a:ext cx="1217200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9824904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3C1EE54F-DD7F-4ACF-8B53-5FCBF3F36E6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98" y="0"/>
            <a:ext cx="1217200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4405567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FA2CAFAB-DEEC-4F7D-B6ED-0F10406E010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98" y="0"/>
            <a:ext cx="1217200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3253013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937928B2-AEC7-4734-9768-C28EA6CCD77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98" y="0"/>
            <a:ext cx="1217200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380524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0B46A965-7899-4302-816D-755CB833EF1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98" y="0"/>
            <a:ext cx="1217200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2806691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7B838646-9158-46C8-B45D-289F9CC692E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98" y="0"/>
            <a:ext cx="1217200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5994972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52084FFF-9018-45F8-B31C-A7B97689E07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98" y="0"/>
            <a:ext cx="1217200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8847504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C6EC469E-D5F4-4993-91E5-7EB7437A2D7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98" y="0"/>
            <a:ext cx="1217200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9585452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4D909A81-36E4-40B8-B822-1565CD5B78E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98" y="0"/>
            <a:ext cx="1217200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2337679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6B8A9C0A-57C7-4701-9B19-A34073101B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98" y="0"/>
            <a:ext cx="1217200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2823863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F111EDDB-3444-4E96-80F2-1C54715E145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98" y="0"/>
            <a:ext cx="1217200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3493729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E8787F2E-6F29-4DB6-836E-D1EC6148DD1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98" y="0"/>
            <a:ext cx="1217200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7996656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A0BF3177-380D-427A-97FE-62011B17F21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98" y="0"/>
            <a:ext cx="1217200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6763630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E8E7A4D5-9A16-406E-AAFC-733E98FDB4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98" y="0"/>
            <a:ext cx="1217200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476603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1642A2A2-CB89-46DF-AA24-69C24F83660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98" y="0"/>
            <a:ext cx="1217200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6158489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A5A3E02A-97C0-439E-97DE-EE133A0081C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98" y="0"/>
            <a:ext cx="12172003" cy="6858000"/>
          </a:xfrm>
          <a:prstGeom prst="rect">
            <a:avLst/>
          </a:prstGeom>
        </p:spPr>
      </p:pic>
      <p:graphicFrame>
        <p:nvGraphicFramePr>
          <p:cNvPr id="4" name="Tabla 3">
            <a:extLst>
              <a:ext uri="{FF2B5EF4-FFF2-40B4-BE49-F238E27FC236}">
                <a16:creationId xmlns:a16="http://schemas.microsoft.com/office/drawing/2014/main" id="{2FBA0DAF-E421-4000-ACDC-F7ED75CFDBD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07505366"/>
              </p:ext>
            </p:extLst>
          </p:nvPr>
        </p:nvGraphicFramePr>
        <p:xfrm>
          <a:off x="859810" y="1598443"/>
          <a:ext cx="9949217" cy="4798171"/>
        </p:xfrm>
        <a:graphic>
          <a:graphicData uri="http://schemas.openxmlformats.org/drawingml/2006/table">
            <a:tbl>
              <a:tblPr/>
              <a:tblGrid>
                <a:gridCol w="8366077">
                  <a:extLst>
                    <a:ext uri="{9D8B030D-6E8A-4147-A177-3AD203B41FA5}">
                      <a16:colId xmlns:a16="http://schemas.microsoft.com/office/drawing/2014/main" val="3232566219"/>
                    </a:ext>
                  </a:extLst>
                </a:gridCol>
                <a:gridCol w="1583140">
                  <a:extLst>
                    <a:ext uri="{9D8B030D-6E8A-4147-A177-3AD203B41FA5}">
                      <a16:colId xmlns:a16="http://schemas.microsoft.com/office/drawing/2014/main" val="1976778994"/>
                    </a:ext>
                  </a:extLst>
                </a:gridCol>
              </a:tblGrid>
              <a:tr h="585024">
                <a:tc>
                  <a:txBody>
                    <a:bodyPr/>
                    <a:lstStyle/>
                    <a:p>
                      <a:pPr algn="ctr" fontAlgn="ctr"/>
                      <a:r>
                        <a:rPr lang="es-ES" sz="2000" b="1" i="0" u="none" strike="noStrike" dirty="0">
                          <a:solidFill>
                            <a:srgbClr val="FFFFFF"/>
                          </a:solidFill>
                          <a:effectLst/>
                          <a:latin typeface="Segoe UI" panose="020B0502040204020203" pitchFamily="34" charset="0"/>
                        </a:rPr>
                        <a:t>LOGROS OBTENIDOS</a:t>
                      </a:r>
                      <a:endParaRPr lang="es-PE" sz="2000" b="1" i="0" u="none" strike="noStrike" dirty="0">
                        <a:solidFill>
                          <a:srgbClr val="FFFFFF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PE" sz="2000" b="1" i="0" u="none" strike="noStrike" dirty="0">
                          <a:solidFill>
                            <a:srgbClr val="FFFFFF"/>
                          </a:solidFill>
                          <a:effectLst/>
                          <a:latin typeface="Segoe UI" panose="020B0502040204020203" pitchFamily="34" charset="0"/>
                        </a:rPr>
                        <a:t>CANTIDAD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49690484"/>
                  </a:ext>
                </a:extLst>
              </a:tr>
              <a:tr h="135102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  <a:defRPr/>
                      </a:pPr>
                      <a:r>
                        <a:rPr lang="es-ES" sz="2000" b="1" dirty="0"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COLEGIOS</a:t>
                      </a:r>
                    </a:p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  <a:defRPr/>
                      </a:pPr>
                      <a:endParaRPr lang="es-ES" sz="800" b="1" dirty="0">
                        <a:latin typeface="Segoe UI" panose="020B0502040204020203" pitchFamily="34" charset="0"/>
                        <a:cs typeface="Segoe UI" panose="020B0502040204020203" pitchFamily="34" charset="0"/>
                      </a:endParaRPr>
                    </a:p>
                    <a:p>
                      <a:pPr marL="285750" marR="0" lvl="0" indent="-28575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v"/>
                        <a:tabLst/>
                        <a:defRPr/>
                      </a:pPr>
                      <a:r>
                        <a:rPr lang="pt-BR" sz="1650" b="0" dirty="0"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I.E. Nº 2064 REPÚBLICA FEDERAL DE ALEMANIA</a:t>
                      </a:r>
                    </a:p>
                    <a:p>
                      <a:pPr marL="171450" marR="0" lvl="0" indent="-17145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v"/>
                        <a:tabLst/>
                        <a:defRPr/>
                      </a:pPr>
                      <a:r>
                        <a:rPr lang="es-ES" sz="1650" b="0" dirty="0"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  C.E. 2065 JOSÉ ANTONIO ENCINAS </a:t>
                      </a:r>
                      <a:r>
                        <a:rPr lang="pt-BR" sz="1650" b="0" dirty="0"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 </a:t>
                      </a:r>
                    </a:p>
                    <a:p>
                      <a:pPr marL="171450" marR="0" lvl="0" indent="-17145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v"/>
                        <a:tabLst/>
                        <a:defRPr/>
                      </a:pPr>
                      <a:r>
                        <a:rPr lang="pt-BR" sz="1650" b="0" dirty="0"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  I.E. INICIAL SAN PEDRO DE CHOQUE</a:t>
                      </a:r>
                      <a:endParaRPr lang="es-PE" sz="1650" b="0" dirty="0">
                        <a:latin typeface="Segoe UI" panose="020B0502040204020203" pitchFamily="34" charset="0"/>
                        <a:cs typeface="Segoe UI" panose="020B0502040204020203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  <a:defRPr/>
                      </a:pPr>
                      <a:r>
                        <a:rPr lang="es-ES" sz="2400" b="0" kern="1200" dirty="0">
                          <a:solidFill>
                            <a:schemeClr val="tx1"/>
                          </a:solidFill>
                          <a:latin typeface="Segoe UI" panose="020B0502040204020203" pitchFamily="34" charset="0"/>
                          <a:ea typeface="+mn-ea"/>
                          <a:cs typeface="Segoe UI" panose="020B0502040204020203" pitchFamily="34" charset="0"/>
                        </a:rPr>
                        <a:t>03</a:t>
                      </a:r>
                      <a:endParaRPr lang="es-PE" sz="2400" b="0" kern="1200" dirty="0">
                        <a:solidFill>
                          <a:schemeClr val="tx1"/>
                        </a:solidFill>
                        <a:latin typeface="Segoe UI" panose="020B0502040204020203" pitchFamily="34" charset="0"/>
                        <a:ea typeface="+mn-ea"/>
                        <a:cs typeface="Segoe UI" panose="020B0502040204020203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726329665"/>
                  </a:ext>
                </a:extLst>
              </a:tr>
              <a:tr h="1328598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  <a:defRPr/>
                      </a:pPr>
                      <a:r>
                        <a:rPr lang="es-PE" sz="2000" b="1" dirty="0"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LOSAS DEPORTIVAS</a:t>
                      </a:r>
                    </a:p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  <a:defRPr/>
                      </a:pPr>
                      <a:endParaRPr lang="es-PE" sz="800" b="1" dirty="0">
                        <a:latin typeface="Segoe UI" panose="020B0502040204020203" pitchFamily="34" charset="0"/>
                        <a:cs typeface="Segoe UI" panose="020B0502040204020203" pitchFamily="34" charset="0"/>
                      </a:endParaRPr>
                    </a:p>
                    <a:p>
                      <a:pPr marL="171450" marR="0" lvl="0" indent="-17145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v"/>
                        <a:tabLst/>
                        <a:defRPr/>
                      </a:pPr>
                      <a:r>
                        <a:rPr lang="es-ES" sz="1650" b="0" dirty="0"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LOSA DEPORTIVA LAS BEGONIAS</a:t>
                      </a:r>
                    </a:p>
                    <a:p>
                      <a:pPr marL="171450" marR="0" lvl="0" indent="-17145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v"/>
                        <a:tabLst/>
                        <a:defRPr/>
                      </a:pPr>
                      <a:r>
                        <a:rPr lang="es-ES" sz="1650" b="0" dirty="0"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LOSA DEPORTIVA CENTRO POBLADO CERRO CAJAMARCA</a:t>
                      </a:r>
                      <a:endParaRPr lang="es-PE" sz="1650" b="0" dirty="0">
                        <a:latin typeface="Segoe UI" panose="020B0502040204020203" pitchFamily="34" charset="0"/>
                        <a:cs typeface="Segoe UI" panose="020B0502040204020203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  <a:defRPr/>
                      </a:pPr>
                      <a:r>
                        <a:rPr lang="es-ES" sz="2400" b="0" dirty="0"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02</a:t>
                      </a:r>
                      <a:endParaRPr lang="es-PE" sz="2400" b="0" dirty="0">
                        <a:latin typeface="Segoe UI" panose="020B0502040204020203" pitchFamily="34" charset="0"/>
                        <a:cs typeface="Segoe UI" panose="020B0502040204020203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886127096"/>
                  </a:ext>
                </a:extLst>
              </a:tr>
              <a:tr h="1456083"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es-ES" sz="1050" b="1" dirty="0">
                        <a:latin typeface="Segoe UI" panose="020B0502040204020203" pitchFamily="34" charset="0"/>
                        <a:cs typeface="Segoe UI" panose="020B0502040204020203" pitchFamily="34" charset="0"/>
                      </a:endParaRP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s-ES" sz="2000" b="1" dirty="0"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P</a:t>
                      </a:r>
                      <a:r>
                        <a:rPr lang="es-PE" sz="2000" b="1" dirty="0"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ARQUES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es-PE" sz="800" b="1" dirty="0">
                        <a:latin typeface="Segoe UI" panose="020B0502040204020203" pitchFamily="34" charset="0"/>
                        <a:cs typeface="Segoe UI" panose="020B0502040204020203" pitchFamily="34" charset="0"/>
                      </a:endParaRPr>
                    </a:p>
                    <a:p>
                      <a:pPr marL="285750" indent="-285750">
                        <a:buFont typeface="Wingdings" panose="05000000000000000000" pitchFamily="2" charset="2"/>
                        <a:buChar char="v"/>
                      </a:pPr>
                      <a:r>
                        <a:rPr lang="es-PE" sz="1650" b="0" dirty="0"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PARQUE CONCORDIA P.J. LADERAS DE CHILLÓN I EXPLANADA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v"/>
                      </a:pPr>
                      <a:r>
                        <a:rPr lang="es-PE" sz="1650" b="0" dirty="0"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PARQUE VISTA ALEGRE DE ZAPALLAL 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v"/>
                      </a:pPr>
                      <a:r>
                        <a:rPr lang="es-PE" sz="1650" b="0" dirty="0"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ALAMEDA PASEO DE LOS HÉROES URB. ÁLAMOS III ETAPA</a:t>
                      </a:r>
                      <a:endParaRPr lang="es-PE" sz="1650" b="1" dirty="0">
                        <a:latin typeface="Segoe UI" panose="020B0502040204020203" pitchFamily="34" charset="0"/>
                        <a:cs typeface="Segoe UI" panose="020B0502040204020203" pitchFamily="34" charset="0"/>
                      </a:endParaRP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es-PE" sz="1200" b="1" dirty="0">
                        <a:latin typeface="Segoe UI" panose="020B0502040204020203" pitchFamily="34" charset="0"/>
                        <a:cs typeface="Segoe UI" panose="020B0502040204020203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  <a:defRPr/>
                      </a:pPr>
                      <a:r>
                        <a:rPr lang="es-ES" sz="2400" b="0" kern="1200" dirty="0">
                          <a:solidFill>
                            <a:schemeClr val="tx1"/>
                          </a:solidFill>
                          <a:latin typeface="Segoe UI" panose="020B0502040204020203" pitchFamily="34" charset="0"/>
                          <a:ea typeface="+mn-ea"/>
                          <a:cs typeface="Segoe UI" panose="020B0502040204020203" pitchFamily="34" charset="0"/>
                        </a:rPr>
                        <a:t>03</a:t>
                      </a:r>
                      <a:endParaRPr lang="es-PE" sz="2400" b="0" kern="1200" dirty="0">
                        <a:solidFill>
                          <a:schemeClr val="tx1"/>
                        </a:solidFill>
                        <a:latin typeface="Segoe UI" panose="020B0502040204020203" pitchFamily="34" charset="0"/>
                        <a:ea typeface="+mn-ea"/>
                        <a:cs typeface="Segoe UI" panose="020B0502040204020203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3145768276"/>
                  </a:ext>
                </a:extLst>
              </a:tr>
            </a:tbl>
          </a:graphicData>
        </a:graphic>
      </p:graphicFrame>
      <p:pic>
        <p:nvPicPr>
          <p:cNvPr id="5" name="Imagen 4">
            <a:extLst>
              <a:ext uri="{FF2B5EF4-FFF2-40B4-BE49-F238E27FC236}">
                <a16:creationId xmlns:a16="http://schemas.microsoft.com/office/drawing/2014/main" id="{7A7B2D35-4C27-46D7-8483-77B5F749ED5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50000" b="50851"/>
          <a:stretch/>
        </p:blipFill>
        <p:spPr>
          <a:xfrm>
            <a:off x="7312056" y="2313062"/>
            <a:ext cx="1831943" cy="1200508"/>
          </a:xfrm>
          <a:prstGeom prst="rect">
            <a:avLst/>
          </a:prstGeom>
        </p:spPr>
      </p:pic>
      <p:pic>
        <p:nvPicPr>
          <p:cNvPr id="6" name="Imagen 5">
            <a:extLst>
              <a:ext uri="{FF2B5EF4-FFF2-40B4-BE49-F238E27FC236}">
                <a16:creationId xmlns:a16="http://schemas.microsoft.com/office/drawing/2014/main" id="{C7B4C87A-9A1C-4A5A-A308-C75A1FC9D6C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0741" b="51111"/>
          <a:stretch/>
        </p:blipFill>
        <p:spPr>
          <a:xfrm>
            <a:off x="7312056" y="3676465"/>
            <a:ext cx="1831943" cy="1101578"/>
          </a:xfrm>
          <a:prstGeom prst="rect">
            <a:avLst/>
          </a:prstGeom>
        </p:spPr>
      </p:pic>
      <p:pic>
        <p:nvPicPr>
          <p:cNvPr id="7" name="Imagen 6">
            <a:extLst>
              <a:ext uri="{FF2B5EF4-FFF2-40B4-BE49-F238E27FC236}">
                <a16:creationId xmlns:a16="http://schemas.microsoft.com/office/drawing/2014/main" id="{60F822AE-B074-4092-AE3E-EC28059DEC5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1481" t="52184"/>
          <a:stretch/>
        </p:blipFill>
        <p:spPr>
          <a:xfrm>
            <a:off x="7299130" y="4979868"/>
            <a:ext cx="1844869" cy="13055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5553074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>
            <a:extLst>
              <a:ext uri="{FF2B5EF4-FFF2-40B4-BE49-F238E27FC236}">
                <a16:creationId xmlns:a16="http://schemas.microsoft.com/office/drawing/2014/main" id="{01C5F178-5323-4CDA-BCCA-818EBBDB22E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98" y="0"/>
            <a:ext cx="12172003" cy="6858000"/>
          </a:xfrm>
          <a:prstGeom prst="rect">
            <a:avLst/>
          </a:prstGeom>
        </p:spPr>
      </p:pic>
      <p:graphicFrame>
        <p:nvGraphicFramePr>
          <p:cNvPr id="3" name="Tabla 2">
            <a:extLst>
              <a:ext uri="{FF2B5EF4-FFF2-40B4-BE49-F238E27FC236}">
                <a16:creationId xmlns:a16="http://schemas.microsoft.com/office/drawing/2014/main" id="{3A281B1B-790F-4077-B1E2-32E17D694C0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20788379"/>
              </p:ext>
            </p:extLst>
          </p:nvPr>
        </p:nvGraphicFramePr>
        <p:xfrm>
          <a:off x="696037" y="1485665"/>
          <a:ext cx="10863618" cy="4997290"/>
        </p:xfrm>
        <a:graphic>
          <a:graphicData uri="http://schemas.openxmlformats.org/drawingml/2006/table">
            <a:tbl>
              <a:tblPr/>
              <a:tblGrid>
                <a:gridCol w="9444250">
                  <a:extLst>
                    <a:ext uri="{9D8B030D-6E8A-4147-A177-3AD203B41FA5}">
                      <a16:colId xmlns:a16="http://schemas.microsoft.com/office/drawing/2014/main" val="3232566219"/>
                    </a:ext>
                  </a:extLst>
                </a:gridCol>
                <a:gridCol w="1419368">
                  <a:extLst>
                    <a:ext uri="{9D8B030D-6E8A-4147-A177-3AD203B41FA5}">
                      <a16:colId xmlns:a16="http://schemas.microsoft.com/office/drawing/2014/main" val="1976778994"/>
                    </a:ext>
                  </a:extLst>
                </a:gridCol>
              </a:tblGrid>
              <a:tr h="530065">
                <a:tc>
                  <a:txBody>
                    <a:bodyPr/>
                    <a:lstStyle/>
                    <a:p>
                      <a:pPr algn="ctr" fontAlgn="ctr"/>
                      <a:r>
                        <a:rPr lang="es-ES" sz="2000" b="1" i="0" u="none" strike="noStrike" dirty="0">
                          <a:solidFill>
                            <a:srgbClr val="FFFFFF"/>
                          </a:solidFill>
                          <a:effectLst/>
                          <a:latin typeface="Segoe UI" panose="020B0502040204020203" pitchFamily="34" charset="0"/>
                        </a:rPr>
                        <a:t>LOGROS OBTENIDOS</a:t>
                      </a:r>
                      <a:endParaRPr lang="es-PE" sz="2000" b="1" i="0" u="none" strike="noStrike" dirty="0">
                        <a:solidFill>
                          <a:srgbClr val="FFFFFF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PE" sz="2000" b="1" i="0" u="none" strike="noStrike" dirty="0">
                          <a:solidFill>
                            <a:srgbClr val="FFFFFF"/>
                          </a:solidFill>
                          <a:effectLst/>
                          <a:latin typeface="Segoe UI" panose="020B0502040204020203" pitchFamily="34" charset="0"/>
                        </a:rPr>
                        <a:t>CANTIDAD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49690484"/>
                  </a:ext>
                </a:extLst>
              </a:tr>
              <a:tr h="4096525"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es-PE" sz="500" b="1" dirty="0">
                        <a:latin typeface="Segoe UI" panose="020B0502040204020203" pitchFamily="34" charset="0"/>
                        <a:cs typeface="Segoe UI" panose="020B0502040204020203" pitchFamily="34" charset="0"/>
                      </a:endParaRP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s-PE" sz="2000" b="1" dirty="0"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VÍAS LOCALES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es-PE" sz="800" b="1" dirty="0">
                        <a:latin typeface="Segoe UI" panose="020B0502040204020203" pitchFamily="34" charset="0"/>
                        <a:cs typeface="Segoe UI" panose="020B0502040204020203" pitchFamily="34" charset="0"/>
                      </a:endParaRPr>
                    </a:p>
                    <a:p>
                      <a:pPr marL="342900" indent="-342900" algn="just">
                        <a:buFont typeface="Wingdings" panose="05000000000000000000" pitchFamily="2" charset="2"/>
                        <a:buChar char="v"/>
                        <a:tabLst>
                          <a:tab pos="8605838" algn="l"/>
                        </a:tabLst>
                      </a:pPr>
                      <a:r>
                        <a:rPr lang="es-PE" sz="1650" b="0" dirty="0"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I ETAPA DE BACHEO DE VIAS EN LA ZONA NORTE, CENTRO Y SUR DEL DISTRITO</a:t>
                      </a:r>
                    </a:p>
                    <a:p>
                      <a:pPr marL="342900" indent="-342900" algn="just">
                        <a:buFont typeface="Wingdings" panose="05000000000000000000" pitchFamily="2" charset="2"/>
                        <a:buChar char="v"/>
                        <a:tabLst>
                          <a:tab pos="8605838" algn="l"/>
                        </a:tabLst>
                      </a:pPr>
                      <a:r>
                        <a:rPr lang="es-PE" sz="1650" b="0" dirty="0"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MEJORAMIENTO DEL INGRESO </a:t>
                      </a:r>
                      <a:r>
                        <a:rPr lang="es-ES" sz="1650" b="0" dirty="0"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ASOC. HUERTOS DE SANTA ROSA - SECTOR LA GRAMA </a:t>
                      </a:r>
                      <a:endParaRPr lang="es-PE" sz="1650" b="0" dirty="0">
                        <a:latin typeface="Segoe UI" panose="020B0502040204020203" pitchFamily="34" charset="0"/>
                        <a:cs typeface="Segoe UI" panose="020B0502040204020203" pitchFamily="34" charset="0"/>
                      </a:endParaRPr>
                    </a:p>
                    <a:p>
                      <a:pPr marL="342900" indent="-342900" algn="just">
                        <a:buFont typeface="Wingdings" panose="05000000000000000000" pitchFamily="2" charset="2"/>
                        <a:buChar char="v"/>
                        <a:tabLst>
                          <a:tab pos="8605838" algn="l"/>
                        </a:tabLst>
                      </a:pPr>
                      <a:r>
                        <a:rPr lang="es-PE" sz="1650" b="0" dirty="0"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MEJORAMIENTO DEL ACCESO </a:t>
                      </a:r>
                      <a:r>
                        <a:rPr lang="es-ES" sz="1650" b="0" dirty="0"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CALLE CIPRECES DEL A.H. BELEN HASTA EL PASAJE 8 DEL A.H. HIJOS DE JERUSALEN PARCELA B </a:t>
                      </a:r>
                    </a:p>
                    <a:p>
                      <a:pPr marL="342900" indent="-342900" algn="just">
                        <a:buFont typeface="Wingdings" panose="05000000000000000000" pitchFamily="2" charset="2"/>
                        <a:buChar char="v"/>
                        <a:tabLst>
                          <a:tab pos="8605838" algn="l"/>
                        </a:tabLst>
                      </a:pPr>
                      <a:r>
                        <a:rPr lang="es-PE" sz="1650" b="0" dirty="0"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MEJORAMIENTO DEL INGRESO </a:t>
                      </a:r>
                      <a:r>
                        <a:rPr lang="es-ES" sz="1650" b="0" dirty="0"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AV. SAN PEDRO DE CHOQUE Y LA AV. PROLONGACIÓN CHIMPU OCLLO - SECTOR TAMBO INGA </a:t>
                      </a:r>
                      <a:endParaRPr lang="es-PE" sz="1650" b="0" dirty="0">
                        <a:latin typeface="Segoe UI" panose="020B0502040204020203" pitchFamily="34" charset="0"/>
                        <a:cs typeface="Segoe UI" panose="020B0502040204020203" pitchFamily="34" charset="0"/>
                      </a:endParaRPr>
                    </a:p>
                    <a:p>
                      <a:pPr marL="342900" indent="-342900" algn="just">
                        <a:buFont typeface="Wingdings" panose="05000000000000000000" pitchFamily="2" charset="2"/>
                        <a:buChar char="v"/>
                        <a:tabLst>
                          <a:tab pos="8605838" algn="l"/>
                        </a:tabLst>
                      </a:pPr>
                      <a:r>
                        <a:rPr lang="es-PE" sz="1650" b="0" dirty="0"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MEJORAMIENTO DEL INGRESO A.H. SANTA BÁRBARA</a:t>
                      </a:r>
                    </a:p>
                    <a:p>
                      <a:pPr marL="342900" indent="-342900" algn="just">
                        <a:buFont typeface="Wingdings" panose="05000000000000000000" pitchFamily="2" charset="2"/>
                        <a:buChar char="v"/>
                        <a:tabLst>
                          <a:tab pos="8605838" algn="l"/>
                        </a:tabLst>
                      </a:pPr>
                      <a:r>
                        <a:rPr lang="es-ES" sz="1650" b="0" dirty="0"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MEJORAMIENTO AV. LAS VEGAS Y CALLE SAN PEDRO EN EL SECTOR TAMBO INGA </a:t>
                      </a:r>
                    </a:p>
                    <a:p>
                      <a:pPr marL="342900" indent="-342900" algn="just">
                        <a:buFont typeface="Wingdings" panose="05000000000000000000" pitchFamily="2" charset="2"/>
                        <a:buChar char="v"/>
                        <a:tabLst>
                          <a:tab pos="8605838" algn="l"/>
                        </a:tabLst>
                      </a:pPr>
                      <a:r>
                        <a:rPr lang="es-ES" sz="1650" b="0" dirty="0"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MEJORAMIENTO CALLE FICUS INTERSECCIÓN CON LA CALLE INDEPENDENCIA – SECTOR SHANGRILA</a:t>
                      </a:r>
                    </a:p>
                    <a:p>
                      <a:pPr marL="342900" indent="-342900" algn="just">
                        <a:buFont typeface="Wingdings" panose="05000000000000000000" pitchFamily="2" charset="2"/>
                        <a:buChar char="v"/>
                        <a:tabLst>
                          <a:tab pos="8605838" algn="l"/>
                        </a:tabLst>
                      </a:pPr>
                      <a:r>
                        <a:rPr lang="es-ES" sz="1650" b="0" dirty="0"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MEJORAMIENTO CALLE LAS FLORES EN LA ASOC. LOS HUERTOS DE COPACABANA</a:t>
                      </a:r>
                    </a:p>
                    <a:p>
                      <a:pPr marL="342900" indent="-342900" algn="just">
                        <a:buFont typeface="Wingdings" panose="05000000000000000000" pitchFamily="2" charset="2"/>
                        <a:buChar char="v"/>
                        <a:tabLst>
                          <a:tab pos="8605838" algn="l"/>
                        </a:tabLst>
                      </a:pPr>
                      <a:r>
                        <a:rPr lang="es-ES" sz="1650" b="0" dirty="0"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MEJORAMIENTO VÍA AMPLIACIÓN DE LA AVENIDA SAN JUAN - SECTOR LA GRAMA</a:t>
                      </a:r>
                    </a:p>
                    <a:p>
                      <a:pPr marL="342900" indent="-342900" algn="just">
                        <a:buFont typeface="Wingdings" panose="05000000000000000000" pitchFamily="2" charset="2"/>
                        <a:buChar char="v"/>
                        <a:tabLst>
                          <a:tab pos="8605838" algn="l"/>
                        </a:tabLst>
                      </a:pPr>
                      <a:r>
                        <a:rPr lang="es-ES" sz="1650" b="0" dirty="0"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MEJORAMIENTO PASAJE LECAROS UBICADO EN EL SECTOR CERCADO</a:t>
                      </a:r>
                    </a:p>
                    <a:p>
                      <a:pPr marL="342900" indent="-342900" algn="just">
                        <a:buFont typeface="Wingdings" panose="05000000000000000000" pitchFamily="2" charset="2"/>
                        <a:buChar char="v"/>
                        <a:tabLst>
                          <a:tab pos="8605838" algn="l"/>
                        </a:tabLst>
                      </a:pPr>
                      <a:r>
                        <a:rPr lang="es-ES" sz="1650" b="0" dirty="0"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MEJORAMIENTO CALLE VIVANCO DE LA ASOCIACIÓN DE VIVIENDA EL CAFETAL</a:t>
                      </a:r>
                    </a:p>
                    <a:p>
                      <a:pPr marL="342900" indent="-342900" algn="just">
                        <a:buFont typeface="Wingdings" panose="05000000000000000000" pitchFamily="2" charset="2"/>
                        <a:buChar char="v"/>
                        <a:tabLst>
                          <a:tab pos="8605838" algn="l"/>
                        </a:tabLst>
                      </a:pPr>
                      <a:r>
                        <a:rPr lang="es-MX" sz="1650" b="0" dirty="0"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MEJORAMIENTO CRUCE DE LA AV. MIGUEL GRAU CON EL PS. PEATÓN - SECTOR CERCADO</a:t>
                      </a:r>
                      <a:endParaRPr lang="es-ES" sz="1650" b="0" dirty="0">
                        <a:latin typeface="Segoe UI" panose="020B0502040204020203" pitchFamily="34" charset="0"/>
                        <a:cs typeface="Segoe UI" panose="020B0502040204020203" pitchFamily="34" charset="0"/>
                      </a:endParaRPr>
                    </a:p>
                    <a:p>
                      <a:pPr marL="342900" indent="-342900">
                        <a:buFont typeface="Wingdings" panose="05000000000000000000" pitchFamily="2" charset="2"/>
                        <a:buChar char="v"/>
                      </a:pPr>
                      <a:endParaRPr lang="es-PE" sz="1200" b="0" dirty="0">
                        <a:latin typeface="Segoe UI" panose="020B0502040204020203" pitchFamily="34" charset="0"/>
                        <a:cs typeface="Segoe UI" panose="020B0502040204020203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  <a:defRPr/>
                      </a:pPr>
                      <a:r>
                        <a:rPr lang="es-ES" sz="2400" b="0" kern="1200" dirty="0">
                          <a:solidFill>
                            <a:schemeClr val="tx1"/>
                          </a:solidFill>
                          <a:latin typeface="Segoe UI" panose="020B0502040204020203" pitchFamily="34" charset="0"/>
                          <a:ea typeface="+mn-ea"/>
                          <a:cs typeface="Segoe UI" panose="020B0502040204020203" pitchFamily="34" charset="0"/>
                        </a:rPr>
                        <a:t>20</a:t>
                      </a:r>
                      <a:endParaRPr lang="es-PE" sz="2400" b="0" kern="1200" dirty="0">
                        <a:solidFill>
                          <a:schemeClr val="tx1"/>
                        </a:solidFill>
                        <a:latin typeface="Segoe UI" panose="020B0502040204020203" pitchFamily="34" charset="0"/>
                        <a:ea typeface="+mn-ea"/>
                        <a:cs typeface="Segoe UI" panose="020B0502040204020203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314576827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44313896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78F89A95-CDB8-44AF-A533-5B67C83DB47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98" y="0"/>
            <a:ext cx="1217200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0682052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D36D2B79-C60D-4D33-AD4F-0B6BFCCC2E4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98" y="0"/>
            <a:ext cx="1217200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5397116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751ADF7C-CF51-4B5A-ABF3-842B3BDE6D6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98" y="0"/>
            <a:ext cx="1217200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0976863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38ACDB5B-B7BA-4298-B467-D5E15C959B1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98" y="0"/>
            <a:ext cx="1217200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8382114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49E6693D-8BCD-43A4-99BF-B3B1540AA5B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98" y="0"/>
            <a:ext cx="1217200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1330133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n 5">
            <a:extLst>
              <a:ext uri="{FF2B5EF4-FFF2-40B4-BE49-F238E27FC236}">
                <a16:creationId xmlns:a16="http://schemas.microsoft.com/office/drawing/2014/main" id="{C4ED7BFE-697A-4470-9457-C6B7B95BCB0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98" y="0"/>
            <a:ext cx="12172003" cy="6858000"/>
          </a:xfrm>
          <a:prstGeom prst="rect">
            <a:avLst/>
          </a:prstGeom>
        </p:spPr>
      </p:pic>
      <p:graphicFrame>
        <p:nvGraphicFramePr>
          <p:cNvPr id="4" name="Diagrama 3">
            <a:extLst>
              <a:ext uri="{FF2B5EF4-FFF2-40B4-BE49-F238E27FC236}">
                <a16:creationId xmlns:a16="http://schemas.microsoft.com/office/drawing/2014/main" id="{ACD52427-0342-4F80-AEFF-0974A87F783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10273257"/>
              </p:ext>
            </p:extLst>
          </p:nvPr>
        </p:nvGraphicFramePr>
        <p:xfrm>
          <a:off x="4298950" y="1594010"/>
          <a:ext cx="7315200" cy="44988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Imagen 4">
            <a:extLst>
              <a:ext uri="{FF2B5EF4-FFF2-40B4-BE49-F238E27FC236}">
                <a16:creationId xmlns:a16="http://schemas.microsoft.com/office/drawing/2014/main" id="{191BF545-EFB3-414C-BC4D-4CB3BF231038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t="779" b="57477"/>
          <a:stretch>
            <a:fillRect/>
          </a:stretch>
        </p:blipFill>
        <p:spPr>
          <a:xfrm>
            <a:off x="776377" y="1354345"/>
            <a:ext cx="4746086" cy="53521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9594408"/>
      </p:ext>
    </p:extLst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64186C62-02D3-4A91-93EA-C297A5338AD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98" y="0"/>
            <a:ext cx="12172003" cy="6858000"/>
          </a:xfrm>
          <a:prstGeom prst="rect">
            <a:avLst/>
          </a:prstGeom>
        </p:spPr>
      </p:pic>
      <p:sp>
        <p:nvSpPr>
          <p:cNvPr id="7" name="Rectángulo: esquinas redondeadas 6">
            <a:extLst>
              <a:ext uri="{FF2B5EF4-FFF2-40B4-BE49-F238E27FC236}">
                <a16:creationId xmlns:a16="http://schemas.microsoft.com/office/drawing/2014/main" id="{63592C00-882A-4CC5-8805-B2A56B882190}"/>
              </a:ext>
            </a:extLst>
          </p:cNvPr>
          <p:cNvSpPr/>
          <p:nvPr/>
        </p:nvSpPr>
        <p:spPr>
          <a:xfrm>
            <a:off x="695161" y="1194202"/>
            <a:ext cx="5479136" cy="781044"/>
          </a:xfrm>
          <a:prstGeom prst="roundRect">
            <a:avLst/>
          </a:prstGeom>
          <a:solidFill>
            <a:srgbClr val="002060"/>
          </a:solidFill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" sz="1600" b="1" dirty="0">
                <a:latin typeface="Segoe UI Black" panose="020B0A02040204020203" pitchFamily="34" charset="0"/>
                <a:ea typeface="Segoe UI Black" panose="020B0A02040204020203" pitchFamily="34" charset="0"/>
              </a:rPr>
              <a:t>COMPROMISO 1: Mejora del estado nutricional y de salud de las gestantes y niños hasta los 12 meses de edad para la prevención de anemia 1</a:t>
            </a:r>
            <a:endParaRPr lang="es-PE" sz="1600" b="1" dirty="0">
              <a:latin typeface="Segoe UI Black" panose="020B0A02040204020203" pitchFamily="34" charset="0"/>
              <a:ea typeface="Segoe UI Black" panose="020B0A02040204020203" pitchFamily="34" charset="0"/>
            </a:endParaRPr>
          </a:p>
        </p:txBody>
      </p:sp>
      <p:sp>
        <p:nvSpPr>
          <p:cNvPr id="8" name="Rectángulo: esquinas redondeadas 7">
            <a:extLst>
              <a:ext uri="{FF2B5EF4-FFF2-40B4-BE49-F238E27FC236}">
                <a16:creationId xmlns:a16="http://schemas.microsoft.com/office/drawing/2014/main" id="{6D77A0B9-FBA5-4E9E-A61B-C14668F77D72}"/>
              </a:ext>
            </a:extLst>
          </p:cNvPr>
          <p:cNvSpPr/>
          <p:nvPr/>
        </p:nvSpPr>
        <p:spPr>
          <a:xfrm>
            <a:off x="6331101" y="1247794"/>
            <a:ext cx="4473917" cy="546587"/>
          </a:xfrm>
          <a:prstGeom prst="roundRect">
            <a:avLst/>
          </a:prstGeom>
          <a:solidFill>
            <a:srgbClr val="002060"/>
          </a:solidFill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" sz="1600" b="1" dirty="0">
                <a:latin typeface="Segoe UI Black" panose="020B0A02040204020203" pitchFamily="34" charset="0"/>
                <a:ea typeface="Segoe UI Black" panose="020B0A02040204020203" pitchFamily="34" charset="0"/>
              </a:rPr>
              <a:t>COMPROMISO 2: Mejorar los niveles de recaudación del Impuesto Predial (IP)</a:t>
            </a:r>
            <a:endParaRPr lang="es-PE" sz="1600" b="1" dirty="0">
              <a:latin typeface="Segoe UI Black" panose="020B0A02040204020203" pitchFamily="34" charset="0"/>
              <a:ea typeface="Segoe UI Black" panose="020B0A02040204020203" pitchFamily="34" charset="0"/>
            </a:endParaRPr>
          </a:p>
        </p:txBody>
      </p:sp>
      <p:sp>
        <p:nvSpPr>
          <p:cNvPr id="9" name="Rectángulo: esquinas redondeadas 8">
            <a:extLst>
              <a:ext uri="{FF2B5EF4-FFF2-40B4-BE49-F238E27FC236}">
                <a16:creationId xmlns:a16="http://schemas.microsoft.com/office/drawing/2014/main" id="{6AB11CF1-0F94-431D-8674-9BF42D1040CD}"/>
              </a:ext>
            </a:extLst>
          </p:cNvPr>
          <p:cNvSpPr/>
          <p:nvPr/>
        </p:nvSpPr>
        <p:spPr>
          <a:xfrm>
            <a:off x="716295" y="3894815"/>
            <a:ext cx="5296318" cy="698228"/>
          </a:xfrm>
          <a:prstGeom prst="roundRect">
            <a:avLst/>
          </a:prstGeom>
          <a:solidFill>
            <a:srgbClr val="002060"/>
          </a:solidFill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" sz="1600" b="1" dirty="0">
                <a:latin typeface="Segoe UI Black" panose="020B0A02040204020203" pitchFamily="34" charset="0"/>
                <a:ea typeface="Segoe UI Black" panose="020B0A02040204020203" pitchFamily="34" charset="0"/>
              </a:rPr>
              <a:t>COMPROMISO 5:Compromiso 5: Fortalecer el rol de los Gobiernos Locales (GL) en favor de la seguridad ciudadana</a:t>
            </a:r>
            <a:endParaRPr lang="es-PE" sz="1600" b="1" dirty="0">
              <a:latin typeface="Segoe UI Black" panose="020B0A02040204020203" pitchFamily="34" charset="0"/>
              <a:ea typeface="Segoe UI Black" panose="020B0A02040204020203" pitchFamily="34" charset="0"/>
            </a:endParaRPr>
          </a:p>
        </p:txBody>
      </p:sp>
      <p:pic>
        <p:nvPicPr>
          <p:cNvPr id="10" name="Imagen 9">
            <a:extLst>
              <a:ext uri="{FF2B5EF4-FFF2-40B4-BE49-F238E27FC236}">
                <a16:creationId xmlns:a16="http://schemas.microsoft.com/office/drawing/2014/main" id="{978C0B96-0C7C-438B-B151-754D5B08E93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785" t="27413" r="1165" b="8120"/>
          <a:stretch/>
        </p:blipFill>
        <p:spPr>
          <a:xfrm>
            <a:off x="7122497" y="1869796"/>
            <a:ext cx="3233035" cy="1886901"/>
          </a:xfrm>
          <a:prstGeom prst="rect">
            <a:avLst/>
          </a:prstGeom>
        </p:spPr>
      </p:pic>
      <p:pic>
        <p:nvPicPr>
          <p:cNvPr id="11" name="Imagen 10">
            <a:extLst>
              <a:ext uri="{FF2B5EF4-FFF2-40B4-BE49-F238E27FC236}">
                <a16:creationId xmlns:a16="http://schemas.microsoft.com/office/drawing/2014/main" id="{854A00E0-A69D-4B2C-B9F3-6AEB2A7A8A5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00" t="28276" r="725" b="7448"/>
          <a:stretch/>
        </p:blipFill>
        <p:spPr>
          <a:xfrm>
            <a:off x="911138" y="2019734"/>
            <a:ext cx="5011152" cy="1886901"/>
          </a:xfrm>
          <a:prstGeom prst="rect">
            <a:avLst/>
          </a:prstGeom>
        </p:spPr>
      </p:pic>
      <p:pic>
        <p:nvPicPr>
          <p:cNvPr id="12" name="Imagen 11">
            <a:extLst>
              <a:ext uri="{FF2B5EF4-FFF2-40B4-BE49-F238E27FC236}">
                <a16:creationId xmlns:a16="http://schemas.microsoft.com/office/drawing/2014/main" id="{07C73699-DEF6-47AB-92AE-B498728E2E8C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0" t="27800" r="49216" b="6104"/>
          <a:stretch/>
        </p:blipFill>
        <p:spPr>
          <a:xfrm>
            <a:off x="1385777" y="4682019"/>
            <a:ext cx="3566750" cy="2075243"/>
          </a:xfrm>
          <a:prstGeom prst="rect">
            <a:avLst/>
          </a:prstGeom>
        </p:spPr>
      </p:pic>
      <p:pic>
        <p:nvPicPr>
          <p:cNvPr id="13" name="Imagen 12">
            <a:extLst>
              <a:ext uri="{FF2B5EF4-FFF2-40B4-BE49-F238E27FC236}">
                <a16:creationId xmlns:a16="http://schemas.microsoft.com/office/drawing/2014/main" id="{ADBDC247-8C81-4418-BBA0-89FCD5590B2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70771" y="4105405"/>
            <a:ext cx="1442022" cy="1442022"/>
          </a:xfrm>
          <a:prstGeom prst="rect">
            <a:avLst/>
          </a:prstGeom>
        </p:spPr>
      </p:pic>
      <p:pic>
        <p:nvPicPr>
          <p:cNvPr id="14" name="Imagen 13">
            <a:extLst>
              <a:ext uri="{FF2B5EF4-FFF2-40B4-BE49-F238E27FC236}">
                <a16:creationId xmlns:a16="http://schemas.microsoft.com/office/drawing/2014/main" id="{D82D8D86-3FA9-49EC-BB53-DCFD9972A23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512793" y="4593043"/>
            <a:ext cx="972799" cy="972799"/>
          </a:xfrm>
          <a:prstGeom prst="rect">
            <a:avLst/>
          </a:prstGeom>
        </p:spPr>
      </p:pic>
      <p:sp>
        <p:nvSpPr>
          <p:cNvPr id="15" name="Rectángulo 14">
            <a:extLst>
              <a:ext uri="{FF2B5EF4-FFF2-40B4-BE49-F238E27FC236}">
                <a16:creationId xmlns:a16="http://schemas.microsoft.com/office/drawing/2014/main" id="{2A83D84B-0578-4662-81AC-7705791E556A}"/>
              </a:ext>
            </a:extLst>
          </p:cNvPr>
          <p:cNvSpPr/>
          <p:nvPr/>
        </p:nvSpPr>
        <p:spPr>
          <a:xfrm>
            <a:off x="6780588" y="5547427"/>
            <a:ext cx="3574944" cy="92942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s-ES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Se cumplió al 100% con RESOLUCIÓN DIRECTORAL N.º 0016-2026-EF/50.01</a:t>
            </a:r>
          </a:p>
        </p:txBody>
      </p:sp>
    </p:spTree>
    <p:extLst>
      <p:ext uri="{BB962C8B-B14F-4D97-AF65-F5344CB8AC3E}">
        <p14:creationId xmlns:p14="http://schemas.microsoft.com/office/powerpoint/2010/main" val="2909813668"/>
      </p:ext>
    </p:extLst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DB4AED34-3FDC-4B73-AAD8-DC487856A7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98" y="0"/>
            <a:ext cx="1217200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7676026"/>
      </p:ext>
    </p:extLst>
  </p:cSld>
  <p:clrMapOvr>
    <a:masterClrMapping/>
  </p:clrMapOvr>
</p:sld>
</file>

<file path=ppt/theme/theme1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1147</TotalTime>
  <Words>2013</Words>
  <Application>Microsoft Office PowerPoint</Application>
  <PresentationFormat>Panorámica</PresentationFormat>
  <Paragraphs>634</Paragraphs>
  <Slides>82</Slides>
  <Notes>0</Notes>
  <HiddenSlides>0</HiddenSlides>
  <MMClips>0</MMClips>
  <ScaleCrop>false</ScaleCrop>
  <HeadingPairs>
    <vt:vector size="6" baseType="variant">
      <vt:variant>
        <vt:lpstr>Fuentes usadas</vt:lpstr>
      </vt:variant>
      <vt:variant>
        <vt:i4>10</vt:i4>
      </vt:variant>
      <vt:variant>
        <vt:lpstr>Tema</vt:lpstr>
      </vt:variant>
      <vt:variant>
        <vt:i4>1</vt:i4>
      </vt:variant>
      <vt:variant>
        <vt:lpstr>Títulos de diapositiva</vt:lpstr>
      </vt:variant>
      <vt:variant>
        <vt:i4>82</vt:i4>
      </vt:variant>
    </vt:vector>
  </HeadingPairs>
  <TitlesOfParts>
    <vt:vector size="93" baseType="lpstr">
      <vt:lpstr>Aharoni</vt:lpstr>
      <vt:lpstr>Arial</vt:lpstr>
      <vt:lpstr>Arial Black</vt:lpstr>
      <vt:lpstr>Arial Narrow</vt:lpstr>
      <vt:lpstr>Calibri</vt:lpstr>
      <vt:lpstr>Calibri Light</vt:lpstr>
      <vt:lpstr>Segoe UI</vt:lpstr>
      <vt:lpstr>Segoe UI Black</vt:lpstr>
      <vt:lpstr>Segoe UI Semibold</vt:lpstr>
      <vt:lpstr>Wingdings</vt:lpstr>
      <vt:lpstr>Tema de Office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Presentación de PowerPoint</dc:title>
  <dc:creator>User</dc:creator>
  <cp:lastModifiedBy>User</cp:lastModifiedBy>
  <cp:revision>118</cp:revision>
  <dcterms:created xsi:type="dcterms:W3CDTF">2026-04-19T15:31:35Z</dcterms:created>
  <dcterms:modified xsi:type="dcterms:W3CDTF">2026-04-22T14:28:03Z</dcterms:modified>
</cp:coreProperties>
</file>