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</p:sldMasterIdLst>
  <p:notesMasterIdLst>
    <p:notesMasterId r:id="rId18"/>
  </p:notesMasterIdLst>
  <p:handoutMasterIdLst>
    <p:handoutMasterId r:id="rId19"/>
  </p:handoutMasterIdLst>
  <p:sldIdLst>
    <p:sldId id="256" r:id="rId2"/>
    <p:sldId id="340" r:id="rId3"/>
    <p:sldId id="348" r:id="rId4"/>
    <p:sldId id="349" r:id="rId5"/>
    <p:sldId id="350" r:id="rId6"/>
    <p:sldId id="351" r:id="rId7"/>
    <p:sldId id="352" r:id="rId8"/>
    <p:sldId id="353" r:id="rId9"/>
    <p:sldId id="355" r:id="rId10"/>
    <p:sldId id="358" r:id="rId11"/>
    <p:sldId id="356" r:id="rId12"/>
    <p:sldId id="357" r:id="rId13"/>
    <p:sldId id="345" r:id="rId14"/>
    <p:sldId id="359" r:id="rId15"/>
    <p:sldId id="346" r:id="rId16"/>
    <p:sldId id="339" r:id="rId1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Barlow ExtraBold" panose="020B0604020202020204" charset="0"/>
      <p:bold r:id="rId24"/>
      <p:boldItalic r:id="rId25"/>
    </p:embeddedFont>
    <p:embeddedFont>
      <p:font typeface="Arial Black" panose="020B0A04020102020204" pitchFamily="34" charset="0"/>
      <p:bold r:id="rId26"/>
    </p:embeddedFont>
    <p:embeddedFont>
      <p:font typeface="DM Sans" panose="020B0604020202020204" charset="0"/>
      <p:regular r:id="rId27"/>
      <p:bold r:id="rId28"/>
      <p:italic r:id="rId29"/>
      <p:boldItalic r:id="rId30"/>
    </p:embeddedFont>
    <p:embeddedFont>
      <p:font typeface="Arial Rounded MT Bold" panose="020F0704030504030204" pitchFamily="34" charset="0"/>
      <p:regular r:id="rId31"/>
    </p:embeddedFont>
    <p:embeddedFont>
      <p:font typeface="Century Gothic" panose="020B0502020202020204" pitchFamily="34" charset="0"/>
      <p:regular r:id="rId32"/>
      <p:bold r:id="rId33"/>
      <p:italic r:id="rId34"/>
      <p:boldItalic r:id="rId35"/>
    </p:embeddedFont>
    <p:embeddedFont>
      <p:font typeface="Roboto Condensed Light" panose="020B0604020202020204" charset="0"/>
      <p:regular r:id="rId36"/>
      <p:italic r:id="rId37"/>
    </p:embeddedFont>
    <p:embeddedFont>
      <p:font typeface="Arial Narrow" panose="020B0606020202030204" pitchFamily="3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7708"/>
    <a:srgbClr val="EFB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ABDCD6-9EEE-4237-BE94-1CEB7A1A77F9}">
  <a:tblStyle styleId="{65ABDCD6-9EEE-4237-BE94-1CEB7A1A77F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-7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9" Type="http://schemas.openxmlformats.org/officeDocument/2006/relationships/font" Target="fonts/font20.fntdata"/><Relationship Id="rId21" Type="http://schemas.openxmlformats.org/officeDocument/2006/relationships/font" Target="fonts/font2.fntdata"/><Relationship Id="rId34" Type="http://schemas.openxmlformats.org/officeDocument/2006/relationships/font" Target="fonts/font15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37" Type="http://schemas.openxmlformats.org/officeDocument/2006/relationships/font" Target="fonts/font18.fntdata"/><Relationship Id="rId40" Type="http://schemas.openxmlformats.org/officeDocument/2006/relationships/font" Target="fonts/font21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font" Target="fonts/font12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font" Target="fonts/font16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schemas.openxmlformats.org/officeDocument/2006/relationships/font" Target="fonts/font19.fntdata"/><Relationship Id="rId20" Type="http://schemas.openxmlformats.org/officeDocument/2006/relationships/font" Target="fonts/font1.fntdata"/><Relationship Id="rId41" Type="http://schemas.openxmlformats.org/officeDocument/2006/relationships/font" Target="fonts/font22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PREDIOS URBANO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C89-4E70-87F2-7C41B05E1483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E1AD-4C46-A291-728E8BDB5A54}"/>
              </c:ext>
            </c:extLst>
          </c:dPt>
          <c:dPt>
            <c:idx val="2"/>
            <c:bubble3D val="0"/>
            <c:spPr>
              <a:solidFill>
                <a:schemeClr val="accent1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C89-4E70-87F2-7C41B05E148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5BF47B59-D730-49B0-9687-66BE436E0C6B}" type="CATEGORYNAME">
                      <a:rPr lang="en-US">
                        <a:solidFill>
                          <a:schemeClr val="bg1"/>
                        </a:solidFill>
                      </a:rPr>
                      <a:pPr/>
                      <a:t>[NOMBRE DE CATEGORÍA]</a:t>
                    </a:fld>
                    <a:r>
                      <a:rPr lang="en-US" baseline="0" dirty="0">
                        <a:solidFill>
                          <a:schemeClr val="bg1"/>
                        </a:solidFill>
                      </a:rPr>
                      <a:t>
</a:t>
                    </a:r>
                    <a:fld id="{30F1E468-9685-4749-85E4-480D65072DBD}" type="PERCENTAGE">
                      <a:rPr lang="en-US" baseline="0">
                        <a:solidFill>
                          <a:schemeClr val="bg1"/>
                        </a:solidFill>
                      </a:rPr>
                      <a:pPr/>
                      <a:t>[PORCENTAJE]</a:t>
                    </a:fld>
                    <a:endParaRPr lang="en-US" baseline="0" dirty="0">
                      <a:solidFill>
                        <a:schemeClr val="bg1"/>
                      </a:solidFill>
                    </a:endParaRP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89-4E70-87F2-7C41B05E148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EEFC9792-211F-4B4A-B862-F93E1E024C08}" type="CATEGORYNAME">
                      <a:rPr lang="en-US">
                        <a:solidFill>
                          <a:schemeClr val="tx1"/>
                        </a:solidFill>
                      </a:rPr>
                      <a:pPr/>
                      <a:t>[NOMBRE DE CATEGORÍA]</a:t>
                    </a:fld>
                    <a:r>
                      <a:rPr lang="en-US" baseline="0" dirty="0">
                        <a:solidFill>
                          <a:schemeClr val="tx1"/>
                        </a:solidFill>
                      </a:rPr>
                      <a:t>
</a:t>
                    </a:r>
                    <a:fld id="{42B6B9B6-79F0-490D-8309-38019D68C732}" type="PERCENTAGE">
                      <a:rPr lang="en-US" baseline="0">
                        <a:solidFill>
                          <a:schemeClr val="tx1"/>
                        </a:solidFill>
                      </a:rPr>
                      <a:pPr/>
                      <a:t>[PORCENTAJE]</a:t>
                    </a:fld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530555555555556"/>
                      <c:h val="0.2424999999999999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E1AD-4C46-A291-728E8BDB5A5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Arial Rounded MT Bold" panose="020F0704030504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Hoja1!$A$2:$A$4</c:f>
              <c:strCache>
                <c:ptCount val="3"/>
                <c:pt idx="0">
                  <c:v>SUR</c:v>
                </c:pt>
                <c:pt idx="1">
                  <c:v>CENTRO</c:v>
                </c:pt>
                <c:pt idx="2">
                  <c:v>NORTE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19926</c:v>
                </c:pt>
                <c:pt idx="1">
                  <c:v>47650</c:v>
                </c:pt>
                <c:pt idx="2">
                  <c:v>21348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AD-4C46-A291-728E8BDB5A54}"/>
            </c:ext>
          </c:extLst>
        </c:ser>
        <c:dLbls>
          <c:dLblPos val="ctr"/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cantidad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Arial Rounded MT Bold" panose="020F0704030504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Hoja1!$A$2:$A$3</c:f>
              <c:numCache>
                <c:formatCode>General</c:formatCode>
                <c:ptCount val="2"/>
                <c:pt idx="0">
                  <c:v>2019</c:v>
                </c:pt>
                <c:pt idx="1">
                  <c:v>2021</c:v>
                </c:pt>
              </c:numCache>
            </c:numRef>
          </c:cat>
          <c:val>
            <c:numRef>
              <c:f>Hoja1!$B$2:$B$3</c:f>
              <c:numCache>
                <c:formatCode>General</c:formatCode>
                <c:ptCount val="2"/>
                <c:pt idx="0">
                  <c:v>33521</c:v>
                </c:pt>
                <c:pt idx="1">
                  <c:v>40691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4C-479A-9646-A9E9CF759D40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37.69%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A14C-479A-9646-A9E9CF759D4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45.75%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A14C-479A-9646-A9E9CF759D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Arial Rounded MT Bold" panose="020F0704030504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Hoja1!$A$2:$A$3</c:f>
              <c:numCache>
                <c:formatCode>General</c:formatCode>
                <c:ptCount val="2"/>
                <c:pt idx="0">
                  <c:v>2019</c:v>
                </c:pt>
                <c:pt idx="1">
                  <c:v>2021</c:v>
                </c:pt>
              </c:numCache>
            </c:numRef>
          </c:cat>
          <c:val>
            <c:numRef>
              <c:f>Hoja1!$C$2:$C$3</c:f>
              <c:numCache>
                <c:formatCode>General</c:formatCode>
                <c:ptCount val="2"/>
                <c:pt idx="0">
                  <c:v>37.696234987180063</c:v>
                </c:pt>
                <c:pt idx="1">
                  <c:v>45.759300076469792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4C-479A-9646-A9E9CF759D4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2064418047"/>
        <c:axId val="2064415551"/>
      </c:barChart>
      <c:catAx>
        <c:axId val="206441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none" spc="0" normalizeH="0" baseline="0">
                <a:solidFill>
                  <a:srgbClr val="002060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endParaRPr lang="es-PE"/>
          </a:p>
        </c:txPr>
        <c:crossAx val="2064415551"/>
        <c:crosses val="autoZero"/>
        <c:auto val="1"/>
        <c:lblAlgn val="ctr"/>
        <c:lblOffset val="100"/>
        <c:noMultiLvlLbl val="0"/>
      </c:catAx>
      <c:valAx>
        <c:axId val="20644155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endParaRPr lang="es-PE"/>
          </a:p>
        </c:txPr>
        <c:crossAx val="2064418047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FF0000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endParaRPr lang="es-PE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Arial Rounded MT Bold" panose="020F0704030504030204" pitchFamily="34" charset="0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CON CONEXIÓN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Rounded MT Bold" panose="020F0704030504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AGUA POTABLE</c:v>
                </c:pt>
                <c:pt idx="1">
                  <c:v>ALCANTARILLADO</c:v>
                </c:pt>
                <c:pt idx="2">
                  <c:v>ENERGÍA ELECTRICA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69539</c:v>
                </c:pt>
                <c:pt idx="1">
                  <c:v>71851</c:v>
                </c:pt>
                <c:pt idx="2">
                  <c:v>81454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0E-4993-9302-138E8707E7D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SIN CONEXIÓN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Arial Rounded MT Bold" panose="020F0704030504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AGUA POTABLE</c:v>
                </c:pt>
                <c:pt idx="1">
                  <c:v>ALCANTARILLADO</c:v>
                </c:pt>
                <c:pt idx="2">
                  <c:v>ENERGÍA ELECTRICA</c:v>
                </c:pt>
              </c:strCache>
            </c:strRef>
          </c:cat>
          <c:val>
            <c:numRef>
              <c:f>Hoja1!$C$2:$C$4</c:f>
              <c:numCache>
                <c:formatCode>General</c:formatCode>
                <c:ptCount val="3"/>
                <c:pt idx="0">
                  <c:v>19385</c:v>
                </c:pt>
                <c:pt idx="1">
                  <c:v>17073</c:v>
                </c:pt>
                <c:pt idx="2">
                  <c:v>7470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0E-4993-9302-138E8707E7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68219487"/>
        <c:axId val="1368219903"/>
      </c:barChart>
      <c:catAx>
        <c:axId val="13682194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368219903"/>
        <c:crosses val="autoZero"/>
        <c:auto val="1"/>
        <c:lblAlgn val="ctr"/>
        <c:lblOffset val="100"/>
        <c:noMultiLvlLbl val="0"/>
      </c:catAx>
      <c:valAx>
        <c:axId val="1368219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endParaRPr lang="es-PE"/>
          </a:p>
        </c:txPr>
        <c:crossAx val="13682194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CANTIDAD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Rounded MT Bold" panose="020F0704030504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SUR</c:v>
                </c:pt>
                <c:pt idx="1">
                  <c:v>CENTRO</c:v>
                </c:pt>
                <c:pt idx="2">
                  <c:v>NORTE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6600</c:v>
                </c:pt>
                <c:pt idx="1">
                  <c:v>7800</c:v>
                </c:pt>
                <c:pt idx="2">
                  <c:v>6700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0E-4993-9302-138E8707E7D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PORCENTAJE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Arial Rounded MT Bold" panose="020F0704030504030204" pitchFamily="34" charset="0"/>
                    <a:ea typeface="+mn-ea"/>
                    <a:cs typeface="+mn-cs"/>
                  </a:defRPr>
                </a:pPr>
                <a:endParaRPr lang="es-P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Hoja1!$A$2:$A$4</c:f>
              <c:strCache>
                <c:ptCount val="3"/>
                <c:pt idx="0">
                  <c:v>SUR</c:v>
                </c:pt>
                <c:pt idx="1">
                  <c:v>CENTRO</c:v>
                </c:pt>
                <c:pt idx="2">
                  <c:v>NORTE</c:v>
                </c:pt>
              </c:strCache>
            </c:strRef>
          </c:cat>
          <c:val>
            <c:numRef>
              <c:f>Hoja1!$C$2:$C$4</c:f>
              <c:numCache>
                <c:formatCode>0.00%</c:formatCode>
                <c:ptCount val="3"/>
                <c:pt idx="0">
                  <c:v>0.33119999999999999</c:v>
                </c:pt>
                <c:pt idx="1">
                  <c:v>0.16370000000000001</c:v>
                </c:pt>
                <c:pt idx="2">
                  <c:v>0.31380000000000002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0E-4993-9302-138E8707E7D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68219487"/>
        <c:axId val="1368219903"/>
      </c:barChart>
      <c:catAx>
        <c:axId val="13682194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368219903"/>
        <c:crosses val="autoZero"/>
        <c:auto val="1"/>
        <c:lblAlgn val="ctr"/>
        <c:lblOffset val="100"/>
        <c:noMultiLvlLbl val="0"/>
      </c:catAx>
      <c:valAx>
        <c:axId val="1368219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endParaRPr lang="es-PE"/>
          </a:p>
        </c:txPr>
        <c:crossAx val="13682194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0.73535</cdr:x>
      <cdr:y>0.14628</cdr:y>
    </cdr:from>
    <cdr:to>
      <cdr:x>0.8425</cdr:x>
      <cdr:y>0.24287</cdr:y>
    </cdr:to>
    <cdr:sp macro="" textlink="">
      <cdr:nvSpPr>
        <cdr:cNvPr id="2" name="CuadroTexto 10"/>
        <cdr:cNvSpPr txBox="1"/>
      </cdr:nvSpPr>
      <cdr:spPr>
        <a:xfrm xmlns:a="http://schemas.openxmlformats.org/drawingml/2006/main">
          <a:off x="4754869" y="466091"/>
          <a:ext cx="692844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PE" sz="1200" b="1" dirty="0" smtClean="0">
              <a:latin typeface="Arial Narrow" panose="020B0606020202030204" pitchFamily="34" charset="0"/>
            </a:rPr>
            <a:t>91.60</a:t>
          </a:r>
          <a:r>
            <a:rPr lang="es-PE" sz="1400" b="1" dirty="0" smtClean="0">
              <a:latin typeface="Arial Narrow" panose="020B0606020202030204" pitchFamily="34" charset="0"/>
            </a:rPr>
            <a:t>%</a:t>
          </a:r>
          <a:endParaRPr lang="es-PE" sz="1400" b="1" dirty="0">
            <a:latin typeface="Arial Narrow" panose="020B060602020203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B0E7A-7804-4456-AFC1-78B60E9F696C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2BA9-F548-4230-A732-622CFB322BC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61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5" name="Google Shape;81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52175" y="3393291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139600" y="158556"/>
            <a:ext cx="781338" cy="774634"/>
            <a:chOff x="3275850" y="3006614"/>
            <a:chExt cx="830059" cy="822936"/>
          </a:xfrm>
        </p:grpSpPr>
        <p:sp>
          <p:nvSpPr>
            <p:cNvPr id="12" name="Google Shape;12;p2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27585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538837" y="378939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80272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065752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rot="5400000">
            <a:off x="716725" y="-370700"/>
            <a:ext cx="709200" cy="2163000"/>
          </a:xfrm>
          <a:prstGeom prst="round2SameRect">
            <a:avLst>
              <a:gd name="adj1" fmla="val 48556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713225" y="1338275"/>
            <a:ext cx="4615800" cy="184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1"/>
          </p:nvPr>
        </p:nvSpPr>
        <p:spPr>
          <a:xfrm>
            <a:off x="713225" y="3186125"/>
            <a:ext cx="28782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2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12/04/2022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74224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"/>
          <p:cNvSpPr/>
          <p:nvPr/>
        </p:nvSpPr>
        <p:spPr>
          <a:xfrm rot="10800000">
            <a:off x="5948575" y="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" name="Google Shape;64;p4"/>
          <p:cNvGrpSpPr/>
          <p:nvPr/>
        </p:nvGrpSpPr>
        <p:grpSpPr>
          <a:xfrm>
            <a:off x="196251" y="4725256"/>
            <a:ext cx="711887" cy="258488"/>
            <a:chOff x="3275850" y="3528153"/>
            <a:chExt cx="830059" cy="301397"/>
          </a:xfrm>
        </p:grpSpPr>
        <p:sp>
          <p:nvSpPr>
            <p:cNvPr id="65" name="Google Shape;65;p4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327585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3538837" y="378939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380272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4065752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" name="Google Shape;73;p4"/>
          <p:cNvSpPr/>
          <p:nvPr/>
        </p:nvSpPr>
        <p:spPr>
          <a:xfrm>
            <a:off x="9006579" y="4113874"/>
            <a:ext cx="488150" cy="102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4"/>
          <p:cNvSpPr txBox="1">
            <a:spLocks noGrp="1"/>
          </p:cNvSpPr>
          <p:nvPr>
            <p:ph type="body" idx="1"/>
          </p:nvPr>
        </p:nvSpPr>
        <p:spPr>
          <a:xfrm>
            <a:off x="713225" y="1179100"/>
            <a:ext cx="7717500" cy="33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25F5DF"/>
              </a:buClr>
              <a:buSzPts val="1200"/>
              <a:buAutoNum type="arabicPeriod"/>
              <a:defRPr sz="11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 dirty="0"/>
          </a:p>
        </p:txBody>
      </p:sp>
      <p:sp>
        <p:nvSpPr>
          <p:cNvPr id="75" name="Google Shape;75;p4"/>
          <p:cNvSpPr txBox="1">
            <a:spLocks noGrp="1"/>
          </p:cNvSpPr>
          <p:nvPr>
            <p:ph type="title"/>
          </p:nvPr>
        </p:nvSpPr>
        <p:spPr>
          <a:xfrm>
            <a:off x="713275" y="4450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"/>
          <p:cNvSpPr/>
          <p:nvPr/>
        </p:nvSpPr>
        <p:spPr>
          <a:xfrm rot="5400000" flipH="1">
            <a:off x="1319851" y="-1072600"/>
            <a:ext cx="710700" cy="33507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7"/>
          <p:cNvSpPr/>
          <p:nvPr/>
        </p:nvSpPr>
        <p:spPr>
          <a:xfrm>
            <a:off x="1862088" y="393800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7"/>
          <p:cNvGrpSpPr/>
          <p:nvPr/>
        </p:nvGrpSpPr>
        <p:grpSpPr>
          <a:xfrm flipH="1">
            <a:off x="288936" y="4490581"/>
            <a:ext cx="703621" cy="476896"/>
            <a:chOff x="3275850" y="3006614"/>
            <a:chExt cx="830059" cy="562592"/>
          </a:xfrm>
        </p:grpSpPr>
        <p:sp>
          <p:nvSpPr>
            <p:cNvPr id="112" name="Google Shape;112;p7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7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7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7"/>
          <p:cNvSpPr/>
          <p:nvPr/>
        </p:nvSpPr>
        <p:spPr>
          <a:xfrm>
            <a:off x="7873538" y="113187"/>
            <a:ext cx="962055" cy="979116"/>
          </a:xfrm>
          <a:custGeom>
            <a:avLst/>
            <a:gdLst/>
            <a:ahLst/>
            <a:cxnLst/>
            <a:rect l="l" t="t" r="r" b="b"/>
            <a:pathLst>
              <a:path w="16628" h="16658" extrusionOk="0">
                <a:moveTo>
                  <a:pt x="8329" y="1"/>
                </a:moveTo>
                <a:cubicBezTo>
                  <a:pt x="3709" y="1"/>
                  <a:pt x="1" y="3739"/>
                  <a:pt x="1" y="8329"/>
                </a:cubicBezTo>
                <a:cubicBezTo>
                  <a:pt x="1" y="12919"/>
                  <a:pt x="3709" y="16658"/>
                  <a:pt x="8329" y="16658"/>
                </a:cubicBezTo>
                <a:cubicBezTo>
                  <a:pt x="12919" y="16658"/>
                  <a:pt x="16627" y="12919"/>
                  <a:pt x="16627" y="8329"/>
                </a:cubicBezTo>
                <a:cubicBezTo>
                  <a:pt x="16627" y="3739"/>
                  <a:pt x="12919" y="1"/>
                  <a:pt x="8329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title"/>
          </p:nvPr>
        </p:nvSpPr>
        <p:spPr>
          <a:xfrm>
            <a:off x="713225" y="1347175"/>
            <a:ext cx="3505800" cy="153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subTitle" idx="1"/>
          </p:nvPr>
        </p:nvSpPr>
        <p:spPr>
          <a:xfrm>
            <a:off x="713225" y="2885525"/>
            <a:ext cx="3505800" cy="9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" name="Imagen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2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"/>
          <p:cNvSpPr/>
          <p:nvPr/>
        </p:nvSpPr>
        <p:spPr>
          <a:xfrm rot="10800000">
            <a:off x="7011872" y="346929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"/>
          <p:cNvSpPr/>
          <p:nvPr/>
        </p:nvSpPr>
        <p:spPr>
          <a:xfrm rot="10800000" flipH="1">
            <a:off x="46613" y="0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8"/>
          <p:cNvGrpSpPr/>
          <p:nvPr/>
        </p:nvGrpSpPr>
        <p:grpSpPr>
          <a:xfrm>
            <a:off x="8368534" y="121621"/>
            <a:ext cx="624487" cy="423261"/>
            <a:chOff x="3275850" y="3006614"/>
            <a:chExt cx="830059" cy="562592"/>
          </a:xfrm>
        </p:grpSpPr>
        <p:sp>
          <p:nvSpPr>
            <p:cNvPr id="131" name="Google Shape;131;p8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8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8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8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8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8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8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8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8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713225" y="1225950"/>
            <a:ext cx="5075100" cy="26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9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7"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40"/>
          <p:cNvSpPr/>
          <p:nvPr/>
        </p:nvSpPr>
        <p:spPr>
          <a:xfrm flipH="1">
            <a:off x="6983859" y="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40"/>
          <p:cNvSpPr/>
          <p:nvPr/>
        </p:nvSpPr>
        <p:spPr>
          <a:xfrm>
            <a:off x="700950" y="3386603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7" name="Google Shape;747;p40"/>
          <p:cNvGrpSpPr/>
          <p:nvPr/>
        </p:nvGrpSpPr>
        <p:grpSpPr>
          <a:xfrm>
            <a:off x="219403" y="132555"/>
            <a:ext cx="859591" cy="312120"/>
            <a:chOff x="3275850" y="3006614"/>
            <a:chExt cx="830059" cy="301397"/>
          </a:xfrm>
        </p:grpSpPr>
        <p:sp>
          <p:nvSpPr>
            <p:cNvPr id="748" name="Google Shape;748;p40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0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0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0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0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0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0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0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5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7_1"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41"/>
          <p:cNvSpPr/>
          <p:nvPr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9" name="Google Shape;759;p41"/>
          <p:cNvGrpSpPr/>
          <p:nvPr/>
        </p:nvGrpSpPr>
        <p:grpSpPr>
          <a:xfrm>
            <a:off x="280814" y="4434213"/>
            <a:ext cx="861799" cy="584105"/>
            <a:chOff x="3275850" y="3006614"/>
            <a:chExt cx="830059" cy="562592"/>
          </a:xfrm>
        </p:grpSpPr>
        <p:sp>
          <p:nvSpPr>
            <p:cNvPr id="760" name="Google Shape;760;p41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1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1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1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1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1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1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1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1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1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1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1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2" name="Google Shape;772;p41"/>
          <p:cNvSpPr/>
          <p:nvPr/>
        </p:nvSpPr>
        <p:spPr>
          <a:xfrm rot="10800000" flipH="1">
            <a:off x="6141438" y="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7_1_1"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42"/>
          <p:cNvSpPr/>
          <p:nvPr/>
        </p:nvSpPr>
        <p:spPr>
          <a:xfrm rot="-5400000">
            <a:off x="7646250" y="-408900"/>
            <a:ext cx="716400" cy="22791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" name="Imagen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12/04/2022</a:t>
            </a:fld>
            <a:endParaRPr lang="es-P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43221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514350"/>
            <a:ext cx="7200900" cy="11144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1755173"/>
            <a:ext cx="3335840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1800" b="0" baseline="0">
                <a:solidFill>
                  <a:schemeClr val="tx2"/>
                </a:solidFill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1" y="2478906"/>
            <a:ext cx="3335839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1762316"/>
            <a:ext cx="3335840" cy="617934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1800" b="0" baseline="0">
                <a:solidFill>
                  <a:schemeClr val="tx2"/>
                </a:solidFill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2478906"/>
            <a:ext cx="3335840" cy="192164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12/04/2022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002338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Char char="●"/>
              <a:defRPr sz="18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4" r:id="rId4"/>
    <p:sldLayoutId id="2147483686" r:id="rId5"/>
    <p:sldLayoutId id="2147483687" r:id="rId6"/>
    <p:sldLayoutId id="2147483688" r:id="rId7"/>
    <p:sldLayoutId id="2147483693" r:id="rId8"/>
    <p:sldLayoutId id="2147483694" r:id="rId9"/>
    <p:sldLayoutId id="2147483695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971040" y="3854027"/>
            <a:ext cx="5520267" cy="682056"/>
          </a:xfrm>
          <a:prstGeom prst="rect">
            <a:avLst/>
          </a:prstGeom>
          <a:solidFill>
            <a:srgbClr val="EFB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2" t="21318" r="21070" b="26098"/>
          <a:stretch/>
        </p:blipFill>
        <p:spPr>
          <a:xfrm>
            <a:off x="2154213" y="955041"/>
            <a:ext cx="5103266" cy="25084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88184" y="3543043"/>
            <a:ext cx="7085680" cy="993040"/>
          </a:xfrm>
        </p:spPr>
        <p:txBody>
          <a:bodyPr/>
          <a:lstStyle/>
          <a:p>
            <a:pPr algn="ctr"/>
            <a: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  <a:t>Rendición de Cuentas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908" y="266595"/>
            <a:ext cx="1814233" cy="688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8806E45C-70C9-4908-9E0E-55407F91A552}"/>
              </a:ext>
            </a:extLst>
          </p:cNvPr>
          <p:cNvSpPr/>
          <p:nvPr/>
        </p:nvSpPr>
        <p:spPr>
          <a:xfrm>
            <a:off x="1547664" y="158140"/>
            <a:ext cx="6466647" cy="70207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C64DD452-787C-40FF-BB77-260FCC687C2D}"/>
              </a:ext>
            </a:extLst>
          </p:cNvPr>
          <p:cNvSpPr txBox="1">
            <a:spLocks/>
          </p:cNvSpPr>
          <p:nvPr/>
        </p:nvSpPr>
        <p:spPr>
          <a:xfrm>
            <a:off x="1601670" y="221900"/>
            <a:ext cx="6102678" cy="5745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accent4">
                    <a:lumMod val="65000"/>
                  </a:schemeClr>
                </a:solidFill>
                <a:latin typeface="Arial Black" panose="020B0A04020102020204" pitchFamily="34" charset="0"/>
              </a:rPr>
              <a:t>SUBGERENCIA </a:t>
            </a:r>
          </a:p>
          <a:p>
            <a:r>
              <a:rPr lang="es-PE" sz="1800" dirty="0">
                <a:solidFill>
                  <a:schemeClr val="accent4">
                    <a:lumMod val="65000"/>
                  </a:schemeClr>
                </a:solidFill>
                <a:latin typeface="Arial Black" panose="020B0A04020102020204" pitchFamily="34" charset="0"/>
              </a:rPr>
              <a:t>DE AUTORIZACIONES MUNICIPALES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1314271" y="1019990"/>
            <a:ext cx="5400675" cy="432048"/>
            <a:chOff x="2386068" y="1225675"/>
            <a:chExt cx="5400675" cy="432048"/>
          </a:xfrm>
        </p:grpSpPr>
        <p:sp>
          <p:nvSpPr>
            <p:cNvPr id="7" name="Título 1">
              <a:extLst>
                <a:ext uri="{FF2B5EF4-FFF2-40B4-BE49-F238E27FC236}">
                  <a16:creationId xmlns:a16="http://schemas.microsoft.com/office/drawing/2014/main" id="{6253EC6F-E370-4043-8C89-5FA98929C526}"/>
                </a:ext>
              </a:extLst>
            </p:cNvPr>
            <p:cNvSpPr txBox="1">
              <a:spLocks/>
            </p:cNvSpPr>
            <p:nvPr/>
          </p:nvSpPr>
          <p:spPr>
            <a:xfrm>
              <a:off x="2386068" y="1225675"/>
              <a:ext cx="5400675" cy="432048"/>
            </a:xfrm>
            <a:prstGeom prst="rect">
              <a:avLst/>
            </a:prstGeom>
          </p:spPr>
          <p:txBody>
            <a:bodyPr/>
            <a:lstStyle>
              <a:lvl1pPr algn="l" defTabSz="685800" rtl="0" eaLnBrk="1" latinLnBrk="0" hangingPunct="1">
                <a:lnSpc>
                  <a:spcPct val="89000"/>
                </a:lnSpc>
                <a:spcBef>
                  <a:spcPct val="0"/>
                </a:spcBef>
                <a:buNone/>
                <a:defRPr sz="4400" kern="12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s-PE" sz="2400" dirty="0">
                  <a:solidFill>
                    <a:schemeClr val="tx1"/>
                  </a:solidFill>
                  <a:latin typeface="Arial Rounded MT Bold" panose="020F0704030504030204" pitchFamily="34" charset="0"/>
                  <a:cs typeface="Aharoni" panose="02010803020104030203" pitchFamily="2" charset="-79"/>
                </a:rPr>
                <a:t>CONSTANCIAS DE POSESIÓN</a:t>
              </a:r>
            </a:p>
          </p:txBody>
        </p:sp>
        <p:sp>
          <p:nvSpPr>
            <p:cNvPr id="8" name="Flecha: a la derecha 7">
              <a:extLst>
                <a:ext uri="{FF2B5EF4-FFF2-40B4-BE49-F238E27FC236}">
                  <a16:creationId xmlns:a16="http://schemas.microsoft.com/office/drawing/2014/main" id="{5DAE5F70-EC6F-42BF-9894-8DF12B23364D}"/>
                </a:ext>
              </a:extLst>
            </p:cNvPr>
            <p:cNvSpPr/>
            <p:nvPr/>
          </p:nvSpPr>
          <p:spPr>
            <a:xfrm>
              <a:off x="2624880" y="1350164"/>
              <a:ext cx="135015" cy="186870"/>
            </a:xfrm>
            <a:prstGeom prst="rightArrow">
              <a:avLst>
                <a:gd name="adj1" fmla="val 50000"/>
                <a:gd name="adj2" fmla="val 10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050" dirty="0"/>
            </a:p>
          </p:txBody>
        </p:sp>
      </p:grp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B6B5C951-7D1E-4F8C-A875-8E4F7D3A79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984370"/>
              </p:ext>
            </p:extLst>
          </p:nvPr>
        </p:nvGraphicFramePr>
        <p:xfrm>
          <a:off x="784696" y="1997704"/>
          <a:ext cx="2512591" cy="16598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0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5825"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AÑO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CONSTANCIA DE POSESIÓN</a:t>
                      </a:r>
                      <a:endParaRPr lang="es-PE" sz="1200" b="0" i="0" u="none" strike="noStrike" kern="1200" dirty="0">
                        <a:solidFill>
                          <a:schemeClr val="lt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01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2019</a:t>
                      </a:r>
                      <a:endParaRPr lang="es-PE" sz="11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2458</a:t>
                      </a:r>
                      <a:endParaRPr lang="es-PE" sz="11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01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1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2020</a:t>
                      </a:r>
                      <a:endParaRPr lang="es-PE" sz="11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1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1758</a:t>
                      </a:r>
                      <a:endParaRPr lang="es-PE" sz="11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01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1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2021</a:t>
                      </a:r>
                      <a:endParaRPr lang="es-PE" sz="11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1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2 600</a:t>
                      </a:r>
                      <a:endParaRPr lang="es-PE" sz="11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101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2022</a:t>
                      </a:r>
                      <a:endParaRPr lang="es-PE" sz="11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11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VER</a:t>
                      </a:r>
                      <a:endParaRPr lang="es-PE" sz="11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A2021CF0-DF69-4F1B-AEE6-9DB81F252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407161"/>
              </p:ext>
            </p:extLst>
          </p:nvPr>
        </p:nvGraphicFramePr>
        <p:xfrm>
          <a:off x="4014609" y="1588676"/>
          <a:ext cx="4297437" cy="28708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5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6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34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4378"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100" b="0" u="none" strike="noStrike" kern="1200" dirty="0">
                          <a:solidFill>
                            <a:schemeClr val="lt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CONSTANCIA DE POSESIÓN </a:t>
                      </a:r>
                      <a:r>
                        <a:rPr lang="es-PE" sz="11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2022</a:t>
                      </a:r>
                      <a:endParaRPr lang="es-PE" sz="1100" b="0" u="none" strike="noStrike" kern="1200" dirty="0">
                        <a:solidFill>
                          <a:schemeClr val="lt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815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lt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CENTRO POBLADO </a:t>
                      </a: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CANTIDAD</a:t>
                      </a:r>
                      <a:endParaRPr lang="es-PE" sz="900" b="0" u="none" strike="noStrike" kern="1200" dirty="0">
                        <a:solidFill>
                          <a:schemeClr val="lt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lt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868">
                <a:tc>
                  <a:txBody>
                    <a:bodyPr/>
                    <a:lstStyle/>
                    <a:p>
                      <a:pPr marL="85725" lvl="1" indent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COMITÉ DE OBRAS DE LAS MANZANAS P, Q DE LA AMPLIACION DEL ASENTAMIENTO HUMANO BELEN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20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rowSpan="9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8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520</a:t>
                      </a:r>
                      <a:endParaRPr lang="es-PE" sz="8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5760">
                <a:tc>
                  <a:txBody>
                    <a:bodyPr/>
                    <a:lstStyle/>
                    <a:p>
                      <a:pPr marL="85725" lvl="1" indent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ADP VILLA MERCEDES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32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5760">
                <a:tc>
                  <a:txBody>
                    <a:bodyPr/>
                    <a:lstStyle/>
                    <a:p>
                      <a:pPr marL="85725" lvl="1" indent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ADV CERRO DE PASCO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45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5760">
                <a:tc>
                  <a:txBody>
                    <a:bodyPr/>
                    <a:lstStyle/>
                    <a:p>
                      <a:pPr marL="85725" lvl="1" indent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LADERAS MZ Z AMPLIACIÓN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160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3314">
                <a:tc>
                  <a:txBody>
                    <a:bodyPr/>
                    <a:lstStyle/>
                    <a:p>
                      <a:pPr marL="85725" lvl="1" indent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ASOC PARQUE INDUSTRIAL PAMPA LA CORONELA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148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627">
                <a:tc>
                  <a:txBody>
                    <a:bodyPr/>
                    <a:lstStyle/>
                    <a:p>
                      <a:pPr marL="85725" lvl="1" indent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ADV EL CAFETAL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30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9537">
                <a:tc>
                  <a:txBody>
                    <a:bodyPr/>
                    <a:lstStyle/>
                    <a:p>
                      <a:pPr marL="85725" lvl="1" indent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ADV EL JALQUEÑO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10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682781"/>
                  </a:ext>
                </a:extLst>
              </a:tr>
              <a:tr h="299498">
                <a:tc>
                  <a:txBody>
                    <a:bodyPr/>
                    <a:lstStyle/>
                    <a:p>
                      <a:pPr marL="85725" lvl="1" indent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ADV LA RINCONADA ALTA 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12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5582">
                <a:tc>
                  <a:txBody>
                    <a:bodyPr/>
                    <a:lstStyle/>
                    <a:p>
                      <a:pPr marL="85725" lvl="1" indent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AGRUP POBLACIONAL VALLE SAGRADO</a:t>
                      </a: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 Rounded MT Bold" panose="020F0704030504030204" pitchFamily="34" charset="0"/>
                        </a:rPr>
                        <a:t>63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2E7613FB-D65E-46B7-9D2F-DF9B298F3EE6}"/>
              </a:ext>
            </a:extLst>
          </p:cNvPr>
          <p:cNvCxnSpPr/>
          <p:nvPr/>
        </p:nvCxnSpPr>
        <p:spPr>
          <a:xfrm>
            <a:off x="2865239" y="3521084"/>
            <a:ext cx="1047194" cy="16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55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DF961B5-095C-495D-9ADC-F6FF2A323061}"/>
              </a:ext>
            </a:extLst>
          </p:cNvPr>
          <p:cNvSpPr/>
          <p:nvPr/>
        </p:nvSpPr>
        <p:spPr>
          <a:xfrm>
            <a:off x="1547664" y="158140"/>
            <a:ext cx="6466647" cy="70207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8BC84E-0F0F-41B9-9331-EF63242B0626}"/>
              </a:ext>
            </a:extLst>
          </p:cNvPr>
          <p:cNvSpPr txBox="1">
            <a:spLocks/>
          </p:cNvSpPr>
          <p:nvPr/>
        </p:nvSpPr>
        <p:spPr>
          <a:xfrm>
            <a:off x="1601670" y="221900"/>
            <a:ext cx="6102678" cy="5745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accent4">
                    <a:lumMod val="65000"/>
                  </a:schemeClr>
                </a:solidFill>
                <a:latin typeface="Arial Black" panose="020B0A04020102020204" pitchFamily="34" charset="0"/>
              </a:rPr>
              <a:t>SUBGERENCIA </a:t>
            </a:r>
          </a:p>
          <a:p>
            <a:r>
              <a:rPr lang="es-PE" sz="1800" dirty="0">
                <a:solidFill>
                  <a:schemeClr val="accent4">
                    <a:lumMod val="65000"/>
                  </a:schemeClr>
                </a:solidFill>
                <a:latin typeface="Arial Black" panose="020B0A04020102020204" pitchFamily="34" charset="0"/>
              </a:rPr>
              <a:t>DE AUTORIZACIONES MUNICIPALES</a:t>
            </a:r>
          </a:p>
        </p:txBody>
      </p:sp>
      <p:grpSp>
        <p:nvGrpSpPr>
          <p:cNvPr id="10" name="Grupo 9"/>
          <p:cNvGrpSpPr/>
          <p:nvPr/>
        </p:nvGrpSpPr>
        <p:grpSpPr>
          <a:xfrm>
            <a:off x="2114727" y="1227527"/>
            <a:ext cx="5468182" cy="432048"/>
            <a:chOff x="2114727" y="1227527"/>
            <a:chExt cx="5468182" cy="432048"/>
          </a:xfrm>
        </p:grpSpPr>
        <p:sp>
          <p:nvSpPr>
            <p:cNvPr id="4" name="Título 1">
              <a:extLst>
                <a:ext uri="{FF2B5EF4-FFF2-40B4-BE49-F238E27FC236}">
                  <a16:creationId xmlns:a16="http://schemas.microsoft.com/office/drawing/2014/main" id="{DBF1E1AC-3177-4042-B58B-1F2205DB48C4}"/>
                </a:ext>
              </a:extLst>
            </p:cNvPr>
            <p:cNvSpPr txBox="1">
              <a:spLocks/>
            </p:cNvSpPr>
            <p:nvPr/>
          </p:nvSpPr>
          <p:spPr>
            <a:xfrm>
              <a:off x="2182234" y="1227527"/>
              <a:ext cx="5400675" cy="432048"/>
            </a:xfrm>
            <a:prstGeom prst="rect">
              <a:avLst/>
            </a:prstGeom>
          </p:spPr>
          <p:txBody>
            <a:bodyPr/>
            <a:lstStyle>
              <a:lvl1pPr algn="l" defTabSz="685800" rtl="0" eaLnBrk="1" latinLnBrk="0" hangingPunct="1">
                <a:lnSpc>
                  <a:spcPct val="89000"/>
                </a:lnSpc>
                <a:spcBef>
                  <a:spcPct val="0"/>
                </a:spcBef>
                <a:buNone/>
                <a:defRPr sz="4400" kern="12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s-PE" sz="2400" dirty="0">
                  <a:solidFill>
                    <a:schemeClr val="tx1"/>
                  </a:solidFill>
                  <a:latin typeface="Arial Rounded MT Bold" panose="020F0704030504030204" pitchFamily="34" charset="0"/>
                  <a:cs typeface="Aharoni" panose="02010803020104030203" pitchFamily="2" charset="-79"/>
                </a:rPr>
                <a:t>EJECUCIÓN DE OBRAS EN AREA DE DOMINIO PÚBLICO</a:t>
              </a:r>
            </a:p>
          </p:txBody>
        </p:sp>
        <p:sp>
          <p:nvSpPr>
            <p:cNvPr id="5" name="Flecha: a la derecha 4">
              <a:extLst>
                <a:ext uri="{FF2B5EF4-FFF2-40B4-BE49-F238E27FC236}">
                  <a16:creationId xmlns:a16="http://schemas.microsoft.com/office/drawing/2014/main" id="{4D8C5234-2462-4F98-978D-0207245B8FF1}"/>
                </a:ext>
              </a:extLst>
            </p:cNvPr>
            <p:cNvSpPr/>
            <p:nvPr/>
          </p:nvSpPr>
          <p:spPr>
            <a:xfrm>
              <a:off x="2114727" y="1350116"/>
              <a:ext cx="135015" cy="186870"/>
            </a:xfrm>
            <a:prstGeom prst="rightArrow">
              <a:avLst>
                <a:gd name="adj1" fmla="val 50000"/>
                <a:gd name="adj2" fmla="val 10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050" dirty="0"/>
            </a:p>
          </p:txBody>
        </p:sp>
      </p:grp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89B39AEE-C763-4892-9A9B-2AF93D8CCF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787064"/>
              </p:ext>
            </p:extLst>
          </p:nvPr>
        </p:nvGraphicFramePr>
        <p:xfrm>
          <a:off x="2249742" y="2246431"/>
          <a:ext cx="4760658" cy="1890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3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39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3749">
                <a:tc gridSpan="4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1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EJECUCIÓN DE OBRAS EN ÁREA DE DOMINIO PÚBLICO</a:t>
                      </a:r>
                      <a:endParaRPr lang="es-PE" sz="1200" b="1" u="none" strike="noStrike" kern="1200" dirty="0">
                        <a:solidFill>
                          <a:schemeClr val="bg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PE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PE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PE" sz="1200" b="1" u="none" strike="noStrike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85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AÑO</a:t>
                      </a:r>
                      <a:endParaRPr lang="es-PE" sz="1200" b="0" u="none" strike="noStrike" kern="1200" dirty="0">
                        <a:solidFill>
                          <a:schemeClr val="bg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CALIDDA</a:t>
                      </a:r>
                      <a:endParaRPr lang="es-PE" sz="1200" b="0" u="none" strike="noStrike" kern="1200" dirty="0">
                        <a:solidFill>
                          <a:schemeClr val="bg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SEDAPAL</a:t>
                      </a:r>
                      <a:endParaRPr lang="es-PE" sz="1200" b="0" u="none" strike="noStrike" kern="1200" dirty="0">
                        <a:solidFill>
                          <a:schemeClr val="bg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ENEL</a:t>
                      </a:r>
                      <a:endParaRPr lang="es-PE" sz="1200" b="0" u="none" strike="noStrike" kern="1200" dirty="0">
                        <a:solidFill>
                          <a:schemeClr val="bg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4633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2020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23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103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38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452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2021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56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220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297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452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2022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24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48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20</a:t>
                      </a:r>
                      <a:endParaRPr lang="es-PE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19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934826" y="593229"/>
            <a:ext cx="7200900" cy="1114425"/>
          </a:xfrm>
        </p:spPr>
        <p:txBody>
          <a:bodyPr/>
          <a:lstStyle/>
          <a:p>
            <a:pPr algn="ctr"/>
            <a:r>
              <a:rPr lang="es-PE" sz="2400" dirty="0" smtClean="0">
                <a:latin typeface="Arial Rounded MT Bold" panose="020F0704030504030204" pitchFamily="34" charset="0"/>
              </a:rPr>
              <a:t>PREDIOS CON ACCESO A SERVICIOS PÚBLICOS</a:t>
            </a:r>
            <a:endParaRPr lang="es-PE" sz="2400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3312908347"/>
              </p:ext>
            </p:extLst>
          </p:nvPr>
        </p:nvGraphicFramePr>
        <p:xfrm>
          <a:off x="1270000" y="1514495"/>
          <a:ext cx="6466114" cy="3186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2185943" y="2273801"/>
            <a:ext cx="64807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PE" sz="1200" b="1" dirty="0">
                <a:latin typeface="Arial Narrow" panose="020B0606020202030204" pitchFamily="34" charset="0"/>
              </a:rPr>
              <a:t>78.20</a:t>
            </a:r>
            <a:r>
              <a:rPr lang="es-PE" sz="1050" b="1" dirty="0">
                <a:latin typeface="Arial Narrow" panose="020B0606020202030204" pitchFamily="34" charset="0"/>
              </a:rPr>
              <a:t>%</a:t>
            </a:r>
            <a:endParaRPr lang="es-PE" sz="1050" b="1" dirty="0">
              <a:latin typeface="Arial Narrow" panose="020B060602020203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4116490" y="2234110"/>
            <a:ext cx="64807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PE" sz="1200" b="1" dirty="0">
                <a:latin typeface="Arial Narrow" panose="020B0606020202030204" pitchFamily="34" charset="0"/>
              </a:rPr>
              <a:t>80.80</a:t>
            </a:r>
            <a:r>
              <a:rPr lang="es-PE" sz="1050" b="1" dirty="0">
                <a:latin typeface="Arial Narrow" panose="020B0606020202030204" pitchFamily="34" charset="0"/>
              </a:rPr>
              <a:t>%</a:t>
            </a:r>
            <a:endParaRPr lang="es-PE" sz="1050" b="1" dirty="0">
              <a:latin typeface="Arial Narrow" panose="020B0606020202030204" pitchFamily="34" charset="0"/>
            </a:endParaRPr>
          </a:p>
        </p:txBody>
      </p:sp>
      <p:sp>
        <p:nvSpPr>
          <p:cNvPr id="14" name="CuadroTexto 10"/>
          <p:cNvSpPr txBox="1"/>
          <p:nvPr/>
        </p:nvSpPr>
        <p:spPr>
          <a:xfrm>
            <a:off x="2717901" y="3517152"/>
            <a:ext cx="64807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E" sz="1200" b="1" dirty="0">
                <a:solidFill>
                  <a:schemeClr val="bg1"/>
                </a:solidFill>
                <a:latin typeface="Arial Narrow" panose="020B0606020202030204" pitchFamily="34" charset="0"/>
              </a:rPr>
              <a:t>21.80%</a:t>
            </a:r>
            <a:endParaRPr lang="es-PE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CuadroTexto 10"/>
          <p:cNvSpPr txBox="1"/>
          <p:nvPr/>
        </p:nvSpPr>
        <p:spPr>
          <a:xfrm>
            <a:off x="4649292" y="3591564"/>
            <a:ext cx="64807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E" sz="1200" b="1" dirty="0">
                <a:solidFill>
                  <a:schemeClr val="bg1"/>
                </a:solidFill>
                <a:latin typeface="Arial Narrow" panose="020B0606020202030204" pitchFamily="34" charset="0"/>
              </a:rPr>
              <a:t>19.20%</a:t>
            </a:r>
            <a:endParaRPr lang="es-PE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CuadroTexto 10"/>
          <p:cNvSpPr txBox="1"/>
          <p:nvPr/>
        </p:nvSpPr>
        <p:spPr>
          <a:xfrm>
            <a:off x="6587940" y="3772270"/>
            <a:ext cx="64807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PE" sz="1200" b="1" dirty="0">
                <a:solidFill>
                  <a:schemeClr val="bg1"/>
                </a:solidFill>
                <a:latin typeface="Arial Narrow" panose="020B0606020202030204" pitchFamily="34" charset="0"/>
              </a:rPr>
              <a:t>8.40%</a:t>
            </a:r>
            <a:endParaRPr lang="es-PE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62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 idx="4294967295"/>
          </p:nvPr>
        </p:nvSpPr>
        <p:spPr>
          <a:xfrm>
            <a:off x="1551430" y="1538729"/>
            <a:ext cx="5756275" cy="1943100"/>
          </a:xfrm>
        </p:spPr>
        <p:txBody>
          <a:bodyPr>
            <a:noAutofit/>
          </a:bodyPr>
          <a:lstStyle/>
          <a:p>
            <a:pPr algn="ctr"/>
            <a:r>
              <a:rPr lang="es-PE" sz="2800" dirty="0">
                <a:latin typeface="Arial Rounded MT Bold" panose="020F0704030504030204" pitchFamily="34" charset="0"/>
              </a:rPr>
              <a:t>EJE ESTRATÉGICO: </a:t>
            </a:r>
            <a:br>
              <a:rPr lang="es-PE" sz="2800" dirty="0">
                <a:latin typeface="Arial Rounded MT Bold" panose="020F0704030504030204" pitchFamily="34" charset="0"/>
              </a:rPr>
            </a:br>
            <a:r>
              <a:rPr lang="es-PE" sz="2800" dirty="0">
                <a:latin typeface="Arial Rounded MT Bold" panose="020F0704030504030204" pitchFamily="34" charset="0"/>
              </a:rPr>
              <a:t/>
            </a:r>
            <a:br>
              <a:rPr lang="es-PE" sz="2800" dirty="0">
                <a:latin typeface="Arial Rounded MT Bold" panose="020F0704030504030204" pitchFamily="34" charset="0"/>
              </a:rPr>
            </a:br>
            <a:r>
              <a:rPr lang="es-MX" sz="2800" dirty="0">
                <a:latin typeface="Arial Rounded MT Bold" panose="020F0704030504030204" pitchFamily="34" charset="0"/>
              </a:rPr>
              <a:t>GESTIÓN </a:t>
            </a:r>
            <a:r>
              <a:rPr lang="es-MX" sz="2800" dirty="0" smtClean="0">
                <a:latin typeface="Arial Rounded MT Bold" panose="020F0704030504030204" pitchFamily="34" charset="0"/>
              </a:rPr>
              <a:t>DEL RIESGO </a:t>
            </a:r>
            <a:r>
              <a:rPr lang="es-MX" sz="2800" dirty="0">
                <a:latin typeface="Arial Rounded MT Bold" panose="020F0704030504030204" pitchFamily="34" charset="0"/>
              </a:rPr>
              <a:t>DE DESASTRES</a:t>
            </a:r>
            <a:endParaRPr lang="es-PE" sz="2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42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17F2C7D-AED0-4741-A71A-7C7E430464A6}"/>
              </a:ext>
            </a:extLst>
          </p:cNvPr>
          <p:cNvSpPr/>
          <p:nvPr/>
        </p:nvSpPr>
        <p:spPr>
          <a:xfrm>
            <a:off x="1547664" y="158140"/>
            <a:ext cx="6466647" cy="7020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A7CC14-4567-4828-9ACD-BC2FB47A2007}"/>
              </a:ext>
            </a:extLst>
          </p:cNvPr>
          <p:cNvSpPr txBox="1">
            <a:spLocks/>
          </p:cNvSpPr>
          <p:nvPr/>
        </p:nvSpPr>
        <p:spPr>
          <a:xfrm>
            <a:off x="1601670" y="221900"/>
            <a:ext cx="6102678" cy="5745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SUBGERENCIA </a:t>
            </a:r>
          </a:p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DE GESTIÓN DEL RIESGO DE DESASTRES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1534607" y="987684"/>
            <a:ext cx="5707759" cy="432048"/>
            <a:chOff x="2114727" y="1227527"/>
            <a:chExt cx="5400675" cy="432048"/>
          </a:xfrm>
        </p:grpSpPr>
        <p:sp>
          <p:nvSpPr>
            <p:cNvPr id="4" name="Título 1">
              <a:extLst>
                <a:ext uri="{FF2B5EF4-FFF2-40B4-BE49-F238E27FC236}">
                  <a16:creationId xmlns:a16="http://schemas.microsoft.com/office/drawing/2014/main" id="{3B1E253A-7C11-42B0-B89B-3EC7868E02B1}"/>
                </a:ext>
              </a:extLst>
            </p:cNvPr>
            <p:cNvSpPr txBox="1">
              <a:spLocks/>
            </p:cNvSpPr>
            <p:nvPr/>
          </p:nvSpPr>
          <p:spPr>
            <a:xfrm>
              <a:off x="2114727" y="1227527"/>
              <a:ext cx="5400675" cy="432048"/>
            </a:xfrm>
            <a:prstGeom prst="rect">
              <a:avLst/>
            </a:prstGeom>
          </p:spPr>
          <p:txBody>
            <a:bodyPr/>
            <a:lstStyle>
              <a:lvl1pPr algn="l" defTabSz="685800" rtl="0" eaLnBrk="1" latinLnBrk="0" hangingPunct="1">
                <a:lnSpc>
                  <a:spcPct val="89000"/>
                </a:lnSpc>
                <a:spcBef>
                  <a:spcPct val="0"/>
                </a:spcBef>
                <a:buNone/>
                <a:defRPr sz="4400" kern="12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s-PE" sz="2400" dirty="0">
                  <a:solidFill>
                    <a:schemeClr val="tx1"/>
                  </a:solidFill>
                  <a:latin typeface="Arial Rounded MT Bold" panose="020F0704030504030204" pitchFamily="34" charset="0"/>
                  <a:cs typeface="Aharoni" panose="02010803020104030203" pitchFamily="2" charset="-79"/>
                </a:rPr>
                <a:t>EJECUCIÓN DE PROCEDIMIENTOS</a:t>
              </a:r>
            </a:p>
          </p:txBody>
        </p:sp>
        <p:sp>
          <p:nvSpPr>
            <p:cNvPr id="5" name="Flecha: a la derecha 4">
              <a:extLst>
                <a:ext uri="{FF2B5EF4-FFF2-40B4-BE49-F238E27FC236}">
                  <a16:creationId xmlns:a16="http://schemas.microsoft.com/office/drawing/2014/main" id="{B0D78730-F4C7-4C5F-A3D2-F4FE37390D9D}"/>
                </a:ext>
              </a:extLst>
            </p:cNvPr>
            <p:cNvSpPr/>
            <p:nvPr/>
          </p:nvSpPr>
          <p:spPr>
            <a:xfrm>
              <a:off x="2114727" y="1350116"/>
              <a:ext cx="135015" cy="186870"/>
            </a:xfrm>
            <a:prstGeom prst="rightArrow">
              <a:avLst>
                <a:gd name="adj1" fmla="val 50000"/>
                <a:gd name="adj2" fmla="val 10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050" dirty="0"/>
            </a:p>
          </p:txBody>
        </p:sp>
      </p:grp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E9A7E013-1B73-48A6-8A22-C8773858B4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3737705"/>
              </p:ext>
            </p:extLst>
          </p:nvPr>
        </p:nvGraphicFramePr>
        <p:xfrm>
          <a:off x="1158359" y="1542321"/>
          <a:ext cx="6201811" cy="3134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6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86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3098">
                  <a:extLst>
                    <a:ext uri="{9D8B030D-6E8A-4147-A177-3AD203B41FA5}">
                      <a16:colId xmlns:a16="http://schemas.microsoft.com/office/drawing/2014/main" val="657307142"/>
                    </a:ext>
                  </a:extLst>
                </a:gridCol>
                <a:gridCol w="10234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36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0" dirty="0">
                          <a:effectLst/>
                          <a:latin typeface="Arial Rounded MT Bold" panose="020F0704030504030204" pitchFamily="34" charset="0"/>
                        </a:rPr>
                        <a:t>ACTIVIDAD</a:t>
                      </a:r>
                      <a:endParaRPr lang="es-PE" sz="12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0" dirty="0">
                          <a:effectLst/>
                          <a:latin typeface="Arial Rounded MT Bold" panose="020F0704030504030204" pitchFamily="34" charset="0"/>
                        </a:rPr>
                        <a:t>2019 </a:t>
                      </a:r>
                      <a:endParaRPr lang="es-PE" sz="12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200" b="0" dirty="0">
                          <a:effectLst/>
                          <a:latin typeface="Arial Rounded MT Bold" panose="020F0704030504030204" pitchFamily="34" charset="0"/>
                        </a:rPr>
                        <a:t>2020</a:t>
                      </a:r>
                      <a:endParaRPr lang="es-PE" sz="12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0" dirty="0">
                          <a:effectLst/>
                          <a:latin typeface="Arial Rounded MT Bold" panose="020F0704030504030204" pitchFamily="34" charset="0"/>
                        </a:rPr>
                        <a:t>2021</a:t>
                      </a:r>
                      <a:endParaRPr lang="es-PE" sz="12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100" b="0" dirty="0">
                          <a:effectLst/>
                          <a:latin typeface="Arial Rounded MT Bold" panose="020F0704030504030204" pitchFamily="34" charset="0"/>
                        </a:rPr>
                        <a:t>LICENCIAS DE FUNCIONAMIENTO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1395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931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1698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56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INSPECCIONES TECNICAS DE SEGURIDAD EN </a:t>
                      </a: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EDIFICACIONES (establecimientos)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1934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976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1672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43528470"/>
                  </a:ext>
                </a:extLst>
              </a:tr>
              <a:tr h="5000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INSPECCIONES </a:t>
                      </a: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OCULARES (predios)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364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58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116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385004515"/>
                  </a:ext>
                </a:extLst>
              </a:tr>
              <a:tr h="6898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ESTUDIO DE EVALUACIÓN DE RIESGO </a:t>
                      </a: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Y/O</a:t>
                      </a:r>
                      <a:r>
                        <a:rPr lang="es-MX" sz="1100" b="0" baseline="0" dirty="0" smtClean="0">
                          <a:effectLst/>
                          <a:latin typeface="Arial Rounded MT Bold" panose="020F0704030504030204" pitchFamily="34" charset="0"/>
                        </a:rPr>
                        <a:t> A</a:t>
                      </a: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NALISIS </a:t>
                      </a: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DE RIESGO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(pueblos)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08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0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>
                          <a:effectLst/>
                          <a:latin typeface="Arial Rounded MT Bold" panose="020F0704030504030204" pitchFamily="34" charset="0"/>
                        </a:rPr>
                        <a:t>16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2165273457"/>
                  </a:ext>
                </a:extLst>
              </a:tr>
              <a:tr h="5000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CAPACITACIONES (pueblos)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11</a:t>
                      </a:r>
                      <a:endParaRPr lang="es-MX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03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100" b="0" dirty="0" smtClean="0">
                          <a:effectLst/>
                          <a:latin typeface="Arial Rounded MT Bold" panose="020F0704030504030204" pitchFamily="34" charset="0"/>
                        </a:rPr>
                        <a:t>35</a:t>
                      </a:r>
                      <a:endParaRPr lang="es-PE" sz="11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6132902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53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1096092" y="941570"/>
            <a:ext cx="7200900" cy="1114425"/>
          </a:xfrm>
        </p:spPr>
        <p:txBody>
          <a:bodyPr>
            <a:normAutofit/>
          </a:bodyPr>
          <a:lstStyle/>
          <a:p>
            <a:pPr algn="ctr"/>
            <a:r>
              <a:rPr lang="es-PE" sz="2400" dirty="0" smtClean="0">
                <a:latin typeface="Arial Rounded MT Bold" panose="020F0704030504030204" pitchFamily="34" charset="0"/>
              </a:rPr>
              <a:t>PREDIOS UBICADOS EN ZONAS DE RIESGO</a:t>
            </a:r>
            <a:endParaRPr lang="es-PE" sz="2400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10" name="Gráfico 9"/>
          <p:cNvGraphicFramePr/>
          <p:nvPr>
            <p:extLst>
              <p:ext uri="{D42A27DB-BD31-4B8C-83A1-F6EECF244321}">
                <p14:modId xmlns:p14="http://schemas.microsoft.com/office/powerpoint/2010/main" val="547504587"/>
              </p:ext>
            </p:extLst>
          </p:nvPr>
        </p:nvGraphicFramePr>
        <p:xfrm>
          <a:off x="1589760" y="1572742"/>
          <a:ext cx="6048672" cy="3186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968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231" y="506688"/>
            <a:ext cx="2031531" cy="77090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44" y="1669774"/>
            <a:ext cx="7121703" cy="238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6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828267" y="1353159"/>
            <a:ext cx="7363975" cy="2351703"/>
          </a:xfrm>
        </p:spPr>
        <p:txBody>
          <a:bodyPr>
            <a:noAutofit/>
          </a:bodyPr>
          <a:lstStyle/>
          <a:p>
            <a:pPr algn="ctr"/>
            <a:r>
              <a:rPr lang="es-PE" sz="2800" dirty="0">
                <a:latin typeface="Arial Rounded MT Bold" panose="020F0704030504030204" pitchFamily="34" charset="0"/>
              </a:rPr>
              <a:t>EJE ESTRATÉGICO: </a:t>
            </a:r>
            <a:br>
              <a:rPr lang="es-PE" sz="2800" dirty="0">
                <a:latin typeface="Arial Rounded MT Bold" panose="020F0704030504030204" pitchFamily="34" charset="0"/>
              </a:rPr>
            </a:br>
            <a:r>
              <a:rPr lang="es-PE" sz="2800" dirty="0">
                <a:latin typeface="Arial Rounded MT Bold" panose="020F0704030504030204" pitchFamily="34" charset="0"/>
              </a:rPr>
              <a:t/>
            </a:r>
            <a:br>
              <a:rPr lang="es-PE" sz="2800" dirty="0">
                <a:latin typeface="Arial Rounded MT Bold" panose="020F0704030504030204" pitchFamily="34" charset="0"/>
              </a:rPr>
            </a:br>
            <a:r>
              <a:rPr lang="es-MX" sz="2800" dirty="0">
                <a:latin typeface="Arial Rounded MT Bold" panose="020F0704030504030204" pitchFamily="34" charset="0"/>
              </a:rPr>
              <a:t>DESARROLLO </a:t>
            </a:r>
            <a:r>
              <a:rPr lang="es-MX" sz="2800" dirty="0">
                <a:latin typeface="Arial Rounded MT Bold" panose="020F0704030504030204" pitchFamily="34" charset="0"/>
              </a:rPr>
              <a:t>DE INFRAESTRUCTURA URBANA</a:t>
            </a:r>
            <a:endParaRPr lang="es-PE" sz="16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97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236686" y="377370"/>
            <a:ext cx="4407711" cy="1079489"/>
          </a:xfrm>
        </p:spPr>
        <p:txBody>
          <a:bodyPr/>
          <a:lstStyle/>
          <a:p>
            <a:pPr algn="ctr"/>
            <a:r>
              <a:rPr lang="es-PE" dirty="0" smtClean="0">
                <a:latin typeface="Arial Rounded MT Bold" panose="020F0704030504030204" pitchFamily="34" charset="0"/>
              </a:rPr>
              <a:t>CANTIDAD DE PREDIOS URBANOS</a:t>
            </a:r>
            <a:endParaRPr lang="es-PE" dirty="0">
              <a:latin typeface="Arial Rounded MT Bold" panose="020F0704030504030204" pitchFamily="34" charset="0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subTitle" idx="1"/>
          </p:nvPr>
        </p:nvSpPr>
        <p:spPr>
          <a:xfrm>
            <a:off x="52067" y="1596570"/>
            <a:ext cx="3317387" cy="564201"/>
          </a:xfrm>
        </p:spPr>
        <p:txBody>
          <a:bodyPr anchor="ctr"/>
          <a:lstStyle/>
          <a:p>
            <a:pPr algn="ctr"/>
            <a:r>
              <a:rPr lang="es-PE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88,924 </a:t>
            </a:r>
            <a:r>
              <a:rPr lang="es-PE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PREDIOS </a:t>
            </a:r>
            <a:r>
              <a:rPr lang="es-PE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URBANOS </a:t>
            </a:r>
            <a:endParaRPr lang="es-PE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2669230817"/>
              </p:ext>
            </p:extLst>
          </p:nvPr>
        </p:nvGraphicFramePr>
        <p:xfrm>
          <a:off x="3329861" y="1596571"/>
          <a:ext cx="5081167" cy="3213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644308"/>
              </p:ext>
            </p:extLst>
          </p:nvPr>
        </p:nvGraphicFramePr>
        <p:xfrm>
          <a:off x="402551" y="2160772"/>
          <a:ext cx="2616420" cy="1598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210">
                  <a:extLst>
                    <a:ext uri="{9D8B030D-6E8A-4147-A177-3AD203B41FA5}">
                      <a16:colId xmlns:a16="http://schemas.microsoft.com/office/drawing/2014/main" val="2285953773"/>
                    </a:ext>
                  </a:extLst>
                </a:gridCol>
                <a:gridCol w="1308210">
                  <a:extLst>
                    <a:ext uri="{9D8B030D-6E8A-4147-A177-3AD203B41FA5}">
                      <a16:colId xmlns:a16="http://schemas.microsoft.com/office/drawing/2014/main" val="2201303181"/>
                    </a:ext>
                  </a:extLst>
                </a:gridCol>
              </a:tblGrid>
              <a:tr h="532809">
                <a:tc>
                  <a:txBody>
                    <a:bodyPr/>
                    <a:lstStyle/>
                    <a:p>
                      <a:pPr algn="ctr"/>
                      <a:r>
                        <a:rPr lang="es-PE" sz="1200" b="0" dirty="0" smtClean="0">
                          <a:solidFill>
                            <a:schemeClr val="bg1"/>
                          </a:solidFill>
                          <a:latin typeface="Arial Rounded MT Bold" panose="020F0704030504030204" pitchFamily="34" charset="0"/>
                        </a:rPr>
                        <a:t>SUR</a:t>
                      </a:r>
                      <a:endParaRPr lang="es-PE" sz="1200" b="0" dirty="0">
                        <a:solidFill>
                          <a:schemeClr val="bg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B4770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b="0" dirty="0" smtClean="0">
                          <a:solidFill>
                            <a:schemeClr val="bg1"/>
                          </a:solidFill>
                          <a:latin typeface="Arial Rounded MT Bold" panose="020F0704030504030204" pitchFamily="34" charset="0"/>
                        </a:rPr>
                        <a:t>19,926</a:t>
                      </a:r>
                      <a:endParaRPr lang="es-PE" sz="1200" b="0" dirty="0">
                        <a:solidFill>
                          <a:schemeClr val="bg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rgbClr val="B4770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07289"/>
                  </a:ext>
                </a:extLst>
              </a:tr>
              <a:tr h="532809">
                <a:tc>
                  <a:txBody>
                    <a:bodyPr/>
                    <a:lstStyle/>
                    <a:p>
                      <a:pPr algn="ctr"/>
                      <a:r>
                        <a:rPr lang="es-PE" sz="1200" b="0" dirty="0" smtClean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NORTE</a:t>
                      </a:r>
                      <a:endParaRPr lang="es-PE" sz="1200" b="0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b="0" dirty="0" smtClean="0">
                          <a:solidFill>
                            <a:schemeClr val="tx1"/>
                          </a:solidFill>
                          <a:latin typeface="Arial Rounded MT Bold" panose="020F0704030504030204" pitchFamily="34" charset="0"/>
                        </a:rPr>
                        <a:t>21,348</a:t>
                      </a:r>
                      <a:endParaRPr lang="es-PE" sz="1200" b="0" dirty="0">
                        <a:solidFill>
                          <a:schemeClr val="tx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034385"/>
                  </a:ext>
                </a:extLst>
              </a:tr>
              <a:tr h="532809">
                <a:tc>
                  <a:txBody>
                    <a:bodyPr/>
                    <a:lstStyle/>
                    <a:p>
                      <a:pPr algn="ctr"/>
                      <a:r>
                        <a:rPr lang="es-PE" sz="1200" b="0" dirty="0" smtClean="0">
                          <a:latin typeface="Arial Rounded MT Bold" panose="020F0704030504030204" pitchFamily="34" charset="0"/>
                        </a:rPr>
                        <a:t>CENTRO</a:t>
                      </a:r>
                      <a:endParaRPr lang="es-PE" sz="1200" b="0" dirty="0">
                        <a:latin typeface="Arial Rounded MT Bold" panose="020F070403050403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200" b="0" dirty="0" smtClean="0">
                          <a:latin typeface="Arial Rounded MT Bold" panose="020F0704030504030204" pitchFamily="34" charset="0"/>
                        </a:rPr>
                        <a:t>47,650</a:t>
                      </a:r>
                      <a:endParaRPr lang="es-PE" sz="1200" b="0" dirty="0">
                        <a:latin typeface="Arial Rounded MT Bold" panose="020F070403050403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076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05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Marcador de contenido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90906382"/>
              </p:ext>
            </p:extLst>
          </p:nvPr>
        </p:nvGraphicFramePr>
        <p:xfrm>
          <a:off x="1601670" y="2234163"/>
          <a:ext cx="5967529" cy="145816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688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3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30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4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kern="1200" dirty="0">
                          <a:effectLst/>
                          <a:latin typeface="Arial Rounded MT Bold" panose="020F0704030504030204" pitchFamily="34" charset="0"/>
                        </a:rPr>
                        <a:t>ACTIVIDAD</a:t>
                      </a:r>
                      <a:endParaRPr lang="es-PE" sz="1600" b="0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kern="1200" dirty="0">
                          <a:effectLst/>
                          <a:latin typeface="Arial Rounded MT Bold" panose="020F0704030504030204" pitchFamily="34" charset="0"/>
                        </a:rPr>
                        <a:t>2019</a:t>
                      </a:r>
                      <a:endParaRPr lang="es-PE" sz="1600" b="0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kern="1200" dirty="0">
                          <a:effectLst/>
                          <a:latin typeface="Arial Rounded MT Bold" panose="020F0704030504030204" pitchFamily="34" charset="0"/>
                        </a:rPr>
                        <a:t>2020 </a:t>
                      </a:r>
                      <a:endParaRPr lang="es-PE" sz="1600" b="0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kern="1200" dirty="0">
                          <a:effectLst/>
                          <a:latin typeface="Arial Rounded MT Bold" panose="020F0704030504030204" pitchFamily="34" charset="0"/>
                        </a:rPr>
                        <a:t>2021</a:t>
                      </a:r>
                      <a:endParaRPr lang="es-PE" sz="1600" b="0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Arial Rounded MT Bold" panose="020F0704030504030204" pitchFamily="34" charset="0"/>
                        </a:rPr>
                        <a:t>Lotes beneficiados por HUO</a:t>
                      </a:r>
                      <a:endParaRPr lang="es-PE" sz="1400" b="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Arial Rounded MT Bold" panose="020F0704030504030204" pitchFamily="34" charset="0"/>
                        </a:rPr>
                        <a:t>2165</a:t>
                      </a:r>
                      <a:endParaRPr lang="es-PE" sz="1400" b="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Arial Rounded MT Bold" panose="020F0704030504030204" pitchFamily="34" charset="0"/>
                        </a:rPr>
                        <a:t>1404</a:t>
                      </a:r>
                      <a:endParaRPr lang="es-PE" sz="1400" b="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Arial Rounded MT Bold" panose="020F0704030504030204" pitchFamily="34" charset="0"/>
                        </a:rPr>
                        <a:t>2756</a:t>
                      </a:r>
                      <a:endParaRPr lang="es-PE" sz="1400" b="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26221" y="1568470"/>
            <a:ext cx="7718425" cy="573088"/>
          </a:xfrm>
        </p:spPr>
        <p:txBody>
          <a:bodyPr>
            <a:normAutofit fontScale="90000"/>
          </a:bodyPr>
          <a:lstStyle/>
          <a:p>
            <a:pPr algn="ctr"/>
            <a:r>
              <a:rPr lang="es-PE" sz="2700" dirty="0">
                <a:latin typeface="Arial Rounded MT Bold" panose="020F0704030504030204" pitchFamily="34" charset="0"/>
                <a:cs typeface="Aharoni" panose="02010803020104030203" pitchFamily="2" charset="-79"/>
              </a:rPr>
              <a:t>HABILITACIONES URBANAS DE OFICIO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601670" y="3995987"/>
            <a:ext cx="5508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1200" dirty="0">
                <a:latin typeface="Century Gothic" panose="020B0502020202020204" pitchFamily="34" charset="0"/>
              </a:rPr>
              <a:t>A la fecha son 65 </a:t>
            </a:r>
            <a:r>
              <a:rPr lang="es-PE" sz="1200" dirty="0">
                <a:latin typeface="Century Gothic" panose="020B0502020202020204" pitchFamily="34" charset="0"/>
              </a:rPr>
              <a:t>asociaciones de vivienda </a:t>
            </a:r>
            <a:r>
              <a:rPr lang="es-PE" sz="1200" dirty="0">
                <a:latin typeface="Century Gothic" panose="020B0502020202020204" pitchFamily="34" charset="0"/>
              </a:rPr>
              <a:t>beneficiados por las Habilitaciones urbanas de oficio.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A7AB069-7E5D-4D48-867C-B1FA6BA06F84}"/>
              </a:ext>
            </a:extLst>
          </p:cNvPr>
          <p:cNvSpPr/>
          <p:nvPr/>
        </p:nvSpPr>
        <p:spPr>
          <a:xfrm>
            <a:off x="1534353" y="158140"/>
            <a:ext cx="6466647" cy="7020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41C83BD-43C4-45C5-AB05-9F8E431CA567}"/>
              </a:ext>
            </a:extLst>
          </p:cNvPr>
          <p:cNvSpPr txBox="1">
            <a:spLocks/>
          </p:cNvSpPr>
          <p:nvPr/>
        </p:nvSpPr>
        <p:spPr>
          <a:xfrm>
            <a:off x="1601670" y="221900"/>
            <a:ext cx="6102678" cy="5745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SUBGERENCIA </a:t>
            </a:r>
          </a:p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DE SANEAMIENTO Y PLANEAMIENTO URBANO</a:t>
            </a:r>
          </a:p>
        </p:txBody>
      </p:sp>
    </p:spTree>
    <p:extLst>
      <p:ext uri="{BB962C8B-B14F-4D97-AF65-F5344CB8AC3E}">
        <p14:creationId xmlns:p14="http://schemas.microsoft.com/office/powerpoint/2010/main" val="98455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06789" y="3937993"/>
            <a:ext cx="4928242" cy="572700"/>
          </a:xfrm>
        </p:spPr>
        <p:txBody>
          <a:bodyPr>
            <a:normAutofit/>
          </a:bodyPr>
          <a:lstStyle/>
          <a:p>
            <a:pPr algn="ctr"/>
            <a:r>
              <a:rPr lang="es-PE" sz="1400" dirty="0" smtClean="0">
                <a:latin typeface="Arial Rounded MT Bold" panose="020F0704030504030204" pitchFamily="34" charset="0"/>
              </a:rPr>
              <a:t>ENTREGA DE HABILITACIONES </a:t>
            </a:r>
            <a:r>
              <a:rPr lang="es-PE" sz="1400" dirty="0">
                <a:latin typeface="Arial Rounded MT Bold" panose="020F0704030504030204" pitchFamily="34" charset="0"/>
              </a:rPr>
              <a:t>URBANAS DE OFICIO</a:t>
            </a:r>
          </a:p>
        </p:txBody>
      </p:sp>
      <p:pic>
        <p:nvPicPr>
          <p:cNvPr id="7" name="Marcador de contenido 6"/>
          <p:cNvPicPr>
            <a:picLocks noGrp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1200574"/>
            <a:ext cx="3541485" cy="24715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" name="Imagen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67" y="1200573"/>
            <a:ext cx="3559003" cy="24715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ADDE49B-82B4-49BA-9009-F6F9059C79AD}"/>
              </a:ext>
            </a:extLst>
          </p:cNvPr>
          <p:cNvSpPr/>
          <p:nvPr/>
        </p:nvSpPr>
        <p:spPr>
          <a:xfrm>
            <a:off x="1534353" y="158140"/>
            <a:ext cx="6466647" cy="7020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624AB927-7197-4F7A-A6AC-CAD0A30D38FF}"/>
              </a:ext>
            </a:extLst>
          </p:cNvPr>
          <p:cNvSpPr txBox="1">
            <a:spLocks/>
          </p:cNvSpPr>
          <p:nvPr/>
        </p:nvSpPr>
        <p:spPr>
          <a:xfrm>
            <a:off x="1601670" y="221900"/>
            <a:ext cx="6102678" cy="5745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SUBGERENCIA </a:t>
            </a:r>
          </a:p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DE SANEAMIENTO Y PLANEAMIENTO URBANO</a:t>
            </a:r>
          </a:p>
        </p:txBody>
      </p:sp>
      <p:sp>
        <p:nvSpPr>
          <p:cNvPr id="8" name="Cerrar llave 7">
            <a:extLst>
              <a:ext uri="{FF2B5EF4-FFF2-40B4-BE49-F238E27FC236}">
                <a16:creationId xmlns:a16="http://schemas.microsoft.com/office/drawing/2014/main" id="{AC01CF0F-BC94-4DBD-BE5C-7DF658386543}"/>
              </a:ext>
            </a:extLst>
          </p:cNvPr>
          <p:cNvSpPr/>
          <p:nvPr/>
        </p:nvSpPr>
        <p:spPr>
          <a:xfrm rot="5400000">
            <a:off x="4438425" y="1680162"/>
            <a:ext cx="162018" cy="4407080"/>
          </a:xfrm>
          <a:prstGeom prst="rightBrace">
            <a:avLst>
              <a:gd name="adj1" fmla="val 6550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 sz="1050"/>
          </a:p>
        </p:txBody>
      </p:sp>
    </p:spTree>
    <p:extLst>
      <p:ext uri="{BB962C8B-B14F-4D97-AF65-F5344CB8AC3E}">
        <p14:creationId xmlns:p14="http://schemas.microsoft.com/office/powerpoint/2010/main" val="189495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9131" y="1222699"/>
            <a:ext cx="5941869" cy="860102"/>
          </a:xfrm>
        </p:spPr>
        <p:txBody>
          <a:bodyPr>
            <a:normAutofit fontScale="90000"/>
          </a:bodyPr>
          <a:lstStyle/>
          <a:p>
            <a:r>
              <a:rPr lang="es-PE" sz="2400" dirty="0">
                <a:latin typeface="Arial Rounded MT Bold" panose="020F0704030504030204" pitchFamily="34" charset="0"/>
                <a:cs typeface="Aharoni" panose="02010803020104030203" pitchFamily="2" charset="-79"/>
              </a:rPr>
              <a:t>PREDIOS SANEADOS POR </a:t>
            </a:r>
            <a:r>
              <a:rPr lang="es-PE" sz="24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COFORPI</a:t>
            </a:r>
            <a:br>
              <a:rPr lang="es-PE" sz="24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</a:br>
            <a:r>
              <a:rPr lang="es-PE" sz="2400" dirty="0" smtClean="0">
                <a:latin typeface="Arial Rounded MT Bold" panose="020F0704030504030204" pitchFamily="34" charset="0"/>
                <a:cs typeface="Aharoni" panose="02010803020104030203" pitchFamily="2" charset="-79"/>
              </a:rPr>
              <a:t>CON APOYO DE LA MUNICIPALIDAD DE PUENTE PIEDRA</a:t>
            </a:r>
            <a:endParaRPr lang="es-PE" sz="2400" dirty="0">
              <a:latin typeface="Arial Rounded MT Bold" panose="020F0704030504030204" pitchFamily="34" charset="0"/>
              <a:cs typeface="Aharoni" panose="02010803020104030203" pitchFamily="2" charset="-79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920298916"/>
              </p:ext>
            </p:extLst>
          </p:nvPr>
        </p:nvGraphicFramePr>
        <p:xfrm>
          <a:off x="2631632" y="2678199"/>
          <a:ext cx="4185001" cy="1188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9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4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0" kern="1200" dirty="0">
                          <a:effectLst/>
                          <a:latin typeface="Arial Rounded MT Bold" panose="020F0704030504030204" pitchFamily="34" charset="0"/>
                        </a:rPr>
                        <a:t>ACTIVIDAD</a:t>
                      </a:r>
                      <a:endParaRPr lang="es-PE" sz="1600" b="0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600" b="0" kern="1200" dirty="0" smtClean="0">
                          <a:effectLst/>
                          <a:latin typeface="Arial Rounded MT Bold" panose="020F0704030504030204" pitchFamily="34" charset="0"/>
                        </a:rPr>
                        <a:t>2019</a:t>
                      </a:r>
                      <a:r>
                        <a:rPr lang="es-PE" sz="1600" b="0" kern="1200" baseline="0" dirty="0" smtClean="0">
                          <a:effectLst/>
                          <a:latin typeface="Arial Rounded MT Bold" panose="020F0704030504030204" pitchFamily="34" charset="0"/>
                        </a:rPr>
                        <a:t> - 2021</a:t>
                      </a:r>
                      <a:endParaRPr lang="es-PE" sz="1600" b="0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0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600" b="0" dirty="0">
                          <a:effectLst/>
                          <a:latin typeface="Arial Rounded MT Bold" panose="020F0704030504030204" pitchFamily="34" charset="0"/>
                        </a:rPr>
                        <a:t>Lotes </a:t>
                      </a:r>
                      <a:r>
                        <a:rPr lang="es-ES" sz="1600" b="0" dirty="0" smtClean="0">
                          <a:effectLst/>
                          <a:latin typeface="Arial Rounded MT Bold" panose="020F0704030504030204" pitchFamily="34" charset="0"/>
                        </a:rPr>
                        <a:t>saneados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PE" sz="1600" b="0" dirty="0" smtClean="0">
                          <a:effectLst/>
                          <a:latin typeface="Arial Rounded MT Bold" panose="020F0704030504030204" pitchFamily="34" charset="0"/>
                        </a:rPr>
                        <a:t>845</a:t>
                      </a:r>
                      <a:endParaRPr lang="es-PE" sz="1600" b="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5A7AB069-7E5D-4D48-867C-B1FA6BA06F84}"/>
              </a:ext>
            </a:extLst>
          </p:cNvPr>
          <p:cNvSpPr/>
          <p:nvPr/>
        </p:nvSpPr>
        <p:spPr>
          <a:xfrm>
            <a:off x="1534353" y="158140"/>
            <a:ext cx="6466647" cy="7020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B41C83BD-43C4-45C5-AB05-9F8E431CA567}"/>
              </a:ext>
            </a:extLst>
          </p:cNvPr>
          <p:cNvSpPr txBox="1">
            <a:spLocks/>
          </p:cNvSpPr>
          <p:nvPr/>
        </p:nvSpPr>
        <p:spPr>
          <a:xfrm>
            <a:off x="1601670" y="221900"/>
            <a:ext cx="6102678" cy="5745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SUBGERENCIA </a:t>
            </a:r>
          </a:p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DE SANEAMIENTO Y PLANEAMIENTO URBANO</a:t>
            </a:r>
          </a:p>
        </p:txBody>
      </p:sp>
      <p:sp>
        <p:nvSpPr>
          <p:cNvPr id="9" name="Flecha: a la derecha 8">
            <a:extLst>
              <a:ext uri="{FF2B5EF4-FFF2-40B4-BE49-F238E27FC236}">
                <a16:creationId xmlns:a16="http://schemas.microsoft.com/office/drawing/2014/main" id="{D223C8D0-BBB0-4948-A138-24F3DF6DB5B3}"/>
              </a:ext>
            </a:extLst>
          </p:cNvPr>
          <p:cNvSpPr/>
          <p:nvPr/>
        </p:nvSpPr>
        <p:spPr>
          <a:xfrm>
            <a:off x="1790321" y="1222699"/>
            <a:ext cx="135015" cy="186870"/>
          </a:xfrm>
          <a:prstGeom prst="rightArrow">
            <a:avLst>
              <a:gd name="adj1" fmla="val 50000"/>
              <a:gd name="adj2" fmla="val 10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</p:spTree>
    <p:extLst>
      <p:ext uri="{BB962C8B-B14F-4D97-AF65-F5344CB8AC3E}">
        <p14:creationId xmlns:p14="http://schemas.microsoft.com/office/powerpoint/2010/main" val="17793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5A7AB069-7E5D-4D48-867C-B1FA6BA06F84}"/>
              </a:ext>
            </a:extLst>
          </p:cNvPr>
          <p:cNvSpPr/>
          <p:nvPr/>
        </p:nvSpPr>
        <p:spPr>
          <a:xfrm>
            <a:off x="1541610" y="94379"/>
            <a:ext cx="6466647" cy="7020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4" name="Título 3"/>
          <p:cNvSpPr>
            <a:spLocks noGrp="1"/>
          </p:cNvSpPr>
          <p:nvPr>
            <p:ph type="title" idx="4294967295"/>
          </p:nvPr>
        </p:nvSpPr>
        <p:spPr>
          <a:xfrm>
            <a:off x="940980" y="1032215"/>
            <a:ext cx="7424058" cy="1215798"/>
          </a:xfrm>
        </p:spPr>
        <p:txBody>
          <a:bodyPr/>
          <a:lstStyle/>
          <a:p>
            <a:pPr algn="ctr"/>
            <a:r>
              <a:rPr lang="es-PE" sz="2400" dirty="0" smtClean="0">
                <a:latin typeface="Arial Rounded MT Bold" panose="020F0704030504030204" pitchFamily="34" charset="0"/>
              </a:rPr>
              <a:t>CANTIDAD DE PREDIOS SANEADOS </a:t>
            </a:r>
            <a:r>
              <a:rPr lang="es-PE" sz="2400" dirty="0" smtClean="0">
                <a:latin typeface="Arial Rounded MT Bold" panose="020F0704030504030204" pitchFamily="34" charset="0"/>
              </a:rPr>
              <a:t>(LEGAL)</a:t>
            </a:r>
            <a:endParaRPr lang="es-PE" sz="2400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4167202711"/>
              </p:ext>
            </p:extLst>
          </p:nvPr>
        </p:nvGraphicFramePr>
        <p:xfrm>
          <a:off x="1988457" y="1640114"/>
          <a:ext cx="5049309" cy="3036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ítulo 1">
            <a:extLst>
              <a:ext uri="{FF2B5EF4-FFF2-40B4-BE49-F238E27FC236}">
                <a16:creationId xmlns:a16="http://schemas.microsoft.com/office/drawing/2014/main" id="{B41C83BD-43C4-45C5-AB05-9F8E431CA567}"/>
              </a:ext>
            </a:extLst>
          </p:cNvPr>
          <p:cNvSpPr txBox="1">
            <a:spLocks/>
          </p:cNvSpPr>
          <p:nvPr/>
        </p:nvSpPr>
        <p:spPr>
          <a:xfrm>
            <a:off x="1601670" y="221900"/>
            <a:ext cx="6102678" cy="5745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SUBGERENCIA </a:t>
            </a:r>
          </a:p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DE SANEAMIENTO Y PLANEAMIENTO URBANO</a:t>
            </a:r>
          </a:p>
        </p:txBody>
      </p:sp>
    </p:spTree>
    <p:extLst>
      <p:ext uri="{BB962C8B-B14F-4D97-AF65-F5344CB8AC3E}">
        <p14:creationId xmlns:p14="http://schemas.microsoft.com/office/powerpoint/2010/main" val="34269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DF961B5-095C-495D-9ADC-F6FF2A323061}"/>
              </a:ext>
            </a:extLst>
          </p:cNvPr>
          <p:cNvSpPr/>
          <p:nvPr/>
        </p:nvSpPr>
        <p:spPr>
          <a:xfrm>
            <a:off x="1547664" y="158140"/>
            <a:ext cx="6466647" cy="70207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8BC84E-0F0F-41B9-9331-EF63242B0626}"/>
              </a:ext>
            </a:extLst>
          </p:cNvPr>
          <p:cNvSpPr txBox="1">
            <a:spLocks/>
          </p:cNvSpPr>
          <p:nvPr/>
        </p:nvSpPr>
        <p:spPr>
          <a:xfrm>
            <a:off x="1601670" y="221900"/>
            <a:ext cx="6102678" cy="5745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accent4">
                    <a:lumMod val="65000"/>
                  </a:schemeClr>
                </a:solidFill>
                <a:latin typeface="Arial Black" panose="020B0A04020102020204" pitchFamily="34" charset="0"/>
              </a:rPr>
              <a:t>SUBGERENCIA </a:t>
            </a:r>
          </a:p>
          <a:p>
            <a:r>
              <a:rPr lang="es-PE" sz="1800" dirty="0">
                <a:solidFill>
                  <a:schemeClr val="accent4">
                    <a:lumMod val="65000"/>
                  </a:schemeClr>
                </a:solidFill>
                <a:latin typeface="Arial Black" panose="020B0A04020102020204" pitchFamily="34" charset="0"/>
              </a:rPr>
              <a:t>DE AUTORIZACIONES MUNICIPALES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CDE68898-B4A3-4C1D-A120-6C1D35F08AAC}"/>
              </a:ext>
            </a:extLst>
          </p:cNvPr>
          <p:cNvSpPr txBox="1">
            <a:spLocks/>
          </p:cNvSpPr>
          <p:nvPr/>
        </p:nvSpPr>
        <p:spPr>
          <a:xfrm>
            <a:off x="2303673" y="1244074"/>
            <a:ext cx="5400675" cy="43204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2400" b="1" dirty="0">
                <a:solidFill>
                  <a:schemeClr val="tx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LICENCIAS DE EDIFICACIÓN</a:t>
            </a:r>
          </a:p>
        </p:txBody>
      </p:sp>
      <p:sp>
        <p:nvSpPr>
          <p:cNvPr id="5" name="Flecha: a la derecha 4">
            <a:extLst>
              <a:ext uri="{FF2B5EF4-FFF2-40B4-BE49-F238E27FC236}">
                <a16:creationId xmlns:a16="http://schemas.microsoft.com/office/drawing/2014/main" id="{D4BBCA30-1A84-4C91-85DD-B25135B988F5}"/>
              </a:ext>
            </a:extLst>
          </p:cNvPr>
          <p:cNvSpPr/>
          <p:nvPr/>
        </p:nvSpPr>
        <p:spPr>
          <a:xfrm>
            <a:off x="2649088" y="1360849"/>
            <a:ext cx="135015" cy="186870"/>
          </a:xfrm>
          <a:prstGeom prst="rightArrow">
            <a:avLst>
              <a:gd name="adj1" fmla="val 50000"/>
              <a:gd name="adj2" fmla="val 100000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E0046F0-5D43-4D41-8AA8-822BF81544AA}"/>
              </a:ext>
            </a:extLst>
          </p:cNvPr>
          <p:cNvSpPr txBox="1"/>
          <p:nvPr/>
        </p:nvSpPr>
        <p:spPr>
          <a:xfrm>
            <a:off x="2716596" y="1676122"/>
            <a:ext cx="437446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148829" algn="just">
              <a:buFont typeface="Arial" panose="020B0604020202020204" pitchFamily="34" charset="0"/>
              <a:buChar char="•"/>
            </a:pPr>
            <a:r>
              <a:rPr lang="es-PE" sz="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Análisis y verificación de los requisitos establecidos según la Ley.</a:t>
            </a:r>
          </a:p>
          <a:p>
            <a:pPr marL="214313" indent="-148829" algn="just">
              <a:buFont typeface="Arial" panose="020B0604020202020204" pitchFamily="34" charset="0"/>
              <a:buChar char="•"/>
            </a:pPr>
            <a:r>
              <a:rPr lang="es-PE" sz="900" dirty="0">
                <a:latin typeface="Century Gothic" panose="020B0502020202020204" pitchFamily="34" charset="0"/>
                <a:cs typeface="Times New Roman" panose="02020603050405020304" pitchFamily="18" charset="0"/>
              </a:rPr>
              <a:t>Para el otorgamiento de licencia de regularización se aprobó una Ordenanza Municipal N° 364-2019.</a:t>
            </a: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E6BA8E03-14F1-4672-BC50-7860DED38E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271618"/>
              </p:ext>
            </p:extLst>
          </p:nvPr>
        </p:nvGraphicFramePr>
        <p:xfrm>
          <a:off x="460125" y="2432547"/>
          <a:ext cx="2101645" cy="1994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5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48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93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7719"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</a:rPr>
                        <a:t>REGULARIZACIÓN DE LICENCIA DE EDIFICACIÓN</a:t>
                      </a:r>
                      <a:endParaRPr lang="es-PE" sz="900" b="0" i="0" u="none" strike="noStrike" kern="1200" dirty="0">
                        <a:solidFill>
                          <a:schemeClr val="bg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</a:rPr>
                        <a:t>REGULARIZACIÓN DE LICENCIA DE EDIFICACIÓN</a:t>
                      </a:r>
                      <a:endParaRPr lang="es-PE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PE" sz="1400" b="1" i="0" u="none" strike="noStrike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112">
                <a:tc>
                  <a:txBody>
                    <a:bodyPr/>
                    <a:lstStyle/>
                    <a:p>
                      <a:pPr algn="ctr"/>
                      <a:r>
                        <a:rPr lang="es-MX" sz="900" b="0" dirty="0">
                          <a:solidFill>
                            <a:schemeClr val="bg1"/>
                          </a:solidFill>
                          <a:latin typeface="Arial Rounded MT Bold" panose="020F0704030504030204" pitchFamily="34" charset="0"/>
                        </a:rPr>
                        <a:t>AÑO</a:t>
                      </a:r>
                      <a:endParaRPr lang="es-PE" sz="900" b="0" dirty="0">
                        <a:solidFill>
                          <a:schemeClr val="bg1"/>
                        </a:solidFill>
                        <a:latin typeface="Arial Rounded MT Bold" panose="020F0704030504030204" pitchFamily="34" charset="0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</a:rPr>
                        <a:t>ANTIGUA GESTION</a:t>
                      </a:r>
                      <a:endParaRPr lang="es-PE" sz="900" b="0" u="none" strike="noStrike" kern="1200" dirty="0">
                        <a:solidFill>
                          <a:schemeClr val="bg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</a:rPr>
                        <a:t>ACTUAL GESTION</a:t>
                      </a:r>
                      <a:endParaRPr lang="es-PE" sz="900" b="0" u="none" strike="noStrike" kern="1200" dirty="0">
                        <a:solidFill>
                          <a:schemeClr val="bg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915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2017</a:t>
                      </a:r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32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915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900" b="0" u="none" strike="noStrike" dirty="0">
                          <a:effectLst/>
                          <a:latin typeface="Arial Rounded MT Bold" panose="020F0704030504030204" pitchFamily="34" charset="0"/>
                        </a:rPr>
                        <a:t>2018</a:t>
                      </a:r>
                      <a:endParaRPr lang="es-PE" sz="900" b="0" i="0" u="none" strike="noStrike" dirty="0">
                        <a:solidFill>
                          <a:srgbClr val="000000"/>
                        </a:solidFill>
                        <a:effectLst/>
                        <a:latin typeface="Arial Rounded MT Bold" panose="020F0704030504030204" pitchFamily="34" charset="0"/>
                        <a:cs typeface="Arial" panose="020B060402020202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22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454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2019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endParaRPr lang="es-PE" sz="900" b="0" dirty="0">
                        <a:latin typeface="Arial Rounded MT Bold" panose="020F07040305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60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54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2020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endParaRPr lang="es-PE" sz="900" b="0" dirty="0">
                        <a:latin typeface="Arial Rounded MT Bold" panose="020F07040305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10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454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2021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endParaRPr lang="es-PE" sz="900" b="0" dirty="0">
                        <a:latin typeface="Arial Rounded MT Bold" panose="020F0704030504030204" pitchFamily="34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3</a:t>
                      </a:r>
                      <a:endParaRPr lang="es-PE" sz="900" b="0" u="none" strike="noStrike" kern="1200" dirty="0">
                        <a:solidFill>
                          <a:schemeClr val="dk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C118460C-4E37-44C0-98E2-0BB06EEF24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398151"/>
              </p:ext>
            </p:extLst>
          </p:nvPr>
        </p:nvGraphicFramePr>
        <p:xfrm>
          <a:off x="2873219" y="2432547"/>
          <a:ext cx="2838152" cy="1994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5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30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5861"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MX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LICENCIAS DE EDIFICACION</a:t>
                      </a:r>
                      <a:endParaRPr lang="es-PE" sz="900" b="0" u="none" strike="noStrike" kern="1200" dirty="0">
                        <a:solidFill>
                          <a:schemeClr val="bg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24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TIPO</a:t>
                      </a: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TOTAL LICENCIAS</a:t>
                      </a: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72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PE" sz="900" b="0" u="none" strike="noStrike" kern="1200" dirty="0">
                          <a:effectLst/>
                          <a:latin typeface="Arial Rounded MT Bold" panose="020F0704030504030204" pitchFamily="34" charset="0"/>
                        </a:rPr>
                        <a:t>LICENCIAS DE EDIFICACION (MOD.</a:t>
                      </a:r>
                      <a:r>
                        <a:rPr lang="es-PE" sz="900" b="0" u="none" strike="noStrike" kern="1200" baseline="0" dirty="0">
                          <a:effectLst/>
                          <a:latin typeface="Arial Rounded MT Bold" panose="020F0704030504030204" pitchFamily="34" charset="0"/>
                        </a:rPr>
                        <a:t> A, B, C)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14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s-PE" sz="900" b="0" dirty="0">
                          <a:latin typeface="Arial Rounded MT Bold" panose="020F0704030504030204" pitchFamily="34" charset="0"/>
                        </a:rPr>
                        <a:t>31</a:t>
                      </a: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86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CONFORMIDAD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4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86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SUBDIVISIÓN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11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753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REVALIDACIÓN DE LICENCIA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2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4D428F03-5690-496D-AD53-06FB1D545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61311"/>
              </p:ext>
            </p:extLst>
          </p:nvPr>
        </p:nvGraphicFramePr>
        <p:xfrm>
          <a:off x="5946955" y="2432547"/>
          <a:ext cx="2928532" cy="1994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5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65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2877">
                <a:tc grid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TECHO PROPIO</a:t>
                      </a: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PE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s-PE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393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AÑO</a:t>
                      </a: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LICENCIA DE EDIFICACIÓN – MOD. A </a:t>
                      </a: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 Rounded MT Bold" panose="020F0704030504030204" pitchFamily="34" charset="0"/>
                          <a:ea typeface="+mn-ea"/>
                          <a:cs typeface="+mn-cs"/>
                        </a:rPr>
                        <a:t>CONFORMIDAD</a:t>
                      </a:r>
                    </a:p>
                  </a:txBody>
                  <a:tcPr marL="7144" marR="7144" marT="7144" marB="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02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2020</a:t>
                      </a:r>
                      <a:endParaRPr lang="es-PE" sz="90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313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121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7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2021</a:t>
                      </a:r>
                      <a:endParaRPr lang="es-PE" sz="90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347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302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740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2022</a:t>
                      </a:r>
                      <a:endParaRPr lang="es-PE" sz="90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74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PE" sz="9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 Rounded MT Bold" panose="020F0704030504030204" pitchFamily="34" charset="0"/>
                        </a:rPr>
                        <a:t>19</a:t>
                      </a:r>
                      <a:endParaRPr lang="es-PE" sz="900" b="0" u="none" strike="noStrike" kern="1200" dirty="0">
                        <a:solidFill>
                          <a:schemeClr val="tx1"/>
                        </a:solidFill>
                        <a:effectLst/>
                        <a:latin typeface="Arial Rounded MT Bold" panose="020F0704030504030204" pitchFamily="34" charset="0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93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8FD316A3-106F-4CD8-AF59-C931E37D998F}"/>
              </a:ext>
            </a:extLst>
          </p:cNvPr>
          <p:cNvSpPr/>
          <p:nvPr/>
        </p:nvSpPr>
        <p:spPr>
          <a:xfrm>
            <a:off x="1534353" y="158140"/>
            <a:ext cx="6466647" cy="70207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05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AB29989-B448-4018-A1B6-DB35FCF6D6A6}"/>
              </a:ext>
            </a:extLst>
          </p:cNvPr>
          <p:cNvSpPr txBox="1">
            <a:spLocks/>
          </p:cNvSpPr>
          <p:nvPr/>
        </p:nvSpPr>
        <p:spPr>
          <a:xfrm>
            <a:off x="1601670" y="221900"/>
            <a:ext cx="6102678" cy="57455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SUBGERENCIA </a:t>
            </a:r>
          </a:p>
          <a:p>
            <a:r>
              <a:rPr lang="es-PE" sz="1800" dirty="0">
                <a:solidFill>
                  <a:schemeClr val="accent3">
                    <a:lumMod val="75000"/>
                  </a:schemeClr>
                </a:solidFill>
                <a:latin typeface="Arial Black" panose="020B0A04020102020204" pitchFamily="34" charset="0"/>
              </a:rPr>
              <a:t>DE SANEAMIENTO Y PLANEAMIENTO URBANO</a:t>
            </a:r>
          </a:p>
        </p:txBody>
      </p:sp>
      <p:graphicFrame>
        <p:nvGraphicFramePr>
          <p:cNvPr id="4" name="Marcador de contenido 5">
            <a:extLst>
              <a:ext uri="{FF2B5EF4-FFF2-40B4-BE49-F238E27FC236}">
                <a16:creationId xmlns:a16="http://schemas.microsoft.com/office/drawing/2014/main" id="{EE871148-D6A9-41F2-98D3-B9615898F6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734282"/>
              </p:ext>
            </p:extLst>
          </p:nvPr>
        </p:nvGraphicFramePr>
        <p:xfrm>
          <a:off x="1955332" y="2390155"/>
          <a:ext cx="4895410" cy="1410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5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66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66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66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54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Arial Rounded MT Bold" panose="020F0704030504030204" pitchFamily="34" charset="0"/>
                        </a:rPr>
                        <a:t>ACTIVIDAD</a:t>
                      </a:r>
                      <a:endParaRPr lang="es-PE" sz="14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Arial Rounded MT Bold" panose="020F0704030504030204" pitchFamily="34" charset="0"/>
                        </a:rPr>
                        <a:t>2019</a:t>
                      </a:r>
                      <a:endParaRPr lang="es-PE" sz="14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Arial Rounded MT Bold" panose="020F0704030504030204" pitchFamily="34" charset="0"/>
                        </a:rPr>
                        <a:t>2020 </a:t>
                      </a:r>
                      <a:endParaRPr lang="es-PE" sz="14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0" dirty="0">
                          <a:effectLst/>
                          <a:latin typeface="Arial Rounded MT Bold" panose="020F0704030504030204" pitchFamily="34" charset="0"/>
                        </a:rPr>
                        <a:t>2021</a:t>
                      </a:r>
                      <a:endParaRPr lang="es-PE" sz="14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5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b="0" dirty="0">
                          <a:effectLst/>
                          <a:latin typeface="Arial Rounded MT Bold" panose="020F0704030504030204" pitchFamily="34" charset="0"/>
                        </a:rPr>
                        <a:t>Lotes beneficiados por visado de planos para servicios básicos.</a:t>
                      </a:r>
                      <a:endParaRPr lang="es-PE" sz="12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0" dirty="0">
                          <a:effectLst/>
                          <a:latin typeface="Arial Rounded MT Bold" panose="020F0704030504030204" pitchFamily="34" charset="0"/>
                        </a:rPr>
                        <a:t>913</a:t>
                      </a:r>
                      <a:endParaRPr lang="es-PE" sz="12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0" dirty="0">
                          <a:effectLst/>
                          <a:latin typeface="Arial Rounded MT Bold" panose="020F0704030504030204" pitchFamily="34" charset="0"/>
                        </a:rPr>
                        <a:t>1349</a:t>
                      </a:r>
                      <a:endParaRPr lang="es-PE" sz="12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0" dirty="0">
                          <a:effectLst/>
                          <a:latin typeface="Arial Rounded MT Bold" panose="020F0704030504030204" pitchFamily="34" charset="0"/>
                        </a:rPr>
                        <a:t>1465</a:t>
                      </a:r>
                      <a:endParaRPr lang="es-PE" sz="1200" b="0" dirty="0">
                        <a:effectLst/>
                        <a:latin typeface="Arial Rounded MT Bold" panose="020F07040305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8BB6054-C22B-4088-A6D9-FC1D76577F42}"/>
              </a:ext>
            </a:extLst>
          </p:cNvPr>
          <p:cNvSpPr txBox="1"/>
          <p:nvPr/>
        </p:nvSpPr>
        <p:spPr>
          <a:xfrm>
            <a:off x="1601670" y="3919845"/>
            <a:ext cx="5764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" dirty="0">
                <a:latin typeface="Century Gothic" panose="020B0502020202020204" pitchFamily="34" charset="0"/>
              </a:rPr>
              <a:t>A la fecha son 45 centros urbanos beneficiados por la Ord. N° 038-MDPP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1851406" y="1425801"/>
            <a:ext cx="5400675" cy="845204"/>
            <a:chOff x="2141692" y="1513368"/>
            <a:chExt cx="5400675" cy="845204"/>
          </a:xfrm>
        </p:grpSpPr>
        <p:sp>
          <p:nvSpPr>
            <p:cNvPr id="3" name="Título 1">
              <a:extLst>
                <a:ext uri="{FF2B5EF4-FFF2-40B4-BE49-F238E27FC236}">
                  <a16:creationId xmlns:a16="http://schemas.microsoft.com/office/drawing/2014/main" id="{281EF70F-21AB-4FF6-8F7F-DAB60A9D4BCD}"/>
                </a:ext>
              </a:extLst>
            </p:cNvPr>
            <p:cNvSpPr txBox="1">
              <a:spLocks/>
            </p:cNvSpPr>
            <p:nvPr/>
          </p:nvSpPr>
          <p:spPr>
            <a:xfrm>
              <a:off x="2141692" y="1513368"/>
              <a:ext cx="5400675" cy="845204"/>
            </a:xfrm>
            <a:prstGeom prst="rect">
              <a:avLst/>
            </a:prstGeom>
          </p:spPr>
          <p:txBody>
            <a:bodyPr/>
            <a:lstStyle>
              <a:lvl1pPr algn="l" defTabSz="685800" rtl="0" eaLnBrk="1" latinLnBrk="0" hangingPunct="1">
                <a:lnSpc>
                  <a:spcPct val="89000"/>
                </a:lnSpc>
                <a:spcBef>
                  <a:spcPct val="0"/>
                </a:spcBef>
                <a:buNone/>
                <a:defRPr sz="4400" kern="1200" baseline="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s-PE" sz="2400" dirty="0">
                  <a:solidFill>
                    <a:schemeClr val="tx1"/>
                  </a:solidFill>
                  <a:latin typeface="Arial Rounded MT Bold" panose="020F0704030504030204" pitchFamily="34" charset="0"/>
                  <a:cs typeface="Aharoni" panose="02010803020104030203" pitchFamily="2" charset="-79"/>
                </a:rPr>
                <a:t>VISADO DE PLANOS PARA SERVICIOS BÁSICOS</a:t>
              </a:r>
            </a:p>
          </p:txBody>
        </p:sp>
        <p:sp>
          <p:nvSpPr>
            <p:cNvPr id="7" name="Flecha: a la derecha 6">
              <a:extLst>
                <a:ext uri="{FF2B5EF4-FFF2-40B4-BE49-F238E27FC236}">
                  <a16:creationId xmlns:a16="http://schemas.microsoft.com/office/drawing/2014/main" id="{010C07A2-86CE-4577-A9CC-0E5250650100}"/>
                </a:ext>
              </a:extLst>
            </p:cNvPr>
            <p:cNvSpPr/>
            <p:nvPr/>
          </p:nvSpPr>
          <p:spPr>
            <a:xfrm>
              <a:off x="2534002" y="1684885"/>
              <a:ext cx="135015" cy="186870"/>
            </a:xfrm>
            <a:prstGeom prst="rightArrow">
              <a:avLst>
                <a:gd name="adj1" fmla="val 50000"/>
                <a:gd name="adj2" fmla="val 100000"/>
              </a:avLst>
            </a:prstGeom>
            <a:ln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PE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49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owth Business Plan by Slidesgo">
  <a:themeElements>
    <a:clrScheme name="Simple Light">
      <a:dk1>
        <a:srgbClr val="000000"/>
      </a:dk1>
      <a:lt1>
        <a:srgbClr val="FFFFFF"/>
      </a:lt1>
      <a:dk2>
        <a:srgbClr val="F3F3F3"/>
      </a:dk2>
      <a:lt2>
        <a:srgbClr val="F04185"/>
      </a:lt2>
      <a:accent1>
        <a:srgbClr val="F6B339"/>
      </a:accent1>
      <a:accent2>
        <a:srgbClr val="6D9EEB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461</Words>
  <Application>Microsoft Office PowerPoint</Application>
  <PresentationFormat>Presentación en pantalla (16:9)</PresentationFormat>
  <Paragraphs>189</Paragraphs>
  <Slides>16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8" baseType="lpstr">
      <vt:lpstr>Times New Roman</vt:lpstr>
      <vt:lpstr>Calibri</vt:lpstr>
      <vt:lpstr>Barlow ExtraBold</vt:lpstr>
      <vt:lpstr>Arial Black</vt:lpstr>
      <vt:lpstr>DM Sans</vt:lpstr>
      <vt:lpstr>Arial</vt:lpstr>
      <vt:lpstr>Arial Rounded MT Bold</vt:lpstr>
      <vt:lpstr>Century Gothic</vt:lpstr>
      <vt:lpstr>Roboto Condensed Light</vt:lpstr>
      <vt:lpstr>Arial Narrow</vt:lpstr>
      <vt:lpstr>Aharoni</vt:lpstr>
      <vt:lpstr>Growth Business Plan by Slidesgo</vt:lpstr>
      <vt:lpstr>Rendición de Cuentas</vt:lpstr>
      <vt:lpstr>EJE ESTRATÉGICO:   DESARROLLO DE INFRAESTRUCTURA URBANA</vt:lpstr>
      <vt:lpstr>CANTIDAD DE PREDIOS URBANOS</vt:lpstr>
      <vt:lpstr>HABILITACIONES URBANAS DE OFICIO</vt:lpstr>
      <vt:lpstr>ENTREGA DE HABILITACIONES URBANAS DE OFICIO</vt:lpstr>
      <vt:lpstr>PREDIOS SANEADOS POR COFORPI CON APOYO DE LA MUNICIPALIDAD DE PUENTE PIEDRA</vt:lpstr>
      <vt:lpstr>CANTIDAD DE PREDIOS SANEADOS (LEGAL)</vt:lpstr>
      <vt:lpstr>Presentación de PowerPoint</vt:lpstr>
      <vt:lpstr>Presentación de PowerPoint</vt:lpstr>
      <vt:lpstr>Presentación de PowerPoint</vt:lpstr>
      <vt:lpstr>Presentación de PowerPoint</vt:lpstr>
      <vt:lpstr>PREDIOS CON ACCESO A SERVICIOS PÚBLICOS</vt:lpstr>
      <vt:lpstr>EJE ESTRATÉGICO:   GESTIÓN DEL RIESGO DE DESASTRES</vt:lpstr>
      <vt:lpstr>Presentación de PowerPoint</vt:lpstr>
      <vt:lpstr>PREDIOS UBICADOS EN ZONAS DE RIESGO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ANDRES</dc:creator>
  <cp:lastModifiedBy>Mateo</cp:lastModifiedBy>
  <cp:revision>30</cp:revision>
  <dcterms:modified xsi:type="dcterms:W3CDTF">2022-04-12T17:15:57Z</dcterms:modified>
</cp:coreProperties>
</file>