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2" r:id="rId1"/>
  </p:sldMasterIdLst>
  <p:notesMasterIdLst>
    <p:notesMasterId r:id="rId12"/>
  </p:notesMasterIdLst>
  <p:handoutMasterIdLst>
    <p:handoutMasterId r:id="rId13"/>
  </p:handoutMasterIdLst>
  <p:sldIdLst>
    <p:sldId id="256" r:id="rId2"/>
    <p:sldId id="317" r:id="rId3"/>
    <p:sldId id="257" r:id="rId4"/>
    <p:sldId id="318" r:id="rId5"/>
    <p:sldId id="259" r:id="rId6"/>
    <p:sldId id="319" r:id="rId7"/>
    <p:sldId id="321" r:id="rId8"/>
    <p:sldId id="323" r:id="rId9"/>
    <p:sldId id="329" r:id="rId10"/>
    <p:sldId id="339" r:id="rId11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14"/>
    </p:embeddedFont>
    <p:embeddedFont>
      <p:font typeface="Barlow ExtraBold" panose="020B0604020202020204" charset="0"/>
      <p:bold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DM Sans" panose="020B0604020202020204" charset="0"/>
      <p:regular r:id="rId21"/>
      <p:bold r:id="rId22"/>
      <p:italic r:id="rId23"/>
      <p:boldItalic r:id="rId24"/>
    </p:embeddedFont>
    <p:embeddedFont>
      <p:font typeface="Roboto Condensed Light" panose="020B0604020202020204" charset="0"/>
      <p:regular r:id="rId25"/>
      <p: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B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5ABDCD6-9EEE-4237-BE94-1CEB7A1A77F9}">
  <a:tblStyle styleId="{65ABDCD6-9EEE-4237-BE94-1CEB7A1A77F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90" d="100"/>
          <a:sy n="90" d="100"/>
        </p:scale>
        <p:origin x="816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2D44F5-11A2-4E1A-94D6-2F7CFFC2A90A}" type="doc">
      <dgm:prSet loTypeId="urn:microsoft.com/office/officeart/2008/layout/LinedList" loCatId="hierarchy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es-ES"/>
        </a:p>
      </dgm:t>
    </dgm:pt>
    <dgm:pt modelId="{7E593DC9-A2AF-42B7-91D6-B6DB0E3C7E77}">
      <dgm:prSet phldrT="[Texto]" custT="1"/>
      <dgm:spPr/>
      <dgm:t>
        <a:bodyPr/>
        <a:lstStyle/>
        <a:p>
          <a:pPr algn="ctr">
            <a:lnSpc>
              <a:spcPts val="4800"/>
            </a:lnSpc>
          </a:pPr>
          <a:r>
            <a:rPr lang="es-ES" sz="1400" b="1" kern="1200" dirty="0">
              <a:latin typeface="Arial" panose="020B0604020202020204" pitchFamily="34" charset="0"/>
              <a:ea typeface="+mj-ea"/>
              <a:cs typeface="Arial" panose="020B0604020202020204" pitchFamily="34" charset="0"/>
            </a:rPr>
            <a:t>GERENCIA DE GESTIÓN AMBIENTAL</a:t>
          </a:r>
        </a:p>
      </dgm:t>
    </dgm:pt>
    <dgm:pt modelId="{C1D5AD34-17DA-49DF-9E52-46459BCAF8FF}" type="parTrans" cxnId="{7EF57441-C49D-4819-A071-31FF74EBB50E}">
      <dgm:prSet/>
      <dgm:spPr/>
      <dgm:t>
        <a:bodyPr/>
        <a:lstStyle/>
        <a:p>
          <a:pPr algn="just"/>
          <a:endParaRPr lang="es-E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D316A1-41D0-4CFC-9184-CA747BE1C8C3}" type="sibTrans" cxnId="{7EF57441-C49D-4819-A071-31FF74EBB50E}">
      <dgm:prSet/>
      <dgm:spPr/>
      <dgm:t>
        <a:bodyPr/>
        <a:lstStyle/>
        <a:p>
          <a:pPr algn="just"/>
          <a:endParaRPr lang="es-E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759761-E1D5-4981-86E2-D4C1D6672C7D}">
      <dgm:prSet phldrT="[Texto]" custT="1"/>
      <dgm:spPr/>
      <dgm:t>
        <a:bodyPr/>
        <a:lstStyle/>
        <a:p>
          <a:pPr algn="just"/>
          <a:r>
            <a:rPr lang="es-ES" sz="1400" dirty="0">
              <a:latin typeface="Arial" panose="020B0604020202020204" pitchFamily="34" charset="0"/>
              <a:cs typeface="Arial" panose="020B0604020202020204" pitchFamily="34" charset="0"/>
            </a:rPr>
            <a:t>Promover la cultura ambiental y protección de los recursos  naturales en el distrito.</a:t>
          </a:r>
        </a:p>
      </dgm:t>
    </dgm:pt>
    <dgm:pt modelId="{99F33941-0EB4-4AAA-B6B7-31F8E382D08A}" type="parTrans" cxnId="{BF44986A-358C-486B-A255-0539613BD3CC}">
      <dgm:prSet/>
      <dgm:spPr/>
      <dgm:t>
        <a:bodyPr/>
        <a:lstStyle/>
        <a:p>
          <a:pPr algn="just"/>
          <a:endParaRPr lang="es-E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7152A9-EAC6-4D41-8029-3AEAFC477940}" type="sibTrans" cxnId="{BF44986A-358C-486B-A255-0539613BD3CC}">
      <dgm:prSet/>
      <dgm:spPr/>
      <dgm:t>
        <a:bodyPr/>
        <a:lstStyle/>
        <a:p>
          <a:pPr algn="just"/>
          <a:endParaRPr lang="es-E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4EE2B3-444D-4550-B057-D83F4BFB0C41}">
      <dgm:prSet phldrT="[Texto]" custT="1"/>
      <dgm:spPr/>
      <dgm:t>
        <a:bodyPr/>
        <a:lstStyle/>
        <a:p>
          <a:pPr algn="just">
            <a:lnSpc>
              <a:spcPct val="150000"/>
            </a:lnSpc>
          </a:pPr>
          <a:r>
            <a:rPr lang="es-ES" sz="1400" b="1" dirty="0">
              <a:latin typeface="Arial" panose="020B0604020202020204" pitchFamily="34" charset="0"/>
              <a:cs typeface="Arial" panose="020B0604020202020204" pitchFamily="34" charset="0"/>
            </a:rPr>
            <a:t>Unidad orgánica de gestión ambiental de la </a:t>
          </a:r>
          <a:r>
            <a:rPr lang="es-ES" sz="1400" b="1" dirty="0" err="1">
              <a:latin typeface="Arial" panose="020B0604020202020204" pitchFamily="34" charset="0"/>
              <a:cs typeface="Arial" panose="020B0604020202020204" pitchFamily="34" charset="0"/>
            </a:rPr>
            <a:t>MDPP</a:t>
          </a:r>
          <a:r>
            <a:rPr lang="es-ES" sz="1400" b="1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gm:t>
    </dgm:pt>
    <dgm:pt modelId="{507C8977-1E24-42A4-A79E-C3647DFAAEBD}" type="parTrans" cxnId="{EF597FE3-DCDF-40DE-8076-42E74916FA04}">
      <dgm:prSet/>
      <dgm:spPr/>
      <dgm:t>
        <a:bodyPr/>
        <a:lstStyle/>
        <a:p>
          <a:pPr algn="just"/>
          <a:endParaRPr lang="es-E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E17E4E-1259-4D54-AF5E-93521F2EFA0C}" type="sibTrans" cxnId="{EF597FE3-DCDF-40DE-8076-42E74916FA04}">
      <dgm:prSet/>
      <dgm:spPr/>
      <dgm:t>
        <a:bodyPr/>
        <a:lstStyle/>
        <a:p>
          <a:pPr algn="just"/>
          <a:endParaRPr lang="es-E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166814-E991-4EF5-BF03-80A5D99DF9B8}">
      <dgm:prSet phldrT="[Texto]" custT="1"/>
      <dgm:spPr/>
      <dgm:t>
        <a:bodyPr/>
        <a:lstStyle/>
        <a:p>
          <a:pPr algn="just"/>
          <a:r>
            <a:rPr lang="es-ES" sz="1400" dirty="0">
              <a:latin typeface="Arial" panose="020B0604020202020204" pitchFamily="34" charset="0"/>
              <a:cs typeface="Arial" panose="020B0604020202020204" pitchFamily="34" charset="0"/>
            </a:rPr>
            <a:t>Organiza, direcciona, planifica y supervisa actividades de servicio público (</a:t>
          </a:r>
          <a:r>
            <a:rPr lang="es-ES" sz="1400" dirty="0" err="1">
              <a:latin typeface="Arial" panose="020B0604020202020204" pitchFamily="34" charset="0"/>
              <a:cs typeface="Arial" panose="020B0604020202020204" pitchFamily="34" charset="0"/>
            </a:rPr>
            <a:t>SGLP</a:t>
          </a:r>
          <a:r>
            <a:rPr lang="es-ES" sz="1400" dirty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s-ES" sz="1400" dirty="0" err="1">
              <a:latin typeface="Arial" panose="020B0604020202020204" pitchFamily="34" charset="0"/>
              <a:cs typeface="Arial" panose="020B0604020202020204" pitchFamily="34" charset="0"/>
            </a:rPr>
            <a:t>SGPYJ</a:t>
          </a:r>
          <a:r>
            <a:rPr lang="es-ES" sz="1400" dirty="0">
              <a:latin typeface="Arial" panose="020B0604020202020204" pitchFamily="34" charset="0"/>
              <a:cs typeface="Arial" panose="020B0604020202020204" pitchFamily="34" charset="0"/>
            </a:rPr>
            <a:t>).</a:t>
          </a:r>
        </a:p>
      </dgm:t>
    </dgm:pt>
    <dgm:pt modelId="{00958879-5F64-41E9-8BEC-BEC31D956271}" type="parTrans" cxnId="{0C0B26BD-E3BF-4D56-AF74-04AE3D5B5BCC}">
      <dgm:prSet/>
      <dgm:spPr/>
      <dgm:t>
        <a:bodyPr/>
        <a:lstStyle/>
        <a:p>
          <a:pPr algn="just"/>
          <a:endParaRPr lang="es-E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B0D1E0-1B22-47C4-B3E2-E74B93AFF38B}" type="sibTrans" cxnId="{0C0B26BD-E3BF-4D56-AF74-04AE3D5B5BCC}">
      <dgm:prSet/>
      <dgm:spPr/>
      <dgm:t>
        <a:bodyPr/>
        <a:lstStyle/>
        <a:p>
          <a:pPr algn="just"/>
          <a:endParaRPr lang="es-E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D5204C-3A4C-4198-8C27-634CB7B99009}" type="pres">
      <dgm:prSet presAssocID="{C42D44F5-11A2-4E1A-94D6-2F7CFFC2A90A}" presName="vert0" presStyleCnt="0">
        <dgm:presLayoutVars>
          <dgm:dir/>
          <dgm:animOne val="branch"/>
          <dgm:animLvl val="lvl"/>
        </dgm:presLayoutVars>
      </dgm:prSet>
      <dgm:spPr/>
    </dgm:pt>
    <dgm:pt modelId="{2E793789-2BA8-41ED-A7E4-127B9828D532}" type="pres">
      <dgm:prSet presAssocID="{7E593DC9-A2AF-42B7-91D6-B6DB0E3C7E77}" presName="thickLine" presStyleLbl="alignNode1" presStyleIdx="0" presStyleCnt="2"/>
      <dgm:spPr/>
    </dgm:pt>
    <dgm:pt modelId="{005265EB-6E70-4A52-A919-CB2D52D450C5}" type="pres">
      <dgm:prSet presAssocID="{7E593DC9-A2AF-42B7-91D6-B6DB0E3C7E77}" presName="horz1" presStyleCnt="0"/>
      <dgm:spPr/>
    </dgm:pt>
    <dgm:pt modelId="{4AC56522-B0B4-4204-8413-CDF28FEB57D7}" type="pres">
      <dgm:prSet presAssocID="{7E593DC9-A2AF-42B7-91D6-B6DB0E3C7E77}" presName="tx1" presStyleLbl="revTx" presStyleIdx="0" presStyleCnt="4" custScaleX="500000" custScaleY="32314"/>
      <dgm:spPr/>
    </dgm:pt>
    <dgm:pt modelId="{69FCE415-9F37-494B-805F-7126379F1D42}" type="pres">
      <dgm:prSet presAssocID="{7E593DC9-A2AF-42B7-91D6-B6DB0E3C7E77}" presName="vert1" presStyleCnt="0"/>
      <dgm:spPr/>
    </dgm:pt>
    <dgm:pt modelId="{14ED311B-9D74-4D61-9F4F-BF2E155C9FD8}" type="pres">
      <dgm:prSet presAssocID="{894EE2B3-444D-4550-B057-D83F4BFB0C41}" presName="thickLine" presStyleLbl="alignNode1" presStyleIdx="1" presStyleCnt="2"/>
      <dgm:spPr/>
    </dgm:pt>
    <dgm:pt modelId="{7511A4CB-531E-4E03-AF72-AF996E492F3D}" type="pres">
      <dgm:prSet presAssocID="{894EE2B3-444D-4550-B057-D83F4BFB0C41}" presName="horz1" presStyleCnt="0"/>
      <dgm:spPr/>
    </dgm:pt>
    <dgm:pt modelId="{E9E97264-CFDB-41DC-92AB-940F10D1D924}" type="pres">
      <dgm:prSet presAssocID="{894EE2B3-444D-4550-B057-D83F4BFB0C41}" presName="tx1" presStyleLbl="revTx" presStyleIdx="1" presStyleCnt="4" custScaleX="176955" custScaleY="79979"/>
      <dgm:spPr/>
    </dgm:pt>
    <dgm:pt modelId="{67CDB6C9-2575-4803-8219-FCB132A38214}" type="pres">
      <dgm:prSet presAssocID="{894EE2B3-444D-4550-B057-D83F4BFB0C41}" presName="vert1" presStyleCnt="0"/>
      <dgm:spPr/>
    </dgm:pt>
    <dgm:pt modelId="{6B652D09-10F8-40A8-99A4-881789D77BD6}" type="pres">
      <dgm:prSet presAssocID="{4B166814-E991-4EF5-BF03-80A5D99DF9B8}" presName="vertSpace2a" presStyleCnt="0"/>
      <dgm:spPr/>
    </dgm:pt>
    <dgm:pt modelId="{A8C6792A-E972-4F8E-8018-AAF0E4BD332D}" type="pres">
      <dgm:prSet presAssocID="{4B166814-E991-4EF5-BF03-80A5D99DF9B8}" presName="horz2" presStyleCnt="0"/>
      <dgm:spPr/>
    </dgm:pt>
    <dgm:pt modelId="{F276A605-665F-49C3-8CC3-3581FDC797CC}" type="pres">
      <dgm:prSet presAssocID="{4B166814-E991-4EF5-BF03-80A5D99DF9B8}" presName="horzSpace2" presStyleCnt="0"/>
      <dgm:spPr/>
    </dgm:pt>
    <dgm:pt modelId="{E0DEDEB1-5C46-424D-8DD9-B5B474AC0BF9}" type="pres">
      <dgm:prSet presAssocID="{4B166814-E991-4EF5-BF03-80A5D99DF9B8}" presName="tx2" presStyleLbl="revTx" presStyleIdx="2" presStyleCnt="4" custScaleY="30360" custLinFactNeighborX="448" custLinFactNeighborY="1312"/>
      <dgm:spPr/>
    </dgm:pt>
    <dgm:pt modelId="{6C275232-9803-44F1-93D4-28296EE45F90}" type="pres">
      <dgm:prSet presAssocID="{4B166814-E991-4EF5-BF03-80A5D99DF9B8}" presName="vert2" presStyleCnt="0"/>
      <dgm:spPr/>
    </dgm:pt>
    <dgm:pt modelId="{193EBF8C-D6AC-407A-9A36-C3C634104CFC}" type="pres">
      <dgm:prSet presAssocID="{4B166814-E991-4EF5-BF03-80A5D99DF9B8}" presName="thinLine2b" presStyleLbl="callout" presStyleIdx="0" presStyleCnt="2" custLinFactY="100000" custLinFactNeighborX="-501" custLinFactNeighborY="100031"/>
      <dgm:spPr/>
    </dgm:pt>
    <dgm:pt modelId="{92812CC0-0E9B-4039-91D6-03A1A0AC2F5F}" type="pres">
      <dgm:prSet presAssocID="{4B166814-E991-4EF5-BF03-80A5D99DF9B8}" presName="vertSpace2b" presStyleCnt="0"/>
      <dgm:spPr/>
    </dgm:pt>
    <dgm:pt modelId="{49CF42E8-B74F-4328-9814-BCAD71CEF7D2}" type="pres">
      <dgm:prSet presAssocID="{5C759761-E1D5-4981-86E2-D4C1D6672C7D}" presName="horz2" presStyleCnt="0"/>
      <dgm:spPr/>
    </dgm:pt>
    <dgm:pt modelId="{1BC0A456-1188-4DF9-B202-422F0AB61E5A}" type="pres">
      <dgm:prSet presAssocID="{5C759761-E1D5-4981-86E2-D4C1D6672C7D}" presName="horzSpace2" presStyleCnt="0"/>
      <dgm:spPr/>
    </dgm:pt>
    <dgm:pt modelId="{68111A88-3B3B-4D63-91B3-5D29760E3AAE}" type="pres">
      <dgm:prSet presAssocID="{5C759761-E1D5-4981-86E2-D4C1D6672C7D}" presName="tx2" presStyleLbl="revTx" presStyleIdx="3" presStyleCnt="4" custScaleY="32730"/>
      <dgm:spPr/>
    </dgm:pt>
    <dgm:pt modelId="{BF8778BB-FC03-4F10-A752-8896F782F910}" type="pres">
      <dgm:prSet presAssocID="{5C759761-E1D5-4981-86E2-D4C1D6672C7D}" presName="vert2" presStyleCnt="0"/>
      <dgm:spPr/>
    </dgm:pt>
    <dgm:pt modelId="{C10CEC3F-06A2-4301-B209-0747BE18ACE3}" type="pres">
      <dgm:prSet presAssocID="{5C759761-E1D5-4981-86E2-D4C1D6672C7D}" presName="thinLine2b" presStyleLbl="callout" presStyleIdx="1" presStyleCnt="2" custLinFactNeighborX="-852" custLinFactNeighborY="3657"/>
      <dgm:spPr/>
    </dgm:pt>
    <dgm:pt modelId="{3A8C65A6-5597-4FB3-86B7-454AB5A63324}" type="pres">
      <dgm:prSet presAssocID="{5C759761-E1D5-4981-86E2-D4C1D6672C7D}" presName="vertSpace2b" presStyleCnt="0"/>
      <dgm:spPr/>
    </dgm:pt>
  </dgm:ptLst>
  <dgm:cxnLst>
    <dgm:cxn modelId="{FA2DBF39-EA0D-4F3F-9519-70C7BF39A564}" type="presOf" srcId="{894EE2B3-444D-4550-B057-D83F4BFB0C41}" destId="{E9E97264-CFDB-41DC-92AB-940F10D1D924}" srcOrd="0" destOrd="0" presId="urn:microsoft.com/office/officeart/2008/layout/LinedList"/>
    <dgm:cxn modelId="{7EF57441-C49D-4819-A071-31FF74EBB50E}" srcId="{C42D44F5-11A2-4E1A-94D6-2F7CFFC2A90A}" destId="{7E593DC9-A2AF-42B7-91D6-B6DB0E3C7E77}" srcOrd="0" destOrd="0" parTransId="{C1D5AD34-17DA-49DF-9E52-46459BCAF8FF}" sibTransId="{16D316A1-41D0-4CFC-9184-CA747BE1C8C3}"/>
    <dgm:cxn modelId="{94A36567-4710-444C-9942-8039AE725C4B}" type="presOf" srcId="{4B166814-E991-4EF5-BF03-80A5D99DF9B8}" destId="{E0DEDEB1-5C46-424D-8DD9-B5B474AC0BF9}" srcOrd="0" destOrd="0" presId="urn:microsoft.com/office/officeart/2008/layout/LinedList"/>
    <dgm:cxn modelId="{BF44986A-358C-486B-A255-0539613BD3CC}" srcId="{894EE2B3-444D-4550-B057-D83F4BFB0C41}" destId="{5C759761-E1D5-4981-86E2-D4C1D6672C7D}" srcOrd="1" destOrd="0" parTransId="{99F33941-0EB4-4AAA-B6B7-31F8E382D08A}" sibTransId="{D17152A9-EAC6-4D41-8029-3AEAFC477940}"/>
    <dgm:cxn modelId="{0C0B26BD-E3BF-4D56-AF74-04AE3D5B5BCC}" srcId="{894EE2B3-444D-4550-B057-D83F4BFB0C41}" destId="{4B166814-E991-4EF5-BF03-80A5D99DF9B8}" srcOrd="0" destOrd="0" parTransId="{00958879-5F64-41E9-8BEC-BEC31D956271}" sibTransId="{D1B0D1E0-1B22-47C4-B3E2-E74B93AFF38B}"/>
    <dgm:cxn modelId="{379640D5-1620-4C36-8CA5-CB0F5B3EE810}" type="presOf" srcId="{C42D44F5-11A2-4E1A-94D6-2F7CFFC2A90A}" destId="{EBD5204C-3A4C-4198-8C27-634CB7B99009}" srcOrd="0" destOrd="0" presId="urn:microsoft.com/office/officeart/2008/layout/LinedList"/>
    <dgm:cxn modelId="{3CAC6BD8-3AF3-4E01-8751-464E4F7A9DF8}" type="presOf" srcId="{5C759761-E1D5-4981-86E2-D4C1D6672C7D}" destId="{68111A88-3B3B-4D63-91B3-5D29760E3AAE}" srcOrd="0" destOrd="0" presId="urn:microsoft.com/office/officeart/2008/layout/LinedList"/>
    <dgm:cxn modelId="{EF597FE3-DCDF-40DE-8076-42E74916FA04}" srcId="{C42D44F5-11A2-4E1A-94D6-2F7CFFC2A90A}" destId="{894EE2B3-444D-4550-B057-D83F4BFB0C41}" srcOrd="1" destOrd="0" parTransId="{507C8977-1E24-42A4-A79E-C3647DFAAEBD}" sibTransId="{EEE17E4E-1259-4D54-AF5E-93521F2EFA0C}"/>
    <dgm:cxn modelId="{EE9310E4-4CAD-4D3C-8AB7-6186B2607380}" type="presOf" srcId="{7E593DC9-A2AF-42B7-91D6-B6DB0E3C7E77}" destId="{4AC56522-B0B4-4204-8413-CDF28FEB57D7}" srcOrd="0" destOrd="0" presId="urn:microsoft.com/office/officeart/2008/layout/LinedList"/>
    <dgm:cxn modelId="{92D054BB-2F03-4DA6-83D6-EFFACAE7181F}" type="presParOf" srcId="{EBD5204C-3A4C-4198-8C27-634CB7B99009}" destId="{2E793789-2BA8-41ED-A7E4-127B9828D532}" srcOrd="0" destOrd="0" presId="urn:microsoft.com/office/officeart/2008/layout/LinedList"/>
    <dgm:cxn modelId="{329DCE52-08DF-4A44-9C1A-EB79A6CD2E84}" type="presParOf" srcId="{EBD5204C-3A4C-4198-8C27-634CB7B99009}" destId="{005265EB-6E70-4A52-A919-CB2D52D450C5}" srcOrd="1" destOrd="0" presId="urn:microsoft.com/office/officeart/2008/layout/LinedList"/>
    <dgm:cxn modelId="{F7ECC58A-E476-4B8C-A1D2-221FB3596314}" type="presParOf" srcId="{005265EB-6E70-4A52-A919-CB2D52D450C5}" destId="{4AC56522-B0B4-4204-8413-CDF28FEB57D7}" srcOrd="0" destOrd="0" presId="urn:microsoft.com/office/officeart/2008/layout/LinedList"/>
    <dgm:cxn modelId="{17D02B8E-BEC3-4233-BC02-546B8101560B}" type="presParOf" srcId="{005265EB-6E70-4A52-A919-CB2D52D450C5}" destId="{69FCE415-9F37-494B-805F-7126379F1D42}" srcOrd="1" destOrd="0" presId="urn:microsoft.com/office/officeart/2008/layout/LinedList"/>
    <dgm:cxn modelId="{72E36E61-65B7-4211-B241-FADF87343008}" type="presParOf" srcId="{EBD5204C-3A4C-4198-8C27-634CB7B99009}" destId="{14ED311B-9D74-4D61-9F4F-BF2E155C9FD8}" srcOrd="2" destOrd="0" presId="urn:microsoft.com/office/officeart/2008/layout/LinedList"/>
    <dgm:cxn modelId="{9271D9A8-9644-4742-9D2B-774238C615C3}" type="presParOf" srcId="{EBD5204C-3A4C-4198-8C27-634CB7B99009}" destId="{7511A4CB-531E-4E03-AF72-AF996E492F3D}" srcOrd="3" destOrd="0" presId="urn:microsoft.com/office/officeart/2008/layout/LinedList"/>
    <dgm:cxn modelId="{FBD31EC5-325C-4B23-86C6-DDF16EB568A5}" type="presParOf" srcId="{7511A4CB-531E-4E03-AF72-AF996E492F3D}" destId="{E9E97264-CFDB-41DC-92AB-940F10D1D924}" srcOrd="0" destOrd="0" presId="urn:microsoft.com/office/officeart/2008/layout/LinedList"/>
    <dgm:cxn modelId="{1268CE9E-3242-4983-A3D4-9008D95C25CE}" type="presParOf" srcId="{7511A4CB-531E-4E03-AF72-AF996E492F3D}" destId="{67CDB6C9-2575-4803-8219-FCB132A38214}" srcOrd="1" destOrd="0" presId="urn:microsoft.com/office/officeart/2008/layout/LinedList"/>
    <dgm:cxn modelId="{030BD535-571B-4515-8CBE-2E1789D73164}" type="presParOf" srcId="{67CDB6C9-2575-4803-8219-FCB132A38214}" destId="{6B652D09-10F8-40A8-99A4-881789D77BD6}" srcOrd="0" destOrd="0" presId="urn:microsoft.com/office/officeart/2008/layout/LinedList"/>
    <dgm:cxn modelId="{9034B94C-B8BF-4B30-86AA-0938A23800EC}" type="presParOf" srcId="{67CDB6C9-2575-4803-8219-FCB132A38214}" destId="{A8C6792A-E972-4F8E-8018-AAF0E4BD332D}" srcOrd="1" destOrd="0" presId="urn:microsoft.com/office/officeart/2008/layout/LinedList"/>
    <dgm:cxn modelId="{3EA58BAC-C1BD-43EC-B5E2-54F03C8A8C56}" type="presParOf" srcId="{A8C6792A-E972-4F8E-8018-AAF0E4BD332D}" destId="{F276A605-665F-49C3-8CC3-3581FDC797CC}" srcOrd="0" destOrd="0" presId="urn:microsoft.com/office/officeart/2008/layout/LinedList"/>
    <dgm:cxn modelId="{F8A8E8FE-4E15-415B-93C9-E74D06A88D29}" type="presParOf" srcId="{A8C6792A-E972-4F8E-8018-AAF0E4BD332D}" destId="{E0DEDEB1-5C46-424D-8DD9-B5B474AC0BF9}" srcOrd="1" destOrd="0" presId="urn:microsoft.com/office/officeart/2008/layout/LinedList"/>
    <dgm:cxn modelId="{ADC99403-0F4D-4DFB-B85E-CB1AA16ED247}" type="presParOf" srcId="{A8C6792A-E972-4F8E-8018-AAF0E4BD332D}" destId="{6C275232-9803-44F1-93D4-28296EE45F90}" srcOrd="2" destOrd="0" presId="urn:microsoft.com/office/officeart/2008/layout/LinedList"/>
    <dgm:cxn modelId="{DDBAE759-C72E-48E1-AB7B-3665415AB5CD}" type="presParOf" srcId="{67CDB6C9-2575-4803-8219-FCB132A38214}" destId="{193EBF8C-D6AC-407A-9A36-C3C634104CFC}" srcOrd="2" destOrd="0" presId="urn:microsoft.com/office/officeart/2008/layout/LinedList"/>
    <dgm:cxn modelId="{A3A2468F-E47D-4B93-B377-88D4F76CB3A8}" type="presParOf" srcId="{67CDB6C9-2575-4803-8219-FCB132A38214}" destId="{92812CC0-0E9B-4039-91D6-03A1A0AC2F5F}" srcOrd="3" destOrd="0" presId="urn:microsoft.com/office/officeart/2008/layout/LinedList"/>
    <dgm:cxn modelId="{ED7F7099-A9E4-488F-8176-8320E2A2594E}" type="presParOf" srcId="{67CDB6C9-2575-4803-8219-FCB132A38214}" destId="{49CF42E8-B74F-4328-9814-BCAD71CEF7D2}" srcOrd="4" destOrd="0" presId="urn:microsoft.com/office/officeart/2008/layout/LinedList"/>
    <dgm:cxn modelId="{6A18B623-BDE4-4211-8A35-7996D4E3B74D}" type="presParOf" srcId="{49CF42E8-B74F-4328-9814-BCAD71CEF7D2}" destId="{1BC0A456-1188-4DF9-B202-422F0AB61E5A}" srcOrd="0" destOrd="0" presId="urn:microsoft.com/office/officeart/2008/layout/LinedList"/>
    <dgm:cxn modelId="{5A1FCE24-C459-4F2D-AEAC-94096DDE9481}" type="presParOf" srcId="{49CF42E8-B74F-4328-9814-BCAD71CEF7D2}" destId="{68111A88-3B3B-4D63-91B3-5D29760E3AAE}" srcOrd="1" destOrd="0" presId="urn:microsoft.com/office/officeart/2008/layout/LinedList"/>
    <dgm:cxn modelId="{2FBE2582-2B78-4E8C-B552-856CC8E1431B}" type="presParOf" srcId="{49CF42E8-B74F-4328-9814-BCAD71CEF7D2}" destId="{BF8778BB-FC03-4F10-A752-8896F782F910}" srcOrd="2" destOrd="0" presId="urn:microsoft.com/office/officeart/2008/layout/LinedList"/>
    <dgm:cxn modelId="{7B736782-6B7A-4385-968C-803E740FC030}" type="presParOf" srcId="{67CDB6C9-2575-4803-8219-FCB132A38214}" destId="{C10CEC3F-06A2-4301-B209-0747BE18ACE3}" srcOrd="5" destOrd="0" presId="urn:microsoft.com/office/officeart/2008/layout/LinedList"/>
    <dgm:cxn modelId="{9DD452BC-5836-4E02-8001-6A9C3260A7D9}" type="presParOf" srcId="{67CDB6C9-2575-4803-8219-FCB132A38214}" destId="{3A8C65A6-5597-4FB3-86B7-454AB5A63324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93789-2BA8-41ED-A7E4-127B9828D532}">
      <dsp:nvSpPr>
        <dsp:cNvPr id="0" name=""/>
        <dsp:cNvSpPr/>
      </dsp:nvSpPr>
      <dsp:spPr>
        <a:xfrm>
          <a:off x="0" y="1122"/>
          <a:ext cx="5095980" cy="0"/>
        </a:xfrm>
        <a:prstGeom prst="line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C56522-B0B4-4204-8413-CDF28FEB57D7}">
      <dsp:nvSpPr>
        <dsp:cNvPr id="0" name=""/>
        <dsp:cNvSpPr/>
      </dsp:nvSpPr>
      <dsp:spPr>
        <a:xfrm>
          <a:off x="0" y="1122"/>
          <a:ext cx="5095980" cy="6537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ctr" defTabSz="622300">
            <a:lnSpc>
              <a:spcPts val="48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latin typeface="Arial" panose="020B0604020202020204" pitchFamily="34" charset="0"/>
              <a:ea typeface="+mj-ea"/>
              <a:cs typeface="Arial" panose="020B0604020202020204" pitchFamily="34" charset="0"/>
            </a:rPr>
            <a:t>GERENCIA DE GESTIÓN AMBIENTAL</a:t>
          </a:r>
        </a:p>
      </dsp:txBody>
      <dsp:txXfrm>
        <a:off x="0" y="1122"/>
        <a:ext cx="5095980" cy="653768"/>
      </dsp:txXfrm>
    </dsp:sp>
    <dsp:sp modelId="{14ED311B-9D74-4D61-9F4F-BF2E155C9FD8}">
      <dsp:nvSpPr>
        <dsp:cNvPr id="0" name=""/>
        <dsp:cNvSpPr/>
      </dsp:nvSpPr>
      <dsp:spPr>
        <a:xfrm>
          <a:off x="0" y="654890"/>
          <a:ext cx="5095980" cy="0"/>
        </a:xfrm>
        <a:prstGeom prst="line">
          <a:avLst/>
        </a:prstGeom>
        <a:gradFill rotWithShape="0">
          <a:gsLst>
            <a:gs pos="0">
              <a:schemeClr val="accent1">
                <a:shade val="50000"/>
                <a:hueOff val="-464961"/>
                <a:satOff val="22923"/>
                <a:lumOff val="41758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50000"/>
                <a:hueOff val="-464961"/>
                <a:satOff val="22923"/>
                <a:lumOff val="4175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E97264-CFDB-41DC-92AB-940F10D1D924}">
      <dsp:nvSpPr>
        <dsp:cNvPr id="0" name=""/>
        <dsp:cNvSpPr/>
      </dsp:nvSpPr>
      <dsp:spPr>
        <a:xfrm>
          <a:off x="0" y="654890"/>
          <a:ext cx="1562227" cy="16181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just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latin typeface="Arial" panose="020B0604020202020204" pitchFamily="34" charset="0"/>
              <a:cs typeface="Arial" panose="020B0604020202020204" pitchFamily="34" charset="0"/>
            </a:rPr>
            <a:t>Unidad orgánica de gestión ambiental de la </a:t>
          </a:r>
          <a:r>
            <a:rPr lang="es-ES" sz="1400" b="1" kern="1200" dirty="0" err="1">
              <a:latin typeface="Arial" panose="020B0604020202020204" pitchFamily="34" charset="0"/>
              <a:cs typeface="Arial" panose="020B0604020202020204" pitchFamily="34" charset="0"/>
            </a:rPr>
            <a:t>MDPP</a:t>
          </a:r>
          <a:r>
            <a:rPr lang="es-ES" sz="1400" b="1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</dsp:txBody>
      <dsp:txXfrm>
        <a:off x="0" y="654890"/>
        <a:ext cx="1562227" cy="1618113"/>
      </dsp:txXfrm>
    </dsp:sp>
    <dsp:sp modelId="{E0DEDEB1-5C46-424D-8DD9-B5B474AC0BF9}">
      <dsp:nvSpPr>
        <dsp:cNvPr id="0" name=""/>
        <dsp:cNvSpPr/>
      </dsp:nvSpPr>
      <dsp:spPr>
        <a:xfrm>
          <a:off x="1630838" y="782593"/>
          <a:ext cx="3465141" cy="614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Arial" panose="020B0604020202020204" pitchFamily="34" charset="0"/>
              <a:cs typeface="Arial" panose="020B0604020202020204" pitchFamily="34" charset="0"/>
            </a:rPr>
            <a:t>Organiza, direcciona, planifica y supervisa actividades de servicio público (</a:t>
          </a:r>
          <a:r>
            <a:rPr lang="es-E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SGLP</a:t>
          </a:r>
          <a:r>
            <a:rPr lang="es-ES" sz="1400" kern="1200" dirty="0">
              <a:latin typeface="Arial" panose="020B0604020202020204" pitchFamily="34" charset="0"/>
              <a:cs typeface="Arial" panose="020B0604020202020204" pitchFamily="34" charset="0"/>
            </a:rPr>
            <a:t> y </a:t>
          </a:r>
          <a:r>
            <a:rPr lang="es-ES" sz="1400" kern="1200" dirty="0" err="1">
              <a:latin typeface="Arial" panose="020B0604020202020204" pitchFamily="34" charset="0"/>
              <a:cs typeface="Arial" panose="020B0604020202020204" pitchFamily="34" charset="0"/>
            </a:rPr>
            <a:t>SGPYJ</a:t>
          </a:r>
          <a:r>
            <a:rPr lang="es-ES" sz="1400" kern="1200" dirty="0">
              <a:latin typeface="Arial" panose="020B0604020202020204" pitchFamily="34" charset="0"/>
              <a:cs typeface="Arial" panose="020B0604020202020204" pitchFamily="34" charset="0"/>
            </a:rPr>
            <a:t>).</a:t>
          </a:r>
        </a:p>
      </dsp:txBody>
      <dsp:txXfrm>
        <a:off x="1630838" y="782593"/>
        <a:ext cx="3465141" cy="614235"/>
      </dsp:txXfrm>
    </dsp:sp>
    <dsp:sp modelId="{193EBF8C-D6AC-407A-9A36-C3C634104CFC}">
      <dsp:nvSpPr>
        <dsp:cNvPr id="0" name=""/>
        <dsp:cNvSpPr/>
      </dsp:nvSpPr>
      <dsp:spPr>
        <a:xfrm>
          <a:off x="1544535" y="1507474"/>
          <a:ext cx="353135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11A88-3B3B-4D63-91B3-5D29760E3AAE}">
      <dsp:nvSpPr>
        <dsp:cNvPr id="0" name=""/>
        <dsp:cNvSpPr/>
      </dsp:nvSpPr>
      <dsp:spPr>
        <a:xfrm>
          <a:off x="1628440" y="1471442"/>
          <a:ext cx="3465141" cy="662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Arial" panose="020B0604020202020204" pitchFamily="34" charset="0"/>
              <a:cs typeface="Arial" panose="020B0604020202020204" pitchFamily="34" charset="0"/>
            </a:rPr>
            <a:t>Promover la cultura ambiental y protección de los recursos  naturales en el distrito.</a:t>
          </a:r>
        </a:p>
      </dsp:txBody>
      <dsp:txXfrm>
        <a:off x="1628440" y="1471442"/>
        <a:ext cx="3465141" cy="662184"/>
      </dsp:txXfrm>
    </dsp:sp>
    <dsp:sp modelId="{C10CEC3F-06A2-4301-B209-0747BE18ACE3}">
      <dsp:nvSpPr>
        <dsp:cNvPr id="0" name=""/>
        <dsp:cNvSpPr/>
      </dsp:nvSpPr>
      <dsp:spPr>
        <a:xfrm>
          <a:off x="1532140" y="2137326"/>
          <a:ext cx="353135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B0E7A-7804-4456-AFC1-78B60E9F696C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92BA9-F548-4230-A732-622CFB322B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61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5" name="Google Shape;81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gea0dc2a0b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7" name="Google Shape;907;gea0dc2a0b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gea0dc2a0b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7" name="Google Shape;907;gea0dc2a0b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130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geab2ebe5c1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6" name="Google Shape;936;geab2ebe5c1_0_2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gea0dc2a0b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7" name="Google Shape;907;gea0dc2a0b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6246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52175" y="3393291"/>
            <a:ext cx="3508083" cy="1750210"/>
          </a:xfrm>
          <a:custGeom>
            <a:avLst/>
            <a:gdLst/>
            <a:ahLst/>
            <a:cxnLst/>
            <a:rect l="l" t="t" r="r" b="b"/>
            <a:pathLst>
              <a:path w="26992" h="13466" extrusionOk="0">
                <a:moveTo>
                  <a:pt x="13496" y="0"/>
                </a:moveTo>
                <a:cubicBezTo>
                  <a:pt x="6049" y="0"/>
                  <a:pt x="1" y="6019"/>
                  <a:pt x="1" y="13466"/>
                </a:cubicBezTo>
                <a:lnTo>
                  <a:pt x="4469" y="13466"/>
                </a:lnTo>
                <a:cubicBezTo>
                  <a:pt x="4469" y="8481"/>
                  <a:pt x="8511" y="4438"/>
                  <a:pt x="13496" y="4438"/>
                </a:cubicBezTo>
                <a:cubicBezTo>
                  <a:pt x="18481" y="4438"/>
                  <a:pt x="22524" y="8481"/>
                  <a:pt x="22524" y="13466"/>
                </a:cubicBezTo>
                <a:lnTo>
                  <a:pt x="26992" y="13466"/>
                </a:lnTo>
                <a:cubicBezTo>
                  <a:pt x="26992" y="6019"/>
                  <a:pt x="20943" y="0"/>
                  <a:pt x="13496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139600" y="158556"/>
            <a:ext cx="781338" cy="774634"/>
            <a:chOff x="3275850" y="3006614"/>
            <a:chExt cx="830059" cy="822936"/>
          </a:xfrm>
        </p:grpSpPr>
        <p:sp>
          <p:nvSpPr>
            <p:cNvPr id="12" name="Google Shape;12;p2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27585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538837" y="378939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80272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065752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29;p2"/>
          <p:cNvSpPr/>
          <p:nvPr/>
        </p:nvSpPr>
        <p:spPr>
          <a:xfrm rot="5400000">
            <a:off x="716725" y="-370700"/>
            <a:ext cx="709200" cy="2163000"/>
          </a:xfrm>
          <a:prstGeom prst="round2SameRect">
            <a:avLst>
              <a:gd name="adj1" fmla="val 48556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 txBox="1">
            <a:spLocks noGrp="1"/>
          </p:cNvSpPr>
          <p:nvPr>
            <p:ph type="ctrTitle"/>
          </p:nvPr>
        </p:nvSpPr>
        <p:spPr>
          <a:xfrm>
            <a:off x="713225" y="1338275"/>
            <a:ext cx="4615800" cy="184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1" name="Google Shape;31;p2"/>
          <p:cNvSpPr txBox="1">
            <a:spLocks noGrp="1"/>
          </p:cNvSpPr>
          <p:nvPr>
            <p:ph type="subTitle" idx="1"/>
          </p:nvPr>
        </p:nvSpPr>
        <p:spPr>
          <a:xfrm>
            <a:off x="713225" y="3186125"/>
            <a:ext cx="2878200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28" name="Imagen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2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"/>
          <p:cNvSpPr/>
          <p:nvPr/>
        </p:nvSpPr>
        <p:spPr>
          <a:xfrm rot="10800000">
            <a:off x="5948575" y="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" name="Google Shape;64;p4"/>
          <p:cNvGrpSpPr/>
          <p:nvPr/>
        </p:nvGrpSpPr>
        <p:grpSpPr>
          <a:xfrm>
            <a:off x="196251" y="4725256"/>
            <a:ext cx="711887" cy="258488"/>
            <a:chOff x="3275850" y="3528153"/>
            <a:chExt cx="830059" cy="301397"/>
          </a:xfrm>
        </p:grpSpPr>
        <p:sp>
          <p:nvSpPr>
            <p:cNvPr id="65" name="Google Shape;65;p4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327585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3538837" y="378939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380272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4065752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" name="Google Shape;73;p4"/>
          <p:cNvSpPr/>
          <p:nvPr/>
        </p:nvSpPr>
        <p:spPr>
          <a:xfrm>
            <a:off x="9006579" y="4113874"/>
            <a:ext cx="488150" cy="102630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alpha val="571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4"/>
          <p:cNvSpPr txBox="1">
            <a:spLocks noGrp="1"/>
          </p:cNvSpPr>
          <p:nvPr>
            <p:ph type="body" idx="1"/>
          </p:nvPr>
        </p:nvSpPr>
        <p:spPr>
          <a:xfrm>
            <a:off x="713225" y="1179100"/>
            <a:ext cx="7717500" cy="33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25F5DF"/>
              </a:buClr>
              <a:buSzPts val="1200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 dirty="0"/>
          </a:p>
        </p:txBody>
      </p:sp>
      <p:sp>
        <p:nvSpPr>
          <p:cNvPr id="75" name="Google Shape;75;p4"/>
          <p:cNvSpPr txBox="1">
            <a:spLocks noGrp="1"/>
          </p:cNvSpPr>
          <p:nvPr>
            <p:ph type="title"/>
          </p:nvPr>
        </p:nvSpPr>
        <p:spPr>
          <a:xfrm>
            <a:off x="713275" y="44505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pic>
        <p:nvPicPr>
          <p:cNvPr id="15" name="Imagen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"/>
          <p:cNvSpPr/>
          <p:nvPr/>
        </p:nvSpPr>
        <p:spPr>
          <a:xfrm rot="5400000" flipH="1">
            <a:off x="1319851" y="-1072600"/>
            <a:ext cx="710700" cy="33507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7"/>
          <p:cNvSpPr/>
          <p:nvPr/>
        </p:nvSpPr>
        <p:spPr>
          <a:xfrm>
            <a:off x="1862088" y="393800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7"/>
          <p:cNvGrpSpPr/>
          <p:nvPr/>
        </p:nvGrpSpPr>
        <p:grpSpPr>
          <a:xfrm flipH="1">
            <a:off x="288936" y="4490581"/>
            <a:ext cx="703621" cy="476896"/>
            <a:chOff x="3275850" y="3006614"/>
            <a:chExt cx="830059" cy="562592"/>
          </a:xfrm>
        </p:grpSpPr>
        <p:sp>
          <p:nvSpPr>
            <p:cNvPr id="112" name="Google Shape;112;p7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7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7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7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7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7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7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7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7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7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" name="Google Shape;124;p7"/>
          <p:cNvSpPr/>
          <p:nvPr/>
        </p:nvSpPr>
        <p:spPr>
          <a:xfrm>
            <a:off x="7873538" y="113187"/>
            <a:ext cx="962055" cy="979116"/>
          </a:xfrm>
          <a:custGeom>
            <a:avLst/>
            <a:gdLst/>
            <a:ahLst/>
            <a:cxnLst/>
            <a:rect l="l" t="t" r="r" b="b"/>
            <a:pathLst>
              <a:path w="16628" h="16658" extrusionOk="0">
                <a:moveTo>
                  <a:pt x="8329" y="1"/>
                </a:moveTo>
                <a:cubicBezTo>
                  <a:pt x="3709" y="1"/>
                  <a:pt x="1" y="3739"/>
                  <a:pt x="1" y="8329"/>
                </a:cubicBezTo>
                <a:cubicBezTo>
                  <a:pt x="1" y="12919"/>
                  <a:pt x="3709" y="16658"/>
                  <a:pt x="8329" y="16658"/>
                </a:cubicBezTo>
                <a:cubicBezTo>
                  <a:pt x="12919" y="16658"/>
                  <a:pt x="16627" y="12919"/>
                  <a:pt x="16627" y="8329"/>
                </a:cubicBezTo>
                <a:cubicBezTo>
                  <a:pt x="16627" y="3739"/>
                  <a:pt x="12919" y="1"/>
                  <a:pt x="8329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7"/>
          <p:cNvSpPr txBox="1">
            <a:spLocks noGrp="1"/>
          </p:cNvSpPr>
          <p:nvPr>
            <p:ph type="title"/>
          </p:nvPr>
        </p:nvSpPr>
        <p:spPr>
          <a:xfrm>
            <a:off x="713225" y="1347175"/>
            <a:ext cx="3505800" cy="153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6" name="Google Shape;126;p7"/>
          <p:cNvSpPr txBox="1">
            <a:spLocks noGrp="1"/>
          </p:cNvSpPr>
          <p:nvPr>
            <p:ph type="subTitle" idx="1"/>
          </p:nvPr>
        </p:nvSpPr>
        <p:spPr>
          <a:xfrm>
            <a:off x="713225" y="2885525"/>
            <a:ext cx="3505800" cy="91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21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"/>
          <p:cNvSpPr/>
          <p:nvPr/>
        </p:nvSpPr>
        <p:spPr>
          <a:xfrm rot="10800000">
            <a:off x="7011872" y="3469290"/>
            <a:ext cx="2160144" cy="2162728"/>
          </a:xfrm>
          <a:custGeom>
            <a:avLst/>
            <a:gdLst/>
            <a:ahLst/>
            <a:cxnLst/>
            <a:rect l="l" t="t" r="r" b="b"/>
            <a:pathLst>
              <a:path w="25716" h="25746" extrusionOk="0">
                <a:moveTo>
                  <a:pt x="0" y="0"/>
                </a:moveTo>
                <a:lnTo>
                  <a:pt x="0" y="25745"/>
                </a:lnTo>
                <a:cubicBezTo>
                  <a:pt x="14195" y="25745"/>
                  <a:pt x="25715" y="14225"/>
                  <a:pt x="25715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8"/>
          <p:cNvSpPr/>
          <p:nvPr/>
        </p:nvSpPr>
        <p:spPr>
          <a:xfrm rot="10800000" flipH="1">
            <a:off x="46613" y="0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" name="Google Shape;130;p8"/>
          <p:cNvGrpSpPr/>
          <p:nvPr/>
        </p:nvGrpSpPr>
        <p:grpSpPr>
          <a:xfrm>
            <a:off x="8368534" y="121621"/>
            <a:ext cx="624487" cy="423261"/>
            <a:chOff x="3275850" y="3006614"/>
            <a:chExt cx="830059" cy="562592"/>
          </a:xfrm>
        </p:grpSpPr>
        <p:sp>
          <p:nvSpPr>
            <p:cNvPr id="131" name="Google Shape;131;p8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8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8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8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8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8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8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8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8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8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8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" name="Google Shape;144;p8"/>
          <p:cNvSpPr txBox="1">
            <a:spLocks noGrp="1"/>
          </p:cNvSpPr>
          <p:nvPr>
            <p:ph type="title"/>
          </p:nvPr>
        </p:nvSpPr>
        <p:spPr>
          <a:xfrm>
            <a:off x="713225" y="1225950"/>
            <a:ext cx="5075100" cy="26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pic>
        <p:nvPicPr>
          <p:cNvPr id="18" name="Imagen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19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/>
          <p:nvPr/>
        </p:nvSpPr>
        <p:spPr>
          <a:xfrm>
            <a:off x="6925253" y="4035204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9"/>
          <p:cNvSpPr txBox="1">
            <a:spLocks noGrp="1"/>
          </p:cNvSpPr>
          <p:nvPr>
            <p:ph type="title"/>
          </p:nvPr>
        </p:nvSpPr>
        <p:spPr>
          <a:xfrm>
            <a:off x="4636925" y="1198913"/>
            <a:ext cx="3796200" cy="13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9" name="Google Shape;159;p9"/>
          <p:cNvSpPr txBox="1">
            <a:spLocks noGrp="1"/>
          </p:cNvSpPr>
          <p:nvPr>
            <p:ph type="subTitle" idx="1"/>
          </p:nvPr>
        </p:nvSpPr>
        <p:spPr>
          <a:xfrm>
            <a:off x="4637050" y="2595163"/>
            <a:ext cx="3796200" cy="13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6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alpha val="571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7"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40"/>
          <p:cNvSpPr/>
          <p:nvPr/>
        </p:nvSpPr>
        <p:spPr>
          <a:xfrm flipH="1">
            <a:off x="6983859" y="0"/>
            <a:ext cx="2160144" cy="2162728"/>
          </a:xfrm>
          <a:custGeom>
            <a:avLst/>
            <a:gdLst/>
            <a:ahLst/>
            <a:cxnLst/>
            <a:rect l="l" t="t" r="r" b="b"/>
            <a:pathLst>
              <a:path w="25716" h="25746" extrusionOk="0">
                <a:moveTo>
                  <a:pt x="0" y="0"/>
                </a:moveTo>
                <a:lnTo>
                  <a:pt x="0" y="25745"/>
                </a:lnTo>
                <a:cubicBezTo>
                  <a:pt x="14195" y="25745"/>
                  <a:pt x="25715" y="14225"/>
                  <a:pt x="25715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40"/>
          <p:cNvSpPr/>
          <p:nvPr/>
        </p:nvSpPr>
        <p:spPr>
          <a:xfrm>
            <a:off x="700950" y="3386603"/>
            <a:ext cx="3508083" cy="1750210"/>
          </a:xfrm>
          <a:custGeom>
            <a:avLst/>
            <a:gdLst/>
            <a:ahLst/>
            <a:cxnLst/>
            <a:rect l="l" t="t" r="r" b="b"/>
            <a:pathLst>
              <a:path w="26992" h="13466" extrusionOk="0">
                <a:moveTo>
                  <a:pt x="13496" y="0"/>
                </a:moveTo>
                <a:cubicBezTo>
                  <a:pt x="6049" y="0"/>
                  <a:pt x="1" y="6019"/>
                  <a:pt x="1" y="13466"/>
                </a:cubicBezTo>
                <a:lnTo>
                  <a:pt x="4469" y="13466"/>
                </a:lnTo>
                <a:cubicBezTo>
                  <a:pt x="4469" y="8481"/>
                  <a:pt x="8511" y="4438"/>
                  <a:pt x="13496" y="4438"/>
                </a:cubicBezTo>
                <a:cubicBezTo>
                  <a:pt x="18481" y="4438"/>
                  <a:pt x="22524" y="8481"/>
                  <a:pt x="22524" y="13466"/>
                </a:cubicBezTo>
                <a:lnTo>
                  <a:pt x="26992" y="13466"/>
                </a:lnTo>
                <a:cubicBezTo>
                  <a:pt x="26992" y="6019"/>
                  <a:pt x="20943" y="0"/>
                  <a:pt x="13496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7" name="Google Shape;747;p40"/>
          <p:cNvGrpSpPr/>
          <p:nvPr/>
        </p:nvGrpSpPr>
        <p:grpSpPr>
          <a:xfrm>
            <a:off x="219403" y="132555"/>
            <a:ext cx="859591" cy="312120"/>
            <a:chOff x="3275850" y="3006614"/>
            <a:chExt cx="830059" cy="301397"/>
          </a:xfrm>
        </p:grpSpPr>
        <p:sp>
          <p:nvSpPr>
            <p:cNvPr id="748" name="Google Shape;748;p40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40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40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40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40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40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40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40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4" name="Imagen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15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7_1"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1"/>
          <p:cNvSpPr/>
          <p:nvPr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alpha val="571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9" name="Google Shape;759;p41"/>
          <p:cNvGrpSpPr/>
          <p:nvPr/>
        </p:nvGrpSpPr>
        <p:grpSpPr>
          <a:xfrm>
            <a:off x="280814" y="4434213"/>
            <a:ext cx="861799" cy="584105"/>
            <a:chOff x="3275850" y="3006614"/>
            <a:chExt cx="830059" cy="562592"/>
          </a:xfrm>
        </p:grpSpPr>
        <p:sp>
          <p:nvSpPr>
            <p:cNvPr id="760" name="Google Shape;760;p41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41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41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41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41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41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41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41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41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41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41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41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2" name="Google Shape;772;p41"/>
          <p:cNvSpPr/>
          <p:nvPr/>
        </p:nvSpPr>
        <p:spPr>
          <a:xfrm rot="10800000" flipH="1">
            <a:off x="6141438" y="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" name="Imagen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27_1_1"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42"/>
          <p:cNvSpPr/>
          <p:nvPr/>
        </p:nvSpPr>
        <p:spPr>
          <a:xfrm rot="-5400000">
            <a:off x="7646250" y="-408900"/>
            <a:ext cx="716400" cy="22791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" name="Imagen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1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M Sans"/>
              <a:buChar char="●"/>
              <a:defRPr sz="1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●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●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4" r:id="rId4"/>
    <p:sldLayoutId id="2147483655" r:id="rId5"/>
    <p:sldLayoutId id="2147483686" r:id="rId6"/>
    <p:sldLayoutId id="2147483687" r:id="rId7"/>
    <p:sldLayoutId id="214748368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microsoft.com/office/2007/relationships/hdphoto" Target="../media/hdphoto2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microsoft.com/office/2007/relationships/hdphoto" Target="../media/hdphoto8.wdp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971040" y="3854027"/>
            <a:ext cx="5520267" cy="682056"/>
          </a:xfrm>
          <a:prstGeom prst="rect">
            <a:avLst/>
          </a:prstGeom>
          <a:solidFill>
            <a:srgbClr val="EFB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2" t="21318" r="21070" b="26098"/>
          <a:stretch/>
        </p:blipFill>
        <p:spPr>
          <a:xfrm>
            <a:off x="2154213" y="955041"/>
            <a:ext cx="5103266" cy="250849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88184" y="3543043"/>
            <a:ext cx="7085680" cy="993040"/>
          </a:xfrm>
        </p:spPr>
        <p:txBody>
          <a:bodyPr/>
          <a:lstStyle/>
          <a:p>
            <a:pPr algn="ctr"/>
            <a:r>
              <a:rPr lang="es-MX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Rendición de Cuentas</a:t>
            </a:r>
            <a:endParaRPr 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908" y="266595"/>
            <a:ext cx="1814233" cy="6884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31" y="506688"/>
            <a:ext cx="2031531" cy="77090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44" y="1669774"/>
            <a:ext cx="7121703" cy="238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66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4" name="3 CuadroTexto">
            <a:extLst>
              <a:ext uri="{FF2B5EF4-FFF2-40B4-BE49-F238E27FC236}">
                <a16:creationId xmlns:a16="http://schemas.microsoft.com/office/drawing/2014/main" id="{362C90FF-20A5-4B53-BA20-B7E5F4096E21}"/>
              </a:ext>
            </a:extLst>
          </p:cNvPr>
          <p:cNvSpPr txBox="1"/>
          <p:nvPr/>
        </p:nvSpPr>
        <p:spPr>
          <a:xfrm>
            <a:off x="184610" y="382834"/>
            <a:ext cx="856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latin typeface="Arial" pitchFamily="34" charset="0"/>
                <a:cs typeface="Arial" pitchFamily="34" charset="0"/>
              </a:rPr>
              <a:t>GESTIÓN AMBIENTAL</a:t>
            </a:r>
            <a:endParaRPr lang="es-PE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5 Tabla">
            <a:extLst>
              <a:ext uri="{FF2B5EF4-FFF2-40B4-BE49-F238E27FC236}">
                <a16:creationId xmlns:a16="http://schemas.microsoft.com/office/drawing/2014/main" id="{639056F9-DBA8-45DF-A7F5-81101F2E45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744750"/>
              </p:ext>
            </p:extLst>
          </p:nvPr>
        </p:nvGraphicFramePr>
        <p:xfrm>
          <a:off x="93425" y="1514606"/>
          <a:ext cx="5546725" cy="154462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03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2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413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>
                          <a:solidFill>
                            <a:schemeClr val="tx1"/>
                          </a:solidFill>
                        </a:rPr>
                        <a:t>EJE ESTRATÉGICO</a:t>
                      </a:r>
                      <a:endParaRPr lang="es-PE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>
                          <a:solidFill>
                            <a:schemeClr val="tx1"/>
                          </a:solidFill>
                        </a:rPr>
                        <a:t>OBJETIVO ESTRATÉGICO</a:t>
                      </a:r>
                      <a:endParaRPr lang="es-PE" sz="1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957">
                <a:tc rowSpan="2">
                  <a:txBody>
                    <a:bodyPr/>
                    <a:lstStyle/>
                    <a:p>
                      <a:pPr algn="just"/>
                      <a:r>
                        <a:rPr lang="es-MX" sz="1400" dirty="0"/>
                        <a:t>F. Política ambiental y gestión de riesgos de desastres</a:t>
                      </a:r>
                      <a:endParaRPr lang="es-PE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400" dirty="0"/>
                        <a:t>Mejorar la calidad ambiental en el distrito</a:t>
                      </a:r>
                      <a:endParaRPr lang="es-PE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503">
                <a:tc v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400" dirty="0"/>
                        <a:t>Reducir la vulnerabilidad de la población ante el riesgo de desastres naturales</a:t>
                      </a:r>
                      <a:endParaRPr lang="es-PE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Diagrama 14">
            <a:extLst>
              <a:ext uri="{FF2B5EF4-FFF2-40B4-BE49-F238E27FC236}">
                <a16:creationId xmlns:a16="http://schemas.microsoft.com/office/drawing/2014/main" id="{B3D435D6-FBEC-4C6E-A128-FD08D981D6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767710"/>
              </p:ext>
            </p:extLst>
          </p:nvPr>
        </p:nvGraphicFramePr>
        <p:xfrm>
          <a:off x="155575" y="2856584"/>
          <a:ext cx="5095980" cy="2274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10 Rectángulo redondeado">
            <a:extLst>
              <a:ext uri="{FF2B5EF4-FFF2-40B4-BE49-F238E27FC236}">
                <a16:creationId xmlns:a16="http://schemas.microsoft.com/office/drawing/2014/main" id="{D48FBDE3-CF40-4D94-AF58-9EB3ACC287FA}"/>
              </a:ext>
            </a:extLst>
          </p:cNvPr>
          <p:cNvSpPr/>
          <p:nvPr/>
        </p:nvSpPr>
        <p:spPr>
          <a:xfrm>
            <a:off x="1887534" y="2112312"/>
            <a:ext cx="3548066" cy="381583"/>
          </a:xfrm>
          <a:prstGeom prst="round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2" descr="blob:https://web.whatsapp.com/30018e44-fecc-41cc-8366-0439f5b9b420">
            <a:extLst>
              <a:ext uri="{FF2B5EF4-FFF2-40B4-BE49-F238E27FC236}">
                <a16:creationId xmlns:a16="http://schemas.microsoft.com/office/drawing/2014/main" id="{3DF86DF6-3EA9-41FD-B1CB-5CF3A76215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  <p:pic>
        <p:nvPicPr>
          <p:cNvPr id="11" name="Picture 7" descr="C:\Users\ingeniero\Desktop\b6fe4cb7-39fd-435e-b37d-83c04ebda231.jpeg">
            <a:extLst>
              <a:ext uri="{FF2B5EF4-FFF2-40B4-BE49-F238E27FC236}">
                <a16:creationId xmlns:a16="http://schemas.microsoft.com/office/drawing/2014/main" id="{F1FF83C4-3709-4B52-B1E1-00377B23B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36" y="3058294"/>
            <a:ext cx="2471395" cy="1521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ACBB30B-FB51-477B-8DF1-1C483E833AC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00" y="1515488"/>
            <a:ext cx="2742766" cy="154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B5D066B3-9344-4588-B743-F6C642BA5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58" y="-67053"/>
            <a:ext cx="5344053" cy="562354"/>
          </a:xfrm>
        </p:spPr>
        <p:txBody>
          <a:bodyPr>
            <a:noAutofit/>
          </a:bodyPr>
          <a:lstStyle/>
          <a:p>
            <a:r>
              <a:rPr lang="es-PE" sz="2400" b="1" dirty="0"/>
              <a:t>1. LIMPIEZA DE ESPACIOS PÚBLICOS</a:t>
            </a:r>
            <a:endParaRPr lang="es-ES" sz="2400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37F2A8D7-0B08-4C91-9349-29B0E905C572}"/>
              </a:ext>
            </a:extLst>
          </p:cNvPr>
          <p:cNvGrpSpPr/>
          <p:nvPr/>
        </p:nvGrpSpPr>
        <p:grpSpPr>
          <a:xfrm>
            <a:off x="5863112" y="67034"/>
            <a:ext cx="2760185" cy="1625432"/>
            <a:chOff x="394282" y="1543573"/>
            <a:chExt cx="3556933" cy="2484672"/>
          </a:xfrm>
        </p:grpSpPr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C504D9D3-8DE2-4D91-910D-F31162C7FF4B}"/>
                </a:ext>
              </a:extLst>
            </p:cNvPr>
            <p:cNvSpPr txBox="1"/>
            <p:nvPr/>
          </p:nvSpPr>
          <p:spPr>
            <a:xfrm>
              <a:off x="394282" y="1543573"/>
              <a:ext cx="3556933" cy="24622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 algn="ctr">
                <a:spcAft>
                  <a:spcPts val="1200"/>
                </a:spcAft>
                <a:buClr>
                  <a:schemeClr val="accent1"/>
                </a:buClr>
                <a:buFont typeface="Wingdings" panose="05000000000000000000" pitchFamily="2" charset="2"/>
                <a:buChar char="q"/>
              </a:pPr>
              <a:r>
                <a:rPr lang="es-ES" sz="2400" b="1" dirty="0"/>
                <a:t>PAPELEO</a:t>
              </a:r>
            </a:p>
            <a:p>
              <a:pPr algn="just">
                <a:spcAft>
                  <a:spcPts val="1200"/>
                </a:spcAft>
                <a:buClr>
                  <a:schemeClr val="accent1"/>
                </a:buClr>
              </a:pPr>
              <a:endParaRPr lang="es-ES" sz="1600" dirty="0"/>
            </a:p>
            <a:p>
              <a:pPr algn="just">
                <a:spcAft>
                  <a:spcPts val="1200"/>
                </a:spcAft>
                <a:buClr>
                  <a:schemeClr val="accent1"/>
                </a:buClr>
              </a:pPr>
              <a:endParaRPr lang="es-ES" sz="1600" dirty="0"/>
            </a:p>
            <a:p>
              <a:pPr algn="just">
                <a:spcAft>
                  <a:spcPts val="1200"/>
                </a:spcAft>
                <a:buClr>
                  <a:schemeClr val="accent1"/>
                </a:buClr>
              </a:pPr>
              <a:endParaRPr lang="es-ES" sz="1600" dirty="0"/>
            </a:p>
            <a:p>
              <a:pPr algn="just">
                <a:spcAft>
                  <a:spcPts val="1200"/>
                </a:spcAft>
                <a:buClr>
                  <a:schemeClr val="accent1"/>
                </a:buClr>
              </a:pPr>
              <a:endParaRPr lang="es-ES" sz="1600" dirty="0"/>
            </a:p>
            <a:p>
              <a:pPr algn="just">
                <a:spcAft>
                  <a:spcPts val="1200"/>
                </a:spcAft>
                <a:buClr>
                  <a:schemeClr val="accent1"/>
                </a:buClr>
              </a:pPr>
              <a:endParaRPr lang="es-ES" sz="1600" dirty="0"/>
            </a:p>
          </p:txBody>
        </p:sp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DF4A1E33-DD31-4611-A79D-DF40F45FC1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4495" t="18837" r="21766" b="20979"/>
            <a:stretch/>
          </p:blipFill>
          <p:spPr>
            <a:xfrm>
              <a:off x="617631" y="2040295"/>
              <a:ext cx="3204408" cy="19879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2482A5A9-13AA-4063-94C9-41FA6469506C}"/>
              </a:ext>
            </a:extLst>
          </p:cNvPr>
          <p:cNvGrpSpPr/>
          <p:nvPr/>
        </p:nvGrpSpPr>
        <p:grpSpPr>
          <a:xfrm>
            <a:off x="6268436" y="1796402"/>
            <a:ext cx="2769935" cy="1546722"/>
            <a:chOff x="4229449" y="1543572"/>
            <a:chExt cx="3556933" cy="2346796"/>
          </a:xfrm>
        </p:grpSpPr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6E08A3C8-6411-4C96-A7FB-AECC7E04065F}"/>
                </a:ext>
              </a:extLst>
            </p:cNvPr>
            <p:cNvSpPr txBox="1"/>
            <p:nvPr/>
          </p:nvSpPr>
          <p:spPr>
            <a:xfrm>
              <a:off x="4229449" y="1543572"/>
              <a:ext cx="3556933" cy="23467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 algn="ctr">
                <a:spcAft>
                  <a:spcPts val="1200"/>
                </a:spcAft>
                <a:buClr>
                  <a:schemeClr val="accent1"/>
                </a:buClr>
                <a:buFont typeface="Wingdings" panose="05000000000000000000" pitchFamily="2" charset="2"/>
                <a:buChar char="q"/>
              </a:pPr>
              <a:r>
                <a:rPr lang="es-ES" sz="2400" b="1" dirty="0"/>
                <a:t>BARRIDO</a:t>
              </a:r>
            </a:p>
            <a:p>
              <a:pPr>
                <a:spcAft>
                  <a:spcPts val="300"/>
                </a:spcAft>
                <a:buClr>
                  <a:schemeClr val="accent1"/>
                </a:buClr>
              </a:pPr>
              <a:endParaRPr lang="es-ES" sz="1600" dirty="0"/>
            </a:p>
            <a:p>
              <a:pPr>
                <a:spcAft>
                  <a:spcPts val="1200"/>
                </a:spcAft>
                <a:buClr>
                  <a:schemeClr val="accent1"/>
                </a:buClr>
              </a:pPr>
              <a:endParaRPr lang="es-ES" sz="1600" dirty="0"/>
            </a:p>
            <a:p>
              <a:pPr>
                <a:spcAft>
                  <a:spcPts val="1200"/>
                </a:spcAft>
                <a:buClr>
                  <a:schemeClr val="accent1"/>
                </a:buClr>
              </a:pPr>
              <a:endParaRPr lang="es-ES" sz="1600" dirty="0"/>
            </a:p>
            <a:p>
              <a:pPr>
                <a:spcAft>
                  <a:spcPts val="1200"/>
                </a:spcAft>
                <a:buClr>
                  <a:schemeClr val="accent1"/>
                </a:buClr>
              </a:pPr>
              <a:endParaRPr lang="es-ES" sz="1600" dirty="0"/>
            </a:p>
            <a:p>
              <a:pPr>
                <a:spcAft>
                  <a:spcPts val="1200"/>
                </a:spcAft>
                <a:buClr>
                  <a:schemeClr val="accent1"/>
                </a:buClr>
              </a:pPr>
              <a:endParaRPr lang="es-ES" sz="1600" dirty="0"/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51E81711-0330-470D-967B-0778D16B7A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138" t="20550" r="17706" b="18532"/>
            <a:stretch/>
          </p:blipFill>
          <p:spPr>
            <a:xfrm>
              <a:off x="4321954" y="2037625"/>
              <a:ext cx="3371920" cy="172050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94C95FB9-D254-4B04-8A95-4CDBF2090BFE}"/>
              </a:ext>
            </a:extLst>
          </p:cNvPr>
          <p:cNvGrpSpPr/>
          <p:nvPr/>
        </p:nvGrpSpPr>
        <p:grpSpPr>
          <a:xfrm>
            <a:off x="5639511" y="3510724"/>
            <a:ext cx="2769935" cy="1543104"/>
            <a:chOff x="8249176" y="1543572"/>
            <a:chExt cx="3556933" cy="2569934"/>
          </a:xfrm>
        </p:grpSpPr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51929278-3E05-4878-ABCC-7D28C2265CEC}"/>
                </a:ext>
              </a:extLst>
            </p:cNvPr>
            <p:cNvSpPr txBox="1"/>
            <p:nvPr/>
          </p:nvSpPr>
          <p:spPr>
            <a:xfrm>
              <a:off x="8249176" y="1543572"/>
              <a:ext cx="3556933" cy="25699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285750" indent="-285750" algn="ctr">
                <a:spcAft>
                  <a:spcPts val="1200"/>
                </a:spcAft>
                <a:buClr>
                  <a:schemeClr val="accent1"/>
                </a:buClr>
                <a:buFont typeface="Wingdings" panose="05000000000000000000" pitchFamily="2" charset="2"/>
                <a:buChar char="q"/>
              </a:pPr>
              <a:r>
                <a:rPr lang="es-ES" sz="2400" b="1" dirty="0"/>
                <a:t>BALDEO</a:t>
              </a:r>
            </a:p>
            <a:p>
              <a:pPr>
                <a:spcAft>
                  <a:spcPts val="300"/>
                </a:spcAft>
                <a:buClr>
                  <a:schemeClr val="accent1"/>
                </a:buClr>
              </a:pPr>
              <a:endParaRPr lang="es-ES" sz="1600" dirty="0"/>
            </a:p>
            <a:p>
              <a:pPr marL="285750" indent="-285750">
                <a:spcAft>
                  <a:spcPts val="3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endParaRPr lang="es-ES" sz="1600" dirty="0"/>
            </a:p>
            <a:p>
              <a:pPr marL="285750" indent="-285750">
                <a:spcAft>
                  <a:spcPts val="3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endParaRPr lang="es-ES" sz="1600" dirty="0"/>
            </a:p>
            <a:p>
              <a:pPr marL="285750" indent="-285750">
                <a:spcAft>
                  <a:spcPts val="3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endParaRPr lang="es-ES" sz="1600" dirty="0"/>
            </a:p>
            <a:p>
              <a:pPr marL="285750" indent="-285750">
                <a:spcAft>
                  <a:spcPts val="3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endParaRPr lang="es-ES" sz="1600" dirty="0"/>
            </a:p>
            <a:p>
              <a:pPr marL="285750" indent="-285750">
                <a:spcAft>
                  <a:spcPts val="3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endParaRPr lang="es-ES" sz="1600" dirty="0"/>
            </a:p>
            <a:p>
              <a:pPr>
                <a:spcAft>
                  <a:spcPts val="300"/>
                </a:spcAft>
                <a:buClr>
                  <a:schemeClr val="accent1"/>
                </a:buClr>
              </a:pPr>
              <a:endParaRPr lang="es-ES" sz="1600" dirty="0"/>
            </a:p>
          </p:txBody>
        </p:sp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C1E9C5D9-4080-4C68-BE60-34DB736F52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8464" t="18471" r="25068" b="34232"/>
            <a:stretch/>
          </p:blipFill>
          <p:spPr>
            <a:xfrm>
              <a:off x="8397137" y="1966372"/>
              <a:ext cx="3288292" cy="210422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8DF9E865-0419-4029-80D7-7F6198D506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261297"/>
              </p:ext>
            </p:extLst>
          </p:nvPr>
        </p:nvGraphicFramePr>
        <p:xfrm>
          <a:off x="105629" y="482602"/>
          <a:ext cx="5457222" cy="4294115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1103515">
                  <a:extLst>
                    <a:ext uri="{9D8B030D-6E8A-4147-A177-3AD203B41FA5}">
                      <a16:colId xmlns:a16="http://schemas.microsoft.com/office/drawing/2014/main" val="492652428"/>
                    </a:ext>
                  </a:extLst>
                </a:gridCol>
                <a:gridCol w="1089391">
                  <a:extLst>
                    <a:ext uri="{9D8B030D-6E8A-4147-A177-3AD203B41FA5}">
                      <a16:colId xmlns:a16="http://schemas.microsoft.com/office/drawing/2014/main" val="2426680159"/>
                    </a:ext>
                  </a:extLst>
                </a:gridCol>
                <a:gridCol w="868919">
                  <a:extLst>
                    <a:ext uri="{9D8B030D-6E8A-4147-A177-3AD203B41FA5}">
                      <a16:colId xmlns:a16="http://schemas.microsoft.com/office/drawing/2014/main" val="838648572"/>
                    </a:ext>
                  </a:extLst>
                </a:gridCol>
                <a:gridCol w="726261">
                  <a:extLst>
                    <a:ext uri="{9D8B030D-6E8A-4147-A177-3AD203B41FA5}">
                      <a16:colId xmlns:a16="http://schemas.microsoft.com/office/drawing/2014/main" val="698578735"/>
                    </a:ext>
                  </a:extLst>
                </a:gridCol>
                <a:gridCol w="700323">
                  <a:extLst>
                    <a:ext uri="{9D8B030D-6E8A-4147-A177-3AD203B41FA5}">
                      <a16:colId xmlns:a16="http://schemas.microsoft.com/office/drawing/2014/main" val="4260843200"/>
                    </a:ext>
                  </a:extLst>
                </a:gridCol>
                <a:gridCol w="968813">
                  <a:extLst>
                    <a:ext uri="{9D8B030D-6E8A-4147-A177-3AD203B41FA5}">
                      <a16:colId xmlns:a16="http://schemas.microsoft.com/office/drawing/2014/main" val="2515516807"/>
                    </a:ext>
                  </a:extLst>
                </a:gridCol>
              </a:tblGrid>
              <a:tr h="69541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Actividad </a:t>
                      </a:r>
                      <a:endParaRPr lang="es-E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s-E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s-E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s-ES" sz="16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(Hasta marzo)</a:t>
                      </a:r>
                      <a:endParaRPr lang="es-E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6736931"/>
                  </a:ext>
                </a:extLst>
              </a:tr>
              <a:tr h="4093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Papeleo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 papeleados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85,552.35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67,483.21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50,729.54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14,560.00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79254415"/>
                  </a:ext>
                </a:extLst>
              </a:tr>
              <a:tr h="36480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E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Barrido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 barridos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63.48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35.85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36389049"/>
                  </a:ext>
                </a:extLst>
              </a:tr>
              <a:tr h="409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Operativos de barrido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59136886"/>
                  </a:ext>
                </a:extLst>
              </a:tr>
              <a:tr h="40938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E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Baldeo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Nº</a:t>
                      </a:r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operativos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92342384"/>
                  </a:ext>
                </a:extLst>
              </a:tr>
              <a:tr h="40938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m2 baldeados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19,500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44,264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15,903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4655699"/>
                  </a:ext>
                </a:extLst>
              </a:tr>
              <a:tr h="90006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E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Puntos críticos recuperados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Nº</a:t>
                      </a:r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puntos críticos recuperados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14632538"/>
                  </a:ext>
                </a:extLst>
              </a:tr>
              <a:tr h="54322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m3 recuperados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200.99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24005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F5848DD2-AC90-4FF9-B262-99DDB1B86FD8}"/>
              </a:ext>
            </a:extLst>
          </p:cNvPr>
          <p:cNvSpPr txBox="1">
            <a:spLocks/>
          </p:cNvSpPr>
          <p:nvPr/>
        </p:nvSpPr>
        <p:spPr>
          <a:xfrm>
            <a:off x="1907704" y="285128"/>
            <a:ext cx="5328592" cy="5530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PE" sz="1800" b="1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4" name="Título 4">
            <a:extLst>
              <a:ext uri="{FF2B5EF4-FFF2-40B4-BE49-F238E27FC236}">
                <a16:creationId xmlns:a16="http://schemas.microsoft.com/office/drawing/2014/main" id="{CEF16DA1-1E63-47EB-AEC2-325239AB3E7D}"/>
              </a:ext>
            </a:extLst>
          </p:cNvPr>
          <p:cNvSpPr txBox="1">
            <a:spLocks/>
          </p:cNvSpPr>
          <p:nvPr/>
        </p:nvSpPr>
        <p:spPr>
          <a:xfrm>
            <a:off x="405227" y="102092"/>
            <a:ext cx="7086036" cy="53931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b="1" dirty="0">
                <a:solidFill>
                  <a:schemeClr val="tx1"/>
                </a:solidFill>
              </a:rPr>
              <a:t>2. RECOLECCIÓN DE RESIDUOS SÓLIDOS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14A51E9-84FD-4360-A258-6DE7288E58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2" t="2691" r="9869" b="2325"/>
          <a:stretch/>
        </p:blipFill>
        <p:spPr>
          <a:xfrm>
            <a:off x="71882" y="574742"/>
            <a:ext cx="2299881" cy="4077270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3FF42EEC-D7BE-49B5-A273-13E152FD30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295226"/>
              </p:ext>
            </p:extLst>
          </p:nvPr>
        </p:nvGraphicFramePr>
        <p:xfrm>
          <a:off x="2501900" y="584821"/>
          <a:ext cx="6491841" cy="2343769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1803400">
                  <a:extLst>
                    <a:ext uri="{9D8B030D-6E8A-4147-A177-3AD203B41FA5}">
                      <a16:colId xmlns:a16="http://schemas.microsoft.com/office/drawing/2014/main" val="234531313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val="161940663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419249445"/>
                    </a:ext>
                  </a:extLst>
                </a:gridCol>
                <a:gridCol w="994350">
                  <a:extLst>
                    <a:ext uri="{9D8B030D-6E8A-4147-A177-3AD203B41FA5}">
                      <a16:colId xmlns:a16="http://schemas.microsoft.com/office/drawing/2014/main" val="2720031275"/>
                    </a:ext>
                  </a:extLst>
                </a:gridCol>
                <a:gridCol w="1496991">
                  <a:extLst>
                    <a:ext uri="{9D8B030D-6E8A-4147-A177-3AD203B41FA5}">
                      <a16:colId xmlns:a16="http://schemas.microsoft.com/office/drawing/2014/main" val="10644330"/>
                    </a:ext>
                  </a:extLst>
                </a:gridCol>
              </a:tblGrid>
              <a:tr h="59627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Descripción</a:t>
                      </a:r>
                      <a:endParaRPr lang="es-ES" sz="16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2019</a:t>
                      </a:r>
                      <a:endParaRPr lang="es-ES" sz="16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2020</a:t>
                      </a:r>
                      <a:endParaRPr lang="es-ES" sz="16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2021</a:t>
                      </a:r>
                      <a:endParaRPr lang="es-ES" sz="16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2022</a:t>
                      </a:r>
                    </a:p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(Hasta marzo)</a:t>
                      </a:r>
                      <a:endParaRPr lang="es-ES" sz="16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0650778"/>
                  </a:ext>
                </a:extLst>
              </a:tr>
              <a:tr h="50924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600" u="none" strike="noStrike" dirty="0">
                          <a:effectLst/>
                        </a:rPr>
                        <a:t>Toneladas recolectadas EORS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62,851.94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69,849.55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79,262.65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19,252.17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29883"/>
                  </a:ext>
                </a:extLst>
              </a:tr>
              <a:tr h="97666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600" u="none" strike="noStrike" dirty="0">
                          <a:effectLst/>
                        </a:rPr>
                        <a:t>Toneladas recolectadas </a:t>
                      </a:r>
                    </a:p>
                    <a:p>
                      <a:pPr algn="l" rtl="0" fontAlgn="ctr"/>
                      <a:r>
                        <a:rPr lang="es-ES" sz="1600" u="none" strike="noStrike" dirty="0">
                          <a:effectLst/>
                        </a:rPr>
                        <a:t>Unidades municipales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effectLst/>
                        </a:rPr>
                        <a:t>59,600.19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>
                          <a:effectLst/>
                        </a:rPr>
                        <a:t>55,558.11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>
                          <a:effectLst/>
                        </a:rPr>
                        <a:t>56,322.43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>
                          <a:effectLst/>
                        </a:rPr>
                        <a:t>14,009.78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870662"/>
                  </a:ext>
                </a:extLst>
              </a:tr>
              <a:tr h="2425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600" u="none" strike="noStrike">
                          <a:effectLst/>
                        </a:rPr>
                        <a:t>Nº rutas 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47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>
                          <a:effectLst/>
                        </a:rPr>
                        <a:t>47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>
                          <a:effectLst/>
                        </a:rPr>
                        <a:t>45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600" u="none" strike="noStrike" dirty="0">
                          <a:effectLst/>
                        </a:rPr>
                        <a:t>45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398736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1F18262C-5F60-4207-B243-6EA0C3FE1F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0" t="-3778" r="390" b="12514"/>
          <a:stretch/>
        </p:blipFill>
        <p:spPr bwMode="auto">
          <a:xfrm>
            <a:off x="2394253" y="2870503"/>
            <a:ext cx="2714180" cy="2109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2AD1FCF-3A38-4949-BD9C-D998CDE37A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433" y="2875980"/>
            <a:ext cx="2556348" cy="2045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90133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4">
            <a:extLst>
              <a:ext uri="{FF2B5EF4-FFF2-40B4-BE49-F238E27FC236}">
                <a16:creationId xmlns:a16="http://schemas.microsoft.com/office/drawing/2014/main" id="{718E85C7-D530-4CF2-B540-D658E635E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886" y="0"/>
            <a:ext cx="8337043" cy="639493"/>
          </a:xfrm>
        </p:spPr>
        <p:txBody>
          <a:bodyPr>
            <a:noAutofit/>
          </a:bodyPr>
          <a:lstStyle/>
          <a:p>
            <a:r>
              <a:rPr lang="es-PE" sz="2800" b="1" dirty="0">
                <a:latin typeface="Arial Black" panose="020B0A04020102020204" pitchFamily="34" charset="0"/>
                <a:cs typeface="Arial" panose="020B0604020202020204" pitchFamily="34" charset="0"/>
              </a:rPr>
              <a:t>3. RECOLECCIÓN SELECTIVA DE </a:t>
            </a:r>
            <a:r>
              <a:rPr lang="es-PE" sz="2800" b="1" dirty="0" err="1">
                <a:latin typeface="Arial Black" panose="020B0A04020102020204" pitchFamily="34" charset="0"/>
                <a:cs typeface="Arial" panose="020B0604020202020204" pitchFamily="34" charset="0"/>
              </a:rPr>
              <a:t>RR.SS</a:t>
            </a:r>
            <a:endParaRPr lang="es-PE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84BC147-13A5-4DFD-9DCC-1473101FC171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051"/>
          <a:stretch/>
        </p:blipFill>
        <p:spPr bwMode="auto">
          <a:xfrm>
            <a:off x="3854502" y="3387836"/>
            <a:ext cx="2571698" cy="1703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E12A940-EC30-4932-B38A-1CD848FC8F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50651"/>
              </p:ext>
            </p:extLst>
          </p:nvPr>
        </p:nvGraphicFramePr>
        <p:xfrm>
          <a:off x="101600" y="568756"/>
          <a:ext cx="8895113" cy="2779424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384300">
                  <a:extLst>
                    <a:ext uri="{9D8B030D-6E8A-4147-A177-3AD203B41FA5}">
                      <a16:colId xmlns:a16="http://schemas.microsoft.com/office/drawing/2014/main" val="1495548695"/>
                    </a:ext>
                  </a:extLst>
                </a:gridCol>
                <a:gridCol w="4127500">
                  <a:extLst>
                    <a:ext uri="{9D8B030D-6E8A-4147-A177-3AD203B41FA5}">
                      <a16:colId xmlns:a16="http://schemas.microsoft.com/office/drawing/2014/main" val="311144002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835209843"/>
                    </a:ext>
                  </a:extLst>
                </a:gridCol>
                <a:gridCol w="766277">
                  <a:extLst>
                    <a:ext uri="{9D8B030D-6E8A-4147-A177-3AD203B41FA5}">
                      <a16:colId xmlns:a16="http://schemas.microsoft.com/office/drawing/2014/main" val="3166322420"/>
                    </a:ext>
                  </a:extLst>
                </a:gridCol>
                <a:gridCol w="732323">
                  <a:extLst>
                    <a:ext uri="{9D8B030D-6E8A-4147-A177-3AD203B41FA5}">
                      <a16:colId xmlns:a16="http://schemas.microsoft.com/office/drawing/2014/main" val="2977691937"/>
                    </a:ext>
                  </a:extLst>
                </a:gridCol>
                <a:gridCol w="1122713">
                  <a:extLst>
                    <a:ext uri="{9D8B030D-6E8A-4147-A177-3AD203B41FA5}">
                      <a16:colId xmlns:a16="http://schemas.microsoft.com/office/drawing/2014/main" val="3221139293"/>
                    </a:ext>
                  </a:extLst>
                </a:gridCol>
              </a:tblGrid>
              <a:tr h="25776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Descripción </a:t>
                      </a:r>
                      <a:endParaRPr lang="es-ES" sz="14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s-ES" sz="14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s-ES" sz="14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s-ES" sz="14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(</a:t>
                      </a:r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s-ES" sz="140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Hasta marzo))</a:t>
                      </a:r>
                      <a:endParaRPr lang="es-ES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457258"/>
                  </a:ext>
                </a:extLst>
              </a:tr>
              <a:tr h="292801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PROGRAMA DE VALORIZACION DE LOS RESIDUOS SOLIDOS INORGÁNICOS</a:t>
                      </a:r>
                      <a:endParaRPr lang="es-E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 de viviendas participantes en el PSF-RS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3592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2687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3273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5710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extLst>
                  <a:ext uri="{0D108BD9-81ED-4DB2-BD59-A6C34878D82A}">
                    <a16:rowId xmlns:a16="http://schemas.microsoft.com/office/drawing/2014/main" val="2983403406"/>
                  </a:ext>
                </a:extLst>
              </a:tr>
              <a:tr h="46112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 de establecimientos participantes en el PSF-RS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357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5753189"/>
                  </a:ext>
                </a:extLst>
              </a:tr>
              <a:tr h="1738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</a:t>
                      </a: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Asociaciones de recicladores formalizados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b"/>
                </a:tc>
                <a:extLst>
                  <a:ext uri="{0D108BD9-81ED-4DB2-BD59-A6C34878D82A}">
                    <a16:rowId xmlns:a16="http://schemas.microsoft.com/office/drawing/2014/main" val="3367701136"/>
                  </a:ext>
                </a:extLst>
              </a:tr>
              <a:tr h="29013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 de residuos sólidos valorizados(</a:t>
                      </a:r>
                      <a:r>
                        <a:rPr lang="es-E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Tn</a:t>
                      </a: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782.4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218.5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1192.4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320.5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958808"/>
                  </a:ext>
                </a:extLst>
              </a:tr>
              <a:tr h="40946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</a:t>
                      </a: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rutas de recolección en el Programa de segregación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extLst>
                  <a:ext uri="{0D108BD9-81ED-4DB2-BD59-A6C34878D82A}">
                    <a16:rowId xmlns:a16="http://schemas.microsoft.com/office/drawing/2014/main" val="2868868723"/>
                  </a:ext>
                </a:extLst>
              </a:tr>
              <a:tr h="61083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Alcance de cobertura del servicio </a:t>
                      </a:r>
                    </a:p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(Sectores)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Norte</a:t>
                      </a:r>
                      <a:b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cercado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Norte</a:t>
                      </a:r>
                      <a:b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cercado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Norte</a:t>
                      </a:r>
                      <a:b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Cercado Sur 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Norte</a:t>
                      </a:r>
                      <a:b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Cercado Sur 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551968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43C84949-01F6-4D88-BF5A-8021C2B27F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56" y="3348180"/>
            <a:ext cx="2571698" cy="1743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F5848DD2-AC90-4FF9-B262-99DDB1B86FD8}"/>
              </a:ext>
            </a:extLst>
          </p:cNvPr>
          <p:cNvSpPr txBox="1">
            <a:spLocks/>
          </p:cNvSpPr>
          <p:nvPr/>
        </p:nvSpPr>
        <p:spPr>
          <a:xfrm>
            <a:off x="1907704" y="285128"/>
            <a:ext cx="5328592" cy="5530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PE" sz="1800" b="1" dirty="0"/>
          </a:p>
        </p:txBody>
      </p:sp>
      <p:sp>
        <p:nvSpPr>
          <p:cNvPr id="3" name="Título 4">
            <a:extLst>
              <a:ext uri="{FF2B5EF4-FFF2-40B4-BE49-F238E27FC236}">
                <a16:creationId xmlns:a16="http://schemas.microsoft.com/office/drawing/2014/main" id="{8ED47650-48EB-45A1-B6A0-08F8F0E13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936" y="-28348"/>
            <a:ext cx="8748464" cy="420300"/>
          </a:xfrm>
        </p:spPr>
        <p:txBody>
          <a:bodyPr>
            <a:noAutofit/>
          </a:bodyPr>
          <a:lstStyle/>
          <a:p>
            <a:r>
              <a:rPr lang="es-PE" sz="2800" b="1" dirty="0">
                <a:latin typeface="Arial Black" panose="020B0A04020102020204" pitchFamily="34" charset="0"/>
              </a:rPr>
              <a:t>4. DESINFECCIÓN DE ESPACIOS PÚBLICOS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2831ED6-80CF-4AAC-A616-B17EB1343F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820" y="469353"/>
            <a:ext cx="3039185" cy="232346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B63B6648-F5B9-45ED-B1A2-06C4E94D9F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347566"/>
              </p:ext>
            </p:extLst>
          </p:nvPr>
        </p:nvGraphicFramePr>
        <p:xfrm>
          <a:off x="166936" y="460590"/>
          <a:ext cx="5580146" cy="2332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1900">
                  <a:extLst>
                    <a:ext uri="{9D8B030D-6E8A-4147-A177-3AD203B41FA5}">
                      <a16:colId xmlns:a16="http://schemas.microsoft.com/office/drawing/2014/main" val="3722709587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337832408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151015706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317447610"/>
                    </a:ext>
                  </a:extLst>
                </a:gridCol>
                <a:gridCol w="1020846">
                  <a:extLst>
                    <a:ext uri="{9D8B030D-6E8A-4147-A177-3AD203B41FA5}">
                      <a16:colId xmlns:a16="http://schemas.microsoft.com/office/drawing/2014/main" val="277870652"/>
                    </a:ext>
                  </a:extLst>
                </a:gridCol>
              </a:tblGrid>
              <a:tr h="641698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Descripción /m2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 (Hasta marzo)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30337168"/>
                  </a:ext>
                </a:extLst>
              </a:tr>
              <a:tr h="194702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Km recorridos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1500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2,200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10,252.20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63992247"/>
                  </a:ext>
                </a:extLst>
              </a:tr>
              <a:tr h="32438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AAHH</a:t>
                      </a:r>
                      <a:r>
                        <a:rPr lang="es-E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desinfectados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153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742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79864668"/>
                  </a:ext>
                </a:extLst>
              </a:tr>
              <a:tr h="381084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Asociaciones desinfectadas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260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345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1379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29276395"/>
                  </a:ext>
                </a:extLst>
              </a:tr>
              <a:tr h="381084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Instituciones educativas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4,800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4935375"/>
                  </a:ext>
                </a:extLst>
              </a:tr>
              <a:tr h="381084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4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Nº</a:t>
                      </a:r>
                      <a:r>
                        <a:rPr lang="es-E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operativos realizados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58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168</a:t>
                      </a:r>
                      <a:endParaRPr lang="es-ES" sz="14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47</a:t>
                      </a:r>
                      <a:endParaRPr lang="es-E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12455781"/>
                  </a:ext>
                </a:extLst>
              </a:tr>
            </a:tbl>
          </a:graphicData>
        </a:graphic>
      </p:graphicFrame>
      <p:sp>
        <p:nvSpPr>
          <p:cNvPr id="6" name="Título 4">
            <a:extLst>
              <a:ext uri="{FF2B5EF4-FFF2-40B4-BE49-F238E27FC236}">
                <a16:creationId xmlns:a16="http://schemas.microsoft.com/office/drawing/2014/main" id="{ACAF81D3-74D5-4C36-808A-957FA00ECF52}"/>
              </a:ext>
            </a:extLst>
          </p:cNvPr>
          <p:cNvSpPr txBox="1">
            <a:spLocks/>
          </p:cNvSpPr>
          <p:nvPr/>
        </p:nvSpPr>
        <p:spPr>
          <a:xfrm>
            <a:off x="268142" y="2870215"/>
            <a:ext cx="7877746" cy="35970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2800" b="1" dirty="0">
                <a:solidFill>
                  <a:schemeClr val="tx1"/>
                </a:solidFill>
                <a:latin typeface="Arial Black" panose="020B0A04020102020204" pitchFamily="34" charset="0"/>
              </a:rPr>
              <a:t>5. CAMPAÑAS DE LIMPIEZA DE TECHO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6D1C5ED-6784-4E91-9D5D-06F2053441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889230"/>
              </p:ext>
            </p:extLst>
          </p:nvPr>
        </p:nvGraphicFramePr>
        <p:xfrm>
          <a:off x="531921" y="3454540"/>
          <a:ext cx="4040079" cy="1403832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083574">
                  <a:extLst>
                    <a:ext uri="{9D8B030D-6E8A-4147-A177-3AD203B41FA5}">
                      <a16:colId xmlns:a16="http://schemas.microsoft.com/office/drawing/2014/main" val="3092961912"/>
                    </a:ext>
                  </a:extLst>
                </a:gridCol>
                <a:gridCol w="583646">
                  <a:extLst>
                    <a:ext uri="{9D8B030D-6E8A-4147-A177-3AD203B41FA5}">
                      <a16:colId xmlns:a16="http://schemas.microsoft.com/office/drawing/2014/main" val="3905962312"/>
                    </a:ext>
                  </a:extLst>
                </a:gridCol>
                <a:gridCol w="579238">
                  <a:extLst>
                    <a:ext uri="{9D8B030D-6E8A-4147-A177-3AD203B41FA5}">
                      <a16:colId xmlns:a16="http://schemas.microsoft.com/office/drawing/2014/main" val="198219597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662855105"/>
                    </a:ext>
                  </a:extLst>
                </a:gridCol>
                <a:gridCol w="1082421">
                  <a:extLst>
                    <a:ext uri="{9D8B030D-6E8A-4147-A177-3AD203B41FA5}">
                      <a16:colId xmlns:a16="http://schemas.microsoft.com/office/drawing/2014/main" val="430689375"/>
                    </a:ext>
                  </a:extLst>
                </a:gridCol>
              </a:tblGrid>
              <a:tr h="48965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Descripcion</a:t>
                      </a:r>
                      <a:endParaRPr lang="es-ES" sz="14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endParaRPr lang="es-ES" sz="14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2020</a:t>
                      </a:r>
                      <a:endParaRPr lang="es-ES" sz="14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2021</a:t>
                      </a:r>
                      <a:endParaRPr lang="es-ES" sz="14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 (Hasta marzo)*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0312484"/>
                  </a:ext>
                </a:extLst>
              </a:tr>
              <a:tr h="39327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Nº</a:t>
                      </a:r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campañas realizadas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es-ES" sz="14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s-ES" sz="14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s-ES" sz="14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24727959"/>
                  </a:ext>
                </a:extLst>
              </a:tr>
              <a:tr h="477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Toneladas recolectadas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10.5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400" u="none" strike="noStrike">
                          <a:solidFill>
                            <a:schemeClr val="tx1"/>
                          </a:solidFill>
                          <a:effectLst/>
                        </a:rPr>
                        <a:t>112.28</a:t>
                      </a:r>
                      <a:endParaRPr lang="es-ES" sz="1400" b="1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15.14</a:t>
                      </a:r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17945497"/>
                  </a:ext>
                </a:extLst>
              </a:tr>
            </a:tbl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B394B042-7375-4119-A795-2B5E25F38F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00" y="3229919"/>
            <a:ext cx="2387374" cy="1750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7196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>
            <a:extLst>
              <a:ext uri="{FF2B5EF4-FFF2-40B4-BE49-F238E27FC236}">
                <a16:creationId xmlns:a16="http://schemas.microsoft.com/office/drawing/2014/main" id="{8412966C-2297-4998-BBA7-FE14B0C9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8020050" cy="546100"/>
          </a:xfrm>
        </p:spPr>
        <p:txBody>
          <a:bodyPr>
            <a:noAutofit/>
          </a:bodyPr>
          <a:lstStyle/>
          <a:p>
            <a:pPr algn="ctr"/>
            <a:r>
              <a:rPr lang="es-MX" sz="2000" b="1" dirty="0">
                <a:solidFill>
                  <a:schemeClr val="tx1"/>
                </a:solidFill>
                <a:latin typeface="Arial Black" panose="020B0A04020102020204" pitchFamily="34" charset="0"/>
                <a:cs typeface="Arial" pitchFamily="34" charset="0"/>
              </a:rPr>
              <a:t>ATENCIÓN DE PARQUES Y JARDINES EN EL DISTRITO</a:t>
            </a:r>
            <a:endParaRPr lang="es-PE" sz="24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3" name="6 Tabla">
            <a:extLst>
              <a:ext uri="{FF2B5EF4-FFF2-40B4-BE49-F238E27FC236}">
                <a16:creationId xmlns:a16="http://schemas.microsoft.com/office/drawing/2014/main" id="{E5B1E50B-151C-43E2-AF74-523B0B7BA1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925300"/>
              </p:ext>
            </p:extLst>
          </p:nvPr>
        </p:nvGraphicFramePr>
        <p:xfrm>
          <a:off x="0" y="635058"/>
          <a:ext cx="6420075" cy="450844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690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66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39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ZONAS</a:t>
                      </a:r>
                      <a:endParaRPr lang="es-PE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140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Nº</a:t>
                      </a:r>
                      <a:endParaRPr lang="es-MX" sz="140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s-MX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PARQUES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PARQUES Y JARDINES 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17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 CUBIERTA VEGETAL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 CUBIERTA VEGETAL</a:t>
                      </a:r>
                    </a:p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(CON ARBOLES)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58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Norte</a:t>
                      </a:r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s-PE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Parques</a:t>
                      </a:r>
                      <a:endParaRPr lang="es-PE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lvl="0" indent="-171450" algn="just">
                        <a:buFont typeface="Arial" pitchFamily="34" charset="0"/>
                        <a:buChar char="•"/>
                      </a:pP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veces a la semana riego, deshierbó y limpieza, poda de </a:t>
                      </a:r>
                      <a:r>
                        <a:rPr lang="es-PE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grass</a:t>
                      </a: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cada 1 mes y poda de árbol 2 meses.</a:t>
                      </a:r>
                      <a:endParaRPr lang="es-PE" sz="1400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parques </a:t>
                      </a:r>
                    </a:p>
                    <a:p>
                      <a:pPr marL="171450" marR="0" lvl="0" indent="-171450" algn="just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veces a la semana limpieza y cada 2 meses poda de árbol</a:t>
                      </a:r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58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Centro</a:t>
                      </a:r>
                      <a:endParaRPr lang="es-PE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es-PE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Parques</a:t>
                      </a:r>
                    </a:p>
                    <a:p>
                      <a:pPr marL="171450" lvl="0" indent="-171450" algn="just">
                        <a:buFont typeface="Arial" pitchFamily="34" charset="0"/>
                        <a:buChar char="•"/>
                      </a:pPr>
                      <a:r>
                        <a:rPr lang="es-P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veces a la semana riego, deshierbó y limpieza, poda de </a:t>
                      </a:r>
                      <a:r>
                        <a:rPr lang="es-PE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grass</a:t>
                      </a:r>
                      <a:r>
                        <a:rPr lang="es-P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cada 1 mes y poda de árbol 2 meses.</a:t>
                      </a:r>
                      <a:endParaRPr lang="es-PE" sz="1400" b="0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342900" marR="0" lvl="0" indent="-34290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lain" startAt="73"/>
                        <a:tabLst/>
                        <a:defRPr/>
                      </a:pPr>
                      <a:r>
                        <a:rPr lang="es-PE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Parques</a:t>
                      </a:r>
                    </a:p>
                    <a:p>
                      <a:pPr marL="171450" marR="0" lvl="0" indent="-171450" algn="just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P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veces a la semana limpieza y cada 2 meses poda de árbol</a:t>
                      </a:r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66584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</a:t>
                      </a:r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s-PE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Parques</a:t>
                      </a:r>
                      <a:endParaRPr lang="es-PE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just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veces a la semana riego, deshierbó y limpieza, poda de </a:t>
                      </a:r>
                      <a:r>
                        <a:rPr lang="es-PE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grass</a:t>
                      </a: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cada 1 mes y poda de árbol 2 meses.</a:t>
                      </a:r>
                      <a:endParaRPr lang="es-PE" sz="1400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parques</a:t>
                      </a: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171450" marR="0" lvl="0" indent="-171450" algn="just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veces a la semana limpieza y cada 2 meses poda de árbol</a:t>
                      </a:r>
                      <a:endParaRPr lang="es-PE" sz="1400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594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PE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</a:t>
                      </a:r>
                      <a:endParaRPr lang="es-PE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391" marR="6391" marT="6391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D383A66A-943C-4E6F-B556-1CCC80DD8C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475" y="774758"/>
            <a:ext cx="2646165" cy="16890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2A557F2-8950-4257-BEFD-AA2F815624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475" y="2698750"/>
            <a:ext cx="2646165" cy="176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87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88503D-CE6E-491B-A408-D09805EE6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22" y="603610"/>
            <a:ext cx="8562156" cy="466142"/>
          </a:xfrm>
        </p:spPr>
        <p:txBody>
          <a:bodyPr>
            <a:normAutofit fontScale="90000"/>
          </a:bodyPr>
          <a:lstStyle/>
          <a:p>
            <a:pPr algn="ctr"/>
            <a:r>
              <a:rPr lang="es-MX" sz="3200" b="1" dirty="0">
                <a:latin typeface="Arial" pitchFamily="34" charset="0"/>
                <a:cs typeface="Arial" pitchFamily="34" charset="0"/>
              </a:rPr>
              <a:t>ACCIONES REALIZADAS EN LOS PARQUES Y JARDINES DEL DISTRITO</a:t>
            </a:r>
            <a:endParaRPr lang="es-ES" sz="3200" dirty="0"/>
          </a:p>
        </p:txBody>
      </p:sp>
      <p:graphicFrame>
        <p:nvGraphicFramePr>
          <p:cNvPr id="3" name="9 Tabla">
            <a:extLst>
              <a:ext uri="{FF2B5EF4-FFF2-40B4-BE49-F238E27FC236}">
                <a16:creationId xmlns:a16="http://schemas.microsoft.com/office/drawing/2014/main" id="{BE14FF51-1D5A-439A-AB9B-51C6F9A46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587346"/>
              </p:ext>
            </p:extLst>
          </p:nvPr>
        </p:nvGraphicFramePr>
        <p:xfrm>
          <a:off x="158750" y="1123505"/>
          <a:ext cx="8826499" cy="1683888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3251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3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7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7520">
                  <a:extLst>
                    <a:ext uri="{9D8B030D-6E8A-4147-A177-3AD203B41FA5}">
                      <a16:colId xmlns:a16="http://schemas.microsoft.com/office/drawing/2014/main" val="4215331551"/>
                    </a:ext>
                  </a:extLst>
                </a:gridCol>
                <a:gridCol w="1625934">
                  <a:extLst>
                    <a:ext uri="{9D8B030D-6E8A-4147-A177-3AD203B41FA5}">
                      <a16:colId xmlns:a16="http://schemas.microsoft.com/office/drawing/2014/main" val="1364056220"/>
                    </a:ext>
                  </a:extLst>
                </a:gridCol>
              </a:tblGrid>
              <a:tr h="316805">
                <a:tc>
                  <a:txBody>
                    <a:bodyPr/>
                    <a:lstStyle/>
                    <a:p>
                      <a:pPr algn="ctr" fontAlgn="ctr"/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s-MX" sz="1400" b="1" u="none" strike="noStrike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s-PE" sz="1400" b="1" u="none" strike="noStrike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s-PE" sz="1400" b="1" u="none" strike="noStrike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(Hasta marzo)</a:t>
                      </a:r>
                      <a:endParaRPr lang="es-PE" sz="1400" b="1" u="none" strike="noStrike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317">
                <a:tc>
                  <a:txBody>
                    <a:bodyPr/>
                    <a:lstStyle/>
                    <a:p>
                      <a:pPr algn="just" fontAlgn="ctr"/>
                      <a:r>
                        <a:rPr lang="es-PE" sz="1400" b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Recuperación y mantenimiento de áreas verdes (</a:t>
                      </a:r>
                      <a:r>
                        <a:rPr lang="es-PE" sz="1400" b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m2</a:t>
                      </a:r>
                      <a:r>
                        <a:rPr lang="es-PE" sz="1400" b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1’406,685.00 </a:t>
                      </a:r>
                      <a:r>
                        <a:rPr lang="es-PE" sz="1400" b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m2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470,920.00 </a:t>
                      </a:r>
                      <a:r>
                        <a:rPr lang="es-PE" sz="14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m2</a:t>
                      </a:r>
                      <a:endParaRPr lang="es-PE" sz="1400" b="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998,500.00 </a:t>
                      </a:r>
                      <a:r>
                        <a:rPr lang="es-PE" sz="14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m2</a:t>
                      </a:r>
                      <a:endParaRPr lang="es-PE" sz="1400" b="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274,403.00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37">
                <a:tc>
                  <a:txBody>
                    <a:bodyPr/>
                    <a:lstStyle/>
                    <a:p>
                      <a:pPr algn="just" fontAlgn="ctr"/>
                      <a:r>
                        <a:rPr lang="es-PE" sz="1400" b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Nº</a:t>
                      </a:r>
                      <a:r>
                        <a:rPr lang="es-PE" sz="1400" b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Árboles sembrados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3,510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es-P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1,000</a:t>
                      </a:r>
                      <a:endParaRPr lang="es-PE" sz="1400" b="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es-P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4,679</a:t>
                      </a:r>
                      <a:endParaRPr lang="es-PE" sz="1400" b="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es-P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2,778</a:t>
                      </a:r>
                      <a:endParaRPr lang="es-PE" sz="1400" b="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189">
                <a:tc>
                  <a:txBody>
                    <a:bodyPr/>
                    <a:lstStyle/>
                    <a:p>
                      <a:pPr algn="just" fontAlgn="ctr"/>
                      <a:r>
                        <a:rPr lang="es-PE" sz="1400" b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RR.SS</a:t>
                      </a:r>
                      <a:r>
                        <a:rPr lang="es-PE" sz="1400" b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Orgánicos valorizados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85,2</a:t>
                      </a:r>
                      <a:endParaRPr lang="es-P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</a:t>
                      </a:r>
                      <a:endParaRPr lang="es-PE" sz="1400" b="0" u="none" strike="noStrike" kern="1200" dirty="0">
                        <a:solidFill>
                          <a:schemeClr val="dk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s-PE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38.2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D694DC49-5078-4DF4-8A96-A9D8EDBED2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23" y="2880641"/>
            <a:ext cx="3340499" cy="222613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40E76C6-B805-4897-A5EB-7724D67B2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302" y="2880642"/>
            <a:ext cx="3340498" cy="222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68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7F706B4-88DD-4B71-99C2-790E5FDF8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115302"/>
              </p:ext>
            </p:extLst>
          </p:nvPr>
        </p:nvGraphicFramePr>
        <p:xfrm>
          <a:off x="107504" y="559605"/>
          <a:ext cx="6297938" cy="2790206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312070">
                  <a:extLst>
                    <a:ext uri="{9D8B030D-6E8A-4147-A177-3AD203B41FA5}">
                      <a16:colId xmlns:a16="http://schemas.microsoft.com/office/drawing/2014/main" val="1495548695"/>
                    </a:ext>
                  </a:extLst>
                </a:gridCol>
                <a:gridCol w="2568226">
                  <a:extLst>
                    <a:ext uri="{9D8B030D-6E8A-4147-A177-3AD203B41FA5}">
                      <a16:colId xmlns:a16="http://schemas.microsoft.com/office/drawing/2014/main" val="3111440024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1835209843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3166322420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977691937"/>
                    </a:ext>
                  </a:extLst>
                </a:gridCol>
                <a:gridCol w="817442">
                  <a:extLst>
                    <a:ext uri="{9D8B030D-6E8A-4147-A177-3AD203B41FA5}">
                      <a16:colId xmlns:a16="http://schemas.microsoft.com/office/drawing/2014/main" val="3221139293"/>
                    </a:ext>
                  </a:extLst>
                </a:gridCol>
              </a:tblGrid>
              <a:tr h="62256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Descripción </a:t>
                      </a:r>
                      <a:endParaRPr lang="es-ES" sz="14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2019</a:t>
                      </a:r>
                      <a:endParaRPr lang="es-ES" sz="14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2020</a:t>
                      </a:r>
                      <a:endParaRPr lang="es-ES" sz="14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2021</a:t>
                      </a:r>
                      <a:endParaRPr lang="es-ES" sz="14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es-ES" sz="14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Hasta marzo</a:t>
                      </a:r>
                      <a:r>
                        <a:rPr lang="es-ES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s-ES" sz="1400" b="1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457258"/>
                  </a:ext>
                </a:extLst>
              </a:tr>
              <a:tr h="417329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</a:t>
                      </a:r>
                      <a:r>
                        <a:rPr lang="es-E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CTIVIDADES DE EDUCACION AMBIENTAL</a:t>
                      </a:r>
                    </a:p>
                  </a:txBody>
                  <a:tcPr marL="7123" marR="7123" marT="71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Cantidad de botellones instalados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extLst>
                  <a:ext uri="{0D108BD9-81ED-4DB2-BD59-A6C34878D82A}">
                    <a16:rowId xmlns:a16="http://schemas.microsoft.com/office/drawing/2014/main" val="1866383399"/>
                  </a:ext>
                </a:extLst>
              </a:tr>
              <a:tr h="21763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Cantidad de </a:t>
                      </a:r>
                      <a:r>
                        <a:rPr lang="es-ES" sz="1400" u="none" strike="noStrike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ecotrueques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489751"/>
                  </a:ext>
                </a:extLst>
              </a:tr>
              <a:tr h="5274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Cantidad recolectado en las campañas de </a:t>
                      </a:r>
                      <a:r>
                        <a:rPr lang="es-ES" sz="1400" u="none" strike="noStrike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ecotrueque</a:t>
                      </a:r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(</a:t>
                      </a:r>
                      <a:r>
                        <a:rPr lang="es-ES" sz="1400" u="none" strike="noStrike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tn</a:t>
                      </a:r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)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3.75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6.35</a:t>
                      </a:r>
                      <a:endParaRPr lang="es-E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extLst>
                  <a:ext uri="{0D108BD9-81ED-4DB2-BD59-A6C34878D82A}">
                    <a16:rowId xmlns:a16="http://schemas.microsoft.com/office/drawing/2014/main" val="1981691702"/>
                  </a:ext>
                </a:extLst>
              </a:tr>
              <a:tr h="41732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Cantidad de campañas de RAEE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590349"/>
                  </a:ext>
                </a:extLst>
              </a:tr>
              <a:tr h="5274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Cantidad de recolectado de RAEE(</a:t>
                      </a:r>
                      <a:r>
                        <a:rPr lang="es-ES" sz="1400" u="none" strike="noStrike" dirty="0" err="1">
                          <a:effectLst/>
                          <a:latin typeface="+mn-lt"/>
                          <a:cs typeface="Arial" panose="020B0604020202020204" pitchFamily="34" charset="0"/>
                        </a:rPr>
                        <a:t>tn</a:t>
                      </a:r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)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1.13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1.01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1.5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  <a:endParaRPr lang="es-E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23" marR="7123" marT="7123" marB="0" anchor="ctr"/>
                </a:tc>
                <a:extLst>
                  <a:ext uri="{0D108BD9-81ED-4DB2-BD59-A6C34878D82A}">
                    <a16:rowId xmlns:a16="http://schemas.microsoft.com/office/drawing/2014/main" val="126793976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D3B714DB-D5AB-4F6F-90C3-099B9C18E8ED}"/>
              </a:ext>
            </a:extLst>
          </p:cNvPr>
          <p:cNvSpPr txBox="1"/>
          <p:nvPr/>
        </p:nvSpPr>
        <p:spPr>
          <a:xfrm>
            <a:off x="908837" y="3474775"/>
            <a:ext cx="3437074" cy="160043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06</a:t>
            </a:r>
            <a:r>
              <a:rPr lang="es-PE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eventos de capacitación dirigidos a los </a:t>
            </a:r>
            <a:r>
              <a:rPr lang="es-PE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PAE</a:t>
            </a:r>
            <a:r>
              <a:rPr lang="es-PE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y/o docentes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130</a:t>
            </a:r>
            <a:r>
              <a:rPr lang="es-PE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campañas informativas realizadas</a:t>
            </a:r>
            <a:r>
              <a:rPr lang="es-PE" dirty="0">
                <a:solidFill>
                  <a:schemeClr val="tx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s-PE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con temática ambiental.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701 </a:t>
            </a:r>
            <a:r>
              <a:rPr lang="es-PE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PAC acreditados.</a:t>
            </a:r>
            <a:endParaRPr lang="es-PE" dirty="0">
              <a:solidFill>
                <a:schemeClr val="tx1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25</a:t>
            </a:r>
            <a:r>
              <a:rPr lang="es-PE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PE" dirty="0" err="1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PAJ</a:t>
            </a:r>
            <a:r>
              <a:rPr lang="es-PE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acreditados.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PE" b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605</a:t>
            </a:r>
            <a:r>
              <a:rPr lang="es-PE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PE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PAE</a:t>
            </a:r>
            <a:r>
              <a:rPr lang="es-PE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acreditados.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4" name="1 Título">
            <a:extLst>
              <a:ext uri="{FF2B5EF4-FFF2-40B4-BE49-F238E27FC236}">
                <a16:creationId xmlns:a16="http://schemas.microsoft.com/office/drawing/2014/main" id="{091F80FF-0146-43F6-A614-832F1A30567C}"/>
              </a:ext>
            </a:extLst>
          </p:cNvPr>
          <p:cNvSpPr txBox="1">
            <a:spLocks/>
          </p:cNvSpPr>
          <p:nvPr/>
        </p:nvSpPr>
        <p:spPr>
          <a:xfrm>
            <a:off x="1403648" y="44644"/>
            <a:ext cx="6696844" cy="520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6858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800" b="1" dirty="0">
                <a:solidFill>
                  <a:srgbClr val="00B050"/>
                </a:solidFill>
                <a:latin typeface="Arial Black" panose="020B0A04020102020204" pitchFamily="34" charset="0"/>
                <a:cs typeface="Arial" pitchFamily="34" charset="0"/>
              </a:rPr>
              <a:t>EDUCACIÓN AMBIENTAL</a:t>
            </a:r>
            <a:endParaRPr lang="es-PE" sz="2800" b="1" dirty="0">
              <a:solidFill>
                <a:srgbClr val="00B050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0D39B4B-5609-4BC0-885E-BCCD72D724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62" y="2589794"/>
            <a:ext cx="2519869" cy="188957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7D5E559-5520-426B-8EA2-547689EAD08C}"/>
              </a:ext>
            </a:extLst>
          </p:cNvPr>
          <p:cNvSpPr txBox="1"/>
          <p:nvPr/>
        </p:nvSpPr>
        <p:spPr>
          <a:xfrm>
            <a:off x="6548682" y="2358962"/>
            <a:ext cx="2376627" cy="2308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900" b="1" dirty="0" err="1"/>
              <a:t>RECICLAPARQUE</a:t>
            </a:r>
            <a:r>
              <a:rPr lang="es-ES" sz="900" b="1" dirty="0"/>
              <a:t> “LA ALBORADA 2”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6D5F482-9F05-4DAC-96B7-01884B4C92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62" y="529237"/>
            <a:ext cx="2376627" cy="1782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8BA09A0-B45E-4909-9F2F-9612C62EFA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189" y="3498013"/>
            <a:ext cx="2649539" cy="16004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9C106ACB-FA12-4BFD-8FD9-19003BEBFFBF}"/>
              </a:ext>
            </a:extLst>
          </p:cNvPr>
          <p:cNvSpPr txBox="1"/>
          <p:nvPr/>
        </p:nvSpPr>
        <p:spPr>
          <a:xfrm>
            <a:off x="0" y="3498013"/>
            <a:ext cx="927928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AÑO 2021</a:t>
            </a:r>
          </a:p>
        </p:txBody>
      </p:sp>
    </p:spTree>
    <p:extLst>
      <p:ext uri="{BB962C8B-B14F-4D97-AF65-F5344CB8AC3E}">
        <p14:creationId xmlns:p14="http://schemas.microsoft.com/office/powerpoint/2010/main" val="2907223396"/>
      </p:ext>
    </p:extLst>
  </p:cSld>
  <p:clrMapOvr>
    <a:masterClrMapping/>
  </p:clrMapOvr>
</p:sld>
</file>

<file path=ppt/theme/theme1.xml><?xml version="1.0" encoding="utf-8"?>
<a:theme xmlns:a="http://schemas.openxmlformats.org/drawingml/2006/main" name="Growth Business Plan by Slidesgo">
  <a:themeElements>
    <a:clrScheme name="Simple Light">
      <a:dk1>
        <a:srgbClr val="000000"/>
      </a:dk1>
      <a:lt1>
        <a:srgbClr val="FFFFFF"/>
      </a:lt1>
      <a:dk2>
        <a:srgbClr val="F3F3F3"/>
      </a:dk2>
      <a:lt2>
        <a:srgbClr val="F04185"/>
      </a:lt2>
      <a:accent1>
        <a:srgbClr val="F6B339"/>
      </a:accent1>
      <a:accent2>
        <a:srgbClr val="6D9EEB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684</Words>
  <Application>Microsoft Office PowerPoint</Application>
  <PresentationFormat>Presentación en pantalla (16:9)</PresentationFormat>
  <Paragraphs>265</Paragraphs>
  <Slides>10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8" baseType="lpstr">
      <vt:lpstr>Arial Black</vt:lpstr>
      <vt:lpstr>Roboto Condensed Light</vt:lpstr>
      <vt:lpstr>Wingdings</vt:lpstr>
      <vt:lpstr>DM Sans</vt:lpstr>
      <vt:lpstr>Calibri</vt:lpstr>
      <vt:lpstr>Barlow ExtraBold</vt:lpstr>
      <vt:lpstr>Arial</vt:lpstr>
      <vt:lpstr>Growth Business Plan by Slidesgo</vt:lpstr>
      <vt:lpstr>Rendición de Cuentas</vt:lpstr>
      <vt:lpstr>Presentación de PowerPoint</vt:lpstr>
      <vt:lpstr>1. LIMPIEZA DE ESPACIOS PÚBLICOS</vt:lpstr>
      <vt:lpstr>Presentación de PowerPoint</vt:lpstr>
      <vt:lpstr>3. RECOLECCIÓN SELECTIVA DE RR.SS</vt:lpstr>
      <vt:lpstr>4. DESINFECCIÓN DE ESPACIOS PÚBLICOS</vt:lpstr>
      <vt:lpstr>ATENCIÓN DE PARQUES Y JARDINES EN EL DISTRITO</vt:lpstr>
      <vt:lpstr>ACCIONES REALIZADAS EN LOS PARQUES Y JARDINES DEL DISTRITO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ANDRES</dc:creator>
  <cp:lastModifiedBy>user</cp:lastModifiedBy>
  <cp:revision>29</cp:revision>
  <dcterms:modified xsi:type="dcterms:W3CDTF">2022-04-12T21:00:25Z</dcterms:modified>
</cp:coreProperties>
</file>