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7" r:id="rId3"/>
    <p:sldId id="257" r:id="rId4"/>
    <p:sldId id="318" r:id="rId5"/>
    <p:sldId id="259" r:id="rId6"/>
    <p:sldId id="319" r:id="rId7"/>
    <p:sldId id="321" r:id="rId8"/>
    <p:sldId id="323" r:id="rId9"/>
    <p:sldId id="326" r:id="rId10"/>
    <p:sldId id="329" r:id="rId11"/>
    <p:sldId id="340" r:id="rId12"/>
    <p:sldId id="339" r:id="rId13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16"/>
      <p:bold r:id="rId17"/>
      <p:italic r:id="rId18"/>
      <p:boldItalic r:id="rId19"/>
    </p:embeddedFont>
    <p:embeddedFont>
      <p:font typeface="Arial Rounded MT Bold" panose="020F0704030504030204" pitchFamily="34" charset="0"/>
      <p:regular r:id="rId20"/>
    </p:embeddedFont>
    <p:embeddedFont>
      <p:font typeface="Barlow ExtraBold" pitchFamily="2" charset="0"/>
      <p:bold r:id="rId21"/>
      <p:bold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DM Sans" panose="02000000000000000000" pitchFamily="2" charset="0"/>
      <p:regular r:id="rId27"/>
      <p:bold r:id="rId28"/>
      <p:italic r:id="rId29"/>
      <p:boldItalic r:id="rId30"/>
    </p:embeddedFont>
    <p:embeddedFont>
      <p:font typeface="Roboto Condensed Light" panose="02000000000000000000" pitchFamily="2" charset="0"/>
      <p:regular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ABDCD6-9EEE-4237-BE94-1CEB7A1A77F9}">
  <a:tblStyle styleId="{65ABDCD6-9EEE-4237-BE94-1CEB7A1A77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font" Target="fonts/font3.fntdata" /><Relationship Id="rId26" Type="http://schemas.openxmlformats.org/officeDocument/2006/relationships/font" Target="fonts/font11.fntdata" /><Relationship Id="rId3" Type="http://schemas.openxmlformats.org/officeDocument/2006/relationships/slide" Target="slides/slide2.xml" /><Relationship Id="rId21" Type="http://schemas.openxmlformats.org/officeDocument/2006/relationships/font" Target="fonts/font6.fntdata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font" Target="fonts/font2.fntdata" /><Relationship Id="rId25" Type="http://schemas.openxmlformats.org/officeDocument/2006/relationships/font" Target="fonts/font10.fntdata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font" Target="fonts/font1.fntdata" /><Relationship Id="rId20" Type="http://schemas.openxmlformats.org/officeDocument/2006/relationships/font" Target="fonts/font5.fntdata" /><Relationship Id="rId29" Type="http://schemas.openxmlformats.org/officeDocument/2006/relationships/font" Target="fonts/font14.fntdata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font" Target="fonts/font9.fntdata" /><Relationship Id="rId32" Type="http://schemas.openxmlformats.org/officeDocument/2006/relationships/font" Target="fonts/font17.fntdata" /><Relationship Id="rId5" Type="http://schemas.openxmlformats.org/officeDocument/2006/relationships/slide" Target="slides/slide4.xml" /><Relationship Id="rId15" Type="http://schemas.openxmlformats.org/officeDocument/2006/relationships/handoutMaster" Target="handoutMasters/handoutMaster1.xml" /><Relationship Id="rId23" Type="http://schemas.openxmlformats.org/officeDocument/2006/relationships/font" Target="fonts/font8.fntdata" /><Relationship Id="rId28" Type="http://schemas.openxmlformats.org/officeDocument/2006/relationships/font" Target="fonts/font13.fntdata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font" Target="fonts/font4.fntdata" /><Relationship Id="rId31" Type="http://schemas.openxmlformats.org/officeDocument/2006/relationships/font" Target="fonts/font16.fntdata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Relationship Id="rId22" Type="http://schemas.openxmlformats.org/officeDocument/2006/relationships/font" Target="fonts/font7.fntdata" /><Relationship Id="rId27" Type="http://schemas.openxmlformats.org/officeDocument/2006/relationships/font" Target="fonts/font12.fntdata" /><Relationship Id="rId30" Type="http://schemas.openxmlformats.org/officeDocument/2006/relationships/font" Target="fonts/font15.fntdata" /><Relationship Id="rId35" Type="http://schemas.openxmlformats.org/officeDocument/2006/relationships/theme" Target="theme/theme1.xml" 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8977241700074756E-2"/>
          <c:y val="5.1365788511303641E-2"/>
          <c:w val="0.8752841140355011"/>
          <c:h val="0.828452458400898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Hoja1!$C$2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-5.0925337632079971E-17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C55-4BA3-B356-886B3B49E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Hoja1!$C$3</c:f>
              <c:numCache>
                <c:formatCode>#,##0</c:formatCode>
                <c:ptCount val="1"/>
                <c:pt idx="0">
                  <c:v>3078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55-4BA3-B356-886B3B49E487}"/>
            </c:ext>
          </c:extLst>
        </c:ser>
        <c:ser>
          <c:idx val="1"/>
          <c:order val="1"/>
          <c:tx>
            <c:strRef>
              <c:f>Hoja1!$D$2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0"/>
                  <c:y val="-5.0925925925926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C55-4BA3-B356-886B3B49E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Hoja1!$D$3</c:f>
              <c:numCache>
                <c:formatCode>#,##0</c:formatCode>
                <c:ptCount val="1"/>
                <c:pt idx="0">
                  <c:v>7265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55-4BA3-B356-886B3B49E487}"/>
            </c:ext>
          </c:extLst>
        </c:ser>
        <c:ser>
          <c:idx val="2"/>
          <c:order val="2"/>
          <c:tx>
            <c:strRef>
              <c:f>Hoja1!$E$2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-2.7777777777777267E-3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C55-4BA3-B356-886B3B49E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Hoja1!$E$3</c:f>
              <c:numCache>
                <c:formatCode>#,##0</c:formatCode>
                <c:ptCount val="1"/>
                <c:pt idx="0">
                  <c:v>17647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C55-4BA3-B356-886B3B49E487}"/>
            </c:ext>
          </c:extLst>
        </c:ser>
        <c:ser>
          <c:idx val="3"/>
          <c:order val="3"/>
          <c:tx>
            <c:strRef>
              <c:f>Hoja1!$F$2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c:spPr>
          <c:invertIfNegative val="0"/>
          <c:dLbls>
            <c:dLbl>
              <c:idx val="0"/>
              <c:layout>
                <c:manualLayout>
                  <c:x val="2.7777777777777779E-3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C55-4BA3-B356-886B3B49E48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es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Hoja1!$B$2</c:f>
              <c:strCache>
                <c:ptCount val="1"/>
                <c:pt idx="0">
                  <c:v>AÑO</c:v>
                </c:pt>
              </c:strCache>
            </c:strRef>
          </c:cat>
          <c:val>
            <c:numRef>
              <c:f>Hoja1!$F$3</c:f>
              <c:numCache>
                <c:formatCode>#,##0</c:formatCode>
                <c:ptCount val="1"/>
                <c:pt idx="0">
                  <c:v>25132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C55-4BA3-B356-886B3B49E4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12282335"/>
        <c:axId val="2012279839"/>
        <c:axId val="52103391"/>
      </c:bar3DChart>
      <c:catAx>
        <c:axId val="20122823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US"/>
          </a:p>
        </c:txPr>
        <c:crossAx val="2012279839"/>
        <c:crosses val="autoZero"/>
        <c:auto val="1"/>
        <c:lblAlgn val="ctr"/>
        <c:lblOffset val="100"/>
        <c:noMultiLvlLbl val="0"/>
      </c:catAx>
      <c:valAx>
        <c:axId val="2012279839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2012282335"/>
        <c:crosses val="autoZero"/>
        <c:crossBetween val="between"/>
      </c:valAx>
      <c:serAx>
        <c:axId val="5210339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lt1">
                    <a:lumMod val="8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es-US"/>
          </a:p>
        </c:txPr>
        <c:crossAx val="2012279839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s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image" Target="../media/image4.jpg" /><Relationship Id="rId1" Type="http://schemas.openxmlformats.org/officeDocument/2006/relationships/image" Target="../media/image3.jpg" 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 /><Relationship Id="rId2" Type="http://schemas.openxmlformats.org/officeDocument/2006/relationships/image" Target="../media/image4.jpg" /><Relationship Id="rId1" Type="http://schemas.openxmlformats.org/officeDocument/2006/relationships/image" Target="../media/image3.jp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11B79-4A10-4C03-885C-59CD85C81423}" type="doc">
      <dgm:prSet loTypeId="urn:microsoft.com/office/officeart/2005/8/layout/hList7" loCatId="process" qsTypeId="urn:microsoft.com/office/officeart/2005/8/quickstyle/simple1" qsCatId="simple" csTypeId="urn:microsoft.com/office/officeart/2005/8/colors/colorful3" csCatId="colorful" phldr="1"/>
      <dgm:spPr/>
    </dgm:pt>
    <dgm:pt modelId="{D2356927-8AF4-4F61-8AA4-D49CB2DD4D91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PE" dirty="0">
              <a:solidFill>
                <a:schemeClr val="tx1"/>
              </a:solidFill>
            </a:rPr>
            <a:t>Brindar los recursos económicos necesarios a la Administración Municipal para la mejora en la calidad de vida del ciudadano. </a:t>
          </a:r>
        </a:p>
      </dgm:t>
    </dgm:pt>
    <dgm:pt modelId="{5F07FB3C-3EFB-46EB-B00A-CE227347057E}" type="parTrans" cxnId="{73F36F25-39FA-4E70-8D66-2A35F720CBDC}">
      <dgm:prSet/>
      <dgm:spPr/>
      <dgm:t>
        <a:bodyPr/>
        <a:lstStyle/>
        <a:p>
          <a:endParaRPr lang="es-PE"/>
        </a:p>
      </dgm:t>
    </dgm:pt>
    <dgm:pt modelId="{316CB59E-9D7C-4C01-895B-5F4DB92BEC3C}" type="sibTrans" cxnId="{73F36F25-39FA-4E70-8D66-2A35F720CBDC}">
      <dgm:prSet/>
      <dgm:spPr/>
      <dgm:t>
        <a:bodyPr/>
        <a:lstStyle/>
        <a:p>
          <a:endParaRPr lang="es-PE"/>
        </a:p>
      </dgm:t>
    </dgm:pt>
    <dgm:pt modelId="{108A21F6-B727-4BF4-9674-53736520C156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s-PE" dirty="0">
              <a:solidFill>
                <a:schemeClr val="tx1"/>
              </a:solidFill>
            </a:rPr>
            <a:t>Optimizar la Gestión de Cobranza, recuperando cartera de deudores, sin dañar la comunicación y trato con el contribuyente.</a:t>
          </a:r>
        </a:p>
      </dgm:t>
    </dgm:pt>
    <dgm:pt modelId="{9ABFDA30-1A61-4962-8233-57202C096E13}" type="parTrans" cxnId="{211CECC2-36E3-47FE-BBAD-27E354C4E86A}">
      <dgm:prSet/>
      <dgm:spPr/>
      <dgm:t>
        <a:bodyPr/>
        <a:lstStyle/>
        <a:p>
          <a:endParaRPr lang="es-PE"/>
        </a:p>
      </dgm:t>
    </dgm:pt>
    <dgm:pt modelId="{08E02679-7C63-43E9-8AEA-3B58010C1FCE}" type="sibTrans" cxnId="{211CECC2-36E3-47FE-BBAD-27E354C4E86A}">
      <dgm:prSet/>
      <dgm:spPr/>
      <dgm:t>
        <a:bodyPr/>
        <a:lstStyle/>
        <a:p>
          <a:endParaRPr lang="es-PE"/>
        </a:p>
      </dgm:t>
    </dgm:pt>
    <dgm:pt modelId="{4C351B77-7F66-4A8D-A86D-D388663E4FB3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Actualizar la base tributaria e imponible del padrón de contribuyentes y Generar Cultura Tributaria</a:t>
          </a:r>
          <a:endParaRPr lang="es-PE" dirty="0">
            <a:solidFill>
              <a:schemeClr val="tx1"/>
            </a:solidFill>
          </a:endParaRPr>
        </a:p>
      </dgm:t>
    </dgm:pt>
    <dgm:pt modelId="{3276D036-2349-43BC-ACCD-6491EDE93530}" type="parTrans" cxnId="{94E1ACD5-9322-48C4-A15B-5D0A09E2DE39}">
      <dgm:prSet/>
      <dgm:spPr/>
      <dgm:t>
        <a:bodyPr/>
        <a:lstStyle/>
        <a:p>
          <a:endParaRPr lang="es-PE"/>
        </a:p>
      </dgm:t>
    </dgm:pt>
    <dgm:pt modelId="{B751CB40-41FE-45CB-BB24-8CB929FCC31B}" type="sibTrans" cxnId="{94E1ACD5-9322-48C4-A15B-5D0A09E2DE39}">
      <dgm:prSet/>
      <dgm:spPr/>
      <dgm:t>
        <a:bodyPr/>
        <a:lstStyle/>
        <a:p>
          <a:endParaRPr lang="es-PE"/>
        </a:p>
      </dgm:t>
    </dgm:pt>
    <dgm:pt modelId="{9BCF2CD8-C8C2-48E5-96D4-9C99EA8F323F}" type="pres">
      <dgm:prSet presAssocID="{E2911B79-4A10-4C03-885C-59CD85C81423}" presName="Name0" presStyleCnt="0">
        <dgm:presLayoutVars>
          <dgm:dir/>
          <dgm:resizeHandles val="exact"/>
        </dgm:presLayoutVars>
      </dgm:prSet>
      <dgm:spPr/>
    </dgm:pt>
    <dgm:pt modelId="{410F7BFA-1F9E-4E86-9E90-F21D325D9A1A}" type="pres">
      <dgm:prSet presAssocID="{E2911B79-4A10-4C03-885C-59CD85C81423}" presName="fgShape" presStyleLbl="fgShp" presStyleIdx="0" presStyleCnt="1" custFlipVert="1" custScaleX="3792" custScaleY="43275" custLinFactNeighborX="-36590" custLinFactNeighborY="-37532"/>
      <dgm:spPr>
        <a:solidFill>
          <a:schemeClr val="tx1"/>
        </a:solidFill>
      </dgm:spPr>
    </dgm:pt>
    <dgm:pt modelId="{4D99CCDA-2940-4A54-8812-CF6807B0E586}" type="pres">
      <dgm:prSet presAssocID="{E2911B79-4A10-4C03-885C-59CD85C81423}" presName="linComp" presStyleCnt="0"/>
      <dgm:spPr/>
    </dgm:pt>
    <dgm:pt modelId="{8088FE69-4DA8-42B3-A152-B7F0737205DC}" type="pres">
      <dgm:prSet presAssocID="{D2356927-8AF4-4F61-8AA4-D49CB2DD4D91}" presName="compNode" presStyleCnt="0"/>
      <dgm:spPr/>
    </dgm:pt>
    <dgm:pt modelId="{A0B58BE5-F33B-4BF3-98E6-9E51E45D00E7}" type="pres">
      <dgm:prSet presAssocID="{D2356927-8AF4-4F61-8AA4-D49CB2DD4D91}" presName="bkgdShape" presStyleLbl="node1" presStyleIdx="0" presStyleCnt="3" custLinFactNeighborX="-23648" custLinFactNeighborY="-16182"/>
      <dgm:spPr/>
    </dgm:pt>
    <dgm:pt modelId="{2EDA8118-A0FA-4031-BD81-D8770AB71C52}" type="pres">
      <dgm:prSet presAssocID="{D2356927-8AF4-4F61-8AA4-D49CB2DD4D91}" presName="nodeTx" presStyleLbl="node1" presStyleIdx="0" presStyleCnt="3">
        <dgm:presLayoutVars>
          <dgm:bulletEnabled val="1"/>
        </dgm:presLayoutVars>
      </dgm:prSet>
      <dgm:spPr/>
    </dgm:pt>
    <dgm:pt modelId="{448B6375-FFE6-43FD-9B97-BAAC5AB11C00}" type="pres">
      <dgm:prSet presAssocID="{D2356927-8AF4-4F61-8AA4-D49CB2DD4D91}" presName="invisiNode" presStyleLbl="node1" presStyleIdx="0" presStyleCnt="3"/>
      <dgm:spPr/>
    </dgm:pt>
    <dgm:pt modelId="{07C43421-AB08-4604-A5A2-E8DDF9EF0B8A}" type="pres">
      <dgm:prSet presAssocID="{D2356927-8AF4-4F61-8AA4-D49CB2DD4D91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>
          <a:solidFill>
            <a:schemeClr val="tx1">
              <a:lumMod val="65000"/>
              <a:lumOff val="35000"/>
            </a:schemeClr>
          </a:solidFill>
        </a:ln>
      </dgm:spPr>
    </dgm:pt>
    <dgm:pt modelId="{7C249028-614B-4DED-BC04-3C01AD169E38}" type="pres">
      <dgm:prSet presAssocID="{316CB59E-9D7C-4C01-895B-5F4DB92BEC3C}" presName="sibTrans" presStyleLbl="sibTrans2D1" presStyleIdx="0" presStyleCnt="0"/>
      <dgm:spPr/>
    </dgm:pt>
    <dgm:pt modelId="{B0237408-8637-4313-8B74-822D91F4BCB5}" type="pres">
      <dgm:prSet presAssocID="{108A21F6-B727-4BF4-9674-53736520C156}" presName="compNode" presStyleCnt="0"/>
      <dgm:spPr/>
    </dgm:pt>
    <dgm:pt modelId="{88B4207B-E496-447C-84FD-9A58E2693300}" type="pres">
      <dgm:prSet presAssocID="{108A21F6-B727-4BF4-9674-53736520C156}" presName="bkgdShape" presStyleLbl="node1" presStyleIdx="1" presStyleCnt="3" custLinFactNeighborX="357"/>
      <dgm:spPr/>
    </dgm:pt>
    <dgm:pt modelId="{93D0943B-D876-4E6B-90E4-9FFC74BE16EF}" type="pres">
      <dgm:prSet presAssocID="{108A21F6-B727-4BF4-9674-53736520C156}" presName="nodeTx" presStyleLbl="node1" presStyleIdx="1" presStyleCnt="3">
        <dgm:presLayoutVars>
          <dgm:bulletEnabled val="1"/>
        </dgm:presLayoutVars>
      </dgm:prSet>
      <dgm:spPr/>
    </dgm:pt>
    <dgm:pt modelId="{9A369EFC-87CA-4234-9CB2-829017DFFF48}" type="pres">
      <dgm:prSet presAssocID="{108A21F6-B727-4BF4-9674-53736520C156}" presName="invisiNode" presStyleLbl="node1" presStyleIdx="1" presStyleCnt="3"/>
      <dgm:spPr/>
    </dgm:pt>
    <dgm:pt modelId="{F9ED1098-209A-4B9B-A6E8-27B898E15EF8}" type="pres">
      <dgm:prSet presAssocID="{108A21F6-B727-4BF4-9674-53736520C156}" presName="imagNod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>
          <a:solidFill>
            <a:schemeClr val="tx1">
              <a:lumMod val="65000"/>
              <a:lumOff val="35000"/>
            </a:schemeClr>
          </a:solidFill>
        </a:ln>
      </dgm:spPr>
    </dgm:pt>
    <dgm:pt modelId="{CCE76EBF-FCD0-4749-876F-BDDABFD86CF6}" type="pres">
      <dgm:prSet presAssocID="{08E02679-7C63-43E9-8AEA-3B58010C1FCE}" presName="sibTrans" presStyleLbl="sibTrans2D1" presStyleIdx="0" presStyleCnt="0"/>
      <dgm:spPr/>
    </dgm:pt>
    <dgm:pt modelId="{CD16DD43-DC66-4A11-9954-5F47DB2BF313}" type="pres">
      <dgm:prSet presAssocID="{4C351B77-7F66-4A8D-A86D-D388663E4FB3}" presName="compNode" presStyleCnt="0"/>
      <dgm:spPr/>
    </dgm:pt>
    <dgm:pt modelId="{99970734-8163-41DB-ADCF-50AC6A503E12}" type="pres">
      <dgm:prSet presAssocID="{4C351B77-7F66-4A8D-A86D-D388663E4FB3}" presName="bkgdShape" presStyleLbl="node1" presStyleIdx="2" presStyleCnt="3"/>
      <dgm:spPr/>
    </dgm:pt>
    <dgm:pt modelId="{6C3FDC7D-AB8E-4B80-A3F9-3E2F864FE9C6}" type="pres">
      <dgm:prSet presAssocID="{4C351B77-7F66-4A8D-A86D-D388663E4FB3}" presName="nodeTx" presStyleLbl="node1" presStyleIdx="2" presStyleCnt="3">
        <dgm:presLayoutVars>
          <dgm:bulletEnabled val="1"/>
        </dgm:presLayoutVars>
      </dgm:prSet>
      <dgm:spPr/>
    </dgm:pt>
    <dgm:pt modelId="{59864C5D-419A-4720-A6F8-E6EEEDA7AE81}" type="pres">
      <dgm:prSet presAssocID="{4C351B77-7F66-4A8D-A86D-D388663E4FB3}" presName="invisiNode" presStyleLbl="node1" presStyleIdx="2" presStyleCnt="3"/>
      <dgm:spPr/>
    </dgm:pt>
    <dgm:pt modelId="{9F170B39-7DCE-44DD-AF26-2F0266A04B1C}" type="pres">
      <dgm:prSet presAssocID="{4C351B77-7F66-4A8D-A86D-D388663E4FB3}" presName="imagNod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>
          <a:solidFill>
            <a:schemeClr val="tx1">
              <a:lumMod val="65000"/>
              <a:lumOff val="35000"/>
            </a:schemeClr>
          </a:solidFill>
        </a:ln>
      </dgm:spPr>
    </dgm:pt>
  </dgm:ptLst>
  <dgm:cxnLst>
    <dgm:cxn modelId="{AE513517-4873-47D9-ACA1-1C5C1690A6BB}" type="presOf" srcId="{108A21F6-B727-4BF4-9674-53736520C156}" destId="{88B4207B-E496-447C-84FD-9A58E2693300}" srcOrd="0" destOrd="0" presId="urn:microsoft.com/office/officeart/2005/8/layout/hList7"/>
    <dgm:cxn modelId="{FA547922-8A49-4A38-B79E-5F3422A5F72C}" type="presOf" srcId="{E2911B79-4A10-4C03-885C-59CD85C81423}" destId="{9BCF2CD8-C8C2-48E5-96D4-9C99EA8F323F}" srcOrd="0" destOrd="0" presId="urn:microsoft.com/office/officeart/2005/8/layout/hList7"/>
    <dgm:cxn modelId="{73F36F25-39FA-4E70-8D66-2A35F720CBDC}" srcId="{E2911B79-4A10-4C03-885C-59CD85C81423}" destId="{D2356927-8AF4-4F61-8AA4-D49CB2DD4D91}" srcOrd="0" destOrd="0" parTransId="{5F07FB3C-3EFB-46EB-B00A-CE227347057E}" sibTransId="{316CB59E-9D7C-4C01-895B-5F4DB92BEC3C}"/>
    <dgm:cxn modelId="{E3B32535-F43B-4C56-9B38-E7E121700755}" type="presOf" srcId="{08E02679-7C63-43E9-8AEA-3B58010C1FCE}" destId="{CCE76EBF-FCD0-4749-876F-BDDABFD86CF6}" srcOrd="0" destOrd="0" presId="urn:microsoft.com/office/officeart/2005/8/layout/hList7"/>
    <dgm:cxn modelId="{920F6667-38B3-444D-8241-146FE462BE5E}" type="presOf" srcId="{D2356927-8AF4-4F61-8AA4-D49CB2DD4D91}" destId="{2EDA8118-A0FA-4031-BD81-D8770AB71C52}" srcOrd="1" destOrd="0" presId="urn:microsoft.com/office/officeart/2005/8/layout/hList7"/>
    <dgm:cxn modelId="{0830B16B-A244-4D14-8BEE-4ADA18AC7579}" type="presOf" srcId="{D2356927-8AF4-4F61-8AA4-D49CB2DD4D91}" destId="{A0B58BE5-F33B-4BF3-98E6-9E51E45D00E7}" srcOrd="0" destOrd="0" presId="urn:microsoft.com/office/officeart/2005/8/layout/hList7"/>
    <dgm:cxn modelId="{211CECC2-36E3-47FE-BBAD-27E354C4E86A}" srcId="{E2911B79-4A10-4C03-885C-59CD85C81423}" destId="{108A21F6-B727-4BF4-9674-53736520C156}" srcOrd="1" destOrd="0" parTransId="{9ABFDA30-1A61-4962-8233-57202C096E13}" sibTransId="{08E02679-7C63-43E9-8AEA-3B58010C1FCE}"/>
    <dgm:cxn modelId="{94E1ACD5-9322-48C4-A15B-5D0A09E2DE39}" srcId="{E2911B79-4A10-4C03-885C-59CD85C81423}" destId="{4C351B77-7F66-4A8D-A86D-D388663E4FB3}" srcOrd="2" destOrd="0" parTransId="{3276D036-2349-43BC-ACCD-6491EDE93530}" sibTransId="{B751CB40-41FE-45CB-BB24-8CB929FCC31B}"/>
    <dgm:cxn modelId="{C56AADD7-A9BA-4F9A-A62F-39F66477B54B}" type="presOf" srcId="{4C351B77-7F66-4A8D-A86D-D388663E4FB3}" destId="{99970734-8163-41DB-ADCF-50AC6A503E12}" srcOrd="0" destOrd="0" presId="urn:microsoft.com/office/officeart/2005/8/layout/hList7"/>
    <dgm:cxn modelId="{EA7CFADA-2AAD-46D8-8830-87EF026A77F5}" type="presOf" srcId="{108A21F6-B727-4BF4-9674-53736520C156}" destId="{93D0943B-D876-4E6B-90E4-9FFC74BE16EF}" srcOrd="1" destOrd="0" presId="urn:microsoft.com/office/officeart/2005/8/layout/hList7"/>
    <dgm:cxn modelId="{7EE77EEC-BEE0-40AA-B094-1CA43A104F6A}" type="presOf" srcId="{4C351B77-7F66-4A8D-A86D-D388663E4FB3}" destId="{6C3FDC7D-AB8E-4B80-A3F9-3E2F864FE9C6}" srcOrd="1" destOrd="0" presId="urn:microsoft.com/office/officeart/2005/8/layout/hList7"/>
    <dgm:cxn modelId="{BE5476ED-8A3F-4B01-BC75-57A7D868F83A}" type="presOf" srcId="{316CB59E-9D7C-4C01-895B-5F4DB92BEC3C}" destId="{7C249028-614B-4DED-BC04-3C01AD169E38}" srcOrd="0" destOrd="0" presId="urn:microsoft.com/office/officeart/2005/8/layout/hList7"/>
    <dgm:cxn modelId="{04C2B847-26BF-48F0-BDB2-33AAFFCB938E}" type="presParOf" srcId="{9BCF2CD8-C8C2-48E5-96D4-9C99EA8F323F}" destId="{410F7BFA-1F9E-4E86-9E90-F21D325D9A1A}" srcOrd="0" destOrd="0" presId="urn:microsoft.com/office/officeart/2005/8/layout/hList7"/>
    <dgm:cxn modelId="{30AF65CB-B724-4A2C-8069-520E92CA62FE}" type="presParOf" srcId="{9BCF2CD8-C8C2-48E5-96D4-9C99EA8F323F}" destId="{4D99CCDA-2940-4A54-8812-CF6807B0E586}" srcOrd="1" destOrd="0" presId="urn:microsoft.com/office/officeart/2005/8/layout/hList7"/>
    <dgm:cxn modelId="{E8E8EA73-885C-42B6-BAED-D9D8DC193830}" type="presParOf" srcId="{4D99CCDA-2940-4A54-8812-CF6807B0E586}" destId="{8088FE69-4DA8-42B3-A152-B7F0737205DC}" srcOrd="0" destOrd="0" presId="urn:microsoft.com/office/officeart/2005/8/layout/hList7"/>
    <dgm:cxn modelId="{AB076CCF-50FD-4C58-BED9-73D182577CEE}" type="presParOf" srcId="{8088FE69-4DA8-42B3-A152-B7F0737205DC}" destId="{A0B58BE5-F33B-4BF3-98E6-9E51E45D00E7}" srcOrd="0" destOrd="0" presId="urn:microsoft.com/office/officeart/2005/8/layout/hList7"/>
    <dgm:cxn modelId="{44BB4659-6094-466D-9438-A5A0CAF92627}" type="presParOf" srcId="{8088FE69-4DA8-42B3-A152-B7F0737205DC}" destId="{2EDA8118-A0FA-4031-BD81-D8770AB71C52}" srcOrd="1" destOrd="0" presId="urn:microsoft.com/office/officeart/2005/8/layout/hList7"/>
    <dgm:cxn modelId="{50C86558-FF7C-41E5-A8D7-8E754D07AD51}" type="presParOf" srcId="{8088FE69-4DA8-42B3-A152-B7F0737205DC}" destId="{448B6375-FFE6-43FD-9B97-BAAC5AB11C00}" srcOrd="2" destOrd="0" presId="urn:microsoft.com/office/officeart/2005/8/layout/hList7"/>
    <dgm:cxn modelId="{4F04FDEC-6131-43B0-B060-699E18EE3D86}" type="presParOf" srcId="{8088FE69-4DA8-42B3-A152-B7F0737205DC}" destId="{07C43421-AB08-4604-A5A2-E8DDF9EF0B8A}" srcOrd="3" destOrd="0" presId="urn:microsoft.com/office/officeart/2005/8/layout/hList7"/>
    <dgm:cxn modelId="{89CE979B-04D4-462C-9988-725061EC567E}" type="presParOf" srcId="{4D99CCDA-2940-4A54-8812-CF6807B0E586}" destId="{7C249028-614B-4DED-BC04-3C01AD169E38}" srcOrd="1" destOrd="0" presId="urn:microsoft.com/office/officeart/2005/8/layout/hList7"/>
    <dgm:cxn modelId="{EFD82D39-C421-4C86-97E5-79135CA5478B}" type="presParOf" srcId="{4D99CCDA-2940-4A54-8812-CF6807B0E586}" destId="{B0237408-8637-4313-8B74-822D91F4BCB5}" srcOrd="2" destOrd="0" presId="urn:microsoft.com/office/officeart/2005/8/layout/hList7"/>
    <dgm:cxn modelId="{385CEABC-EC21-4F7E-86DF-E6934A2220F4}" type="presParOf" srcId="{B0237408-8637-4313-8B74-822D91F4BCB5}" destId="{88B4207B-E496-447C-84FD-9A58E2693300}" srcOrd="0" destOrd="0" presId="urn:microsoft.com/office/officeart/2005/8/layout/hList7"/>
    <dgm:cxn modelId="{07B6526C-93FB-4D26-A257-B67EF9FAD388}" type="presParOf" srcId="{B0237408-8637-4313-8B74-822D91F4BCB5}" destId="{93D0943B-D876-4E6B-90E4-9FFC74BE16EF}" srcOrd="1" destOrd="0" presId="urn:microsoft.com/office/officeart/2005/8/layout/hList7"/>
    <dgm:cxn modelId="{F527C9C4-4048-4711-B1AB-1C27EF33F494}" type="presParOf" srcId="{B0237408-8637-4313-8B74-822D91F4BCB5}" destId="{9A369EFC-87CA-4234-9CB2-829017DFFF48}" srcOrd="2" destOrd="0" presId="urn:microsoft.com/office/officeart/2005/8/layout/hList7"/>
    <dgm:cxn modelId="{AF13BA0D-DB0D-4CDB-BE0A-6404E1CD00DD}" type="presParOf" srcId="{B0237408-8637-4313-8B74-822D91F4BCB5}" destId="{F9ED1098-209A-4B9B-A6E8-27B898E15EF8}" srcOrd="3" destOrd="0" presId="urn:microsoft.com/office/officeart/2005/8/layout/hList7"/>
    <dgm:cxn modelId="{D55E46CF-F006-4C46-8869-FB60B976F0F6}" type="presParOf" srcId="{4D99CCDA-2940-4A54-8812-CF6807B0E586}" destId="{CCE76EBF-FCD0-4749-876F-BDDABFD86CF6}" srcOrd="3" destOrd="0" presId="urn:microsoft.com/office/officeart/2005/8/layout/hList7"/>
    <dgm:cxn modelId="{753E20CC-96C1-4BE7-B92D-95877B0DEB6C}" type="presParOf" srcId="{4D99CCDA-2940-4A54-8812-CF6807B0E586}" destId="{CD16DD43-DC66-4A11-9954-5F47DB2BF313}" srcOrd="4" destOrd="0" presId="urn:microsoft.com/office/officeart/2005/8/layout/hList7"/>
    <dgm:cxn modelId="{BB88807E-594A-4254-8F20-9012802F4C9D}" type="presParOf" srcId="{CD16DD43-DC66-4A11-9954-5F47DB2BF313}" destId="{99970734-8163-41DB-ADCF-50AC6A503E12}" srcOrd="0" destOrd="0" presId="urn:microsoft.com/office/officeart/2005/8/layout/hList7"/>
    <dgm:cxn modelId="{E850AE45-8283-4E8E-B771-546B85343420}" type="presParOf" srcId="{CD16DD43-DC66-4A11-9954-5F47DB2BF313}" destId="{6C3FDC7D-AB8E-4B80-A3F9-3E2F864FE9C6}" srcOrd="1" destOrd="0" presId="urn:microsoft.com/office/officeart/2005/8/layout/hList7"/>
    <dgm:cxn modelId="{B70023FE-3CEE-416C-A418-95AA5831ADED}" type="presParOf" srcId="{CD16DD43-DC66-4A11-9954-5F47DB2BF313}" destId="{59864C5D-419A-4720-A6F8-E6EEEDA7AE81}" srcOrd="2" destOrd="0" presId="urn:microsoft.com/office/officeart/2005/8/layout/hList7"/>
    <dgm:cxn modelId="{9395F031-FFE6-45AD-969E-D47F7AC9A220}" type="presParOf" srcId="{CD16DD43-DC66-4A11-9954-5F47DB2BF313}" destId="{9F170B39-7DCE-44DD-AF26-2F0266A04B1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58BE5-F33B-4BF3-98E6-9E51E45D00E7}">
      <dsp:nvSpPr>
        <dsp:cNvPr id="0" name=""/>
        <dsp:cNvSpPr/>
      </dsp:nvSpPr>
      <dsp:spPr>
        <a:xfrm>
          <a:off x="0" y="0"/>
          <a:ext cx="1849304" cy="3193879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solidFill>
                <a:schemeClr val="tx1"/>
              </a:solidFill>
            </a:rPr>
            <a:t>Brindar los recursos económicos necesarios a la Administración Municipal para la mejora en la calidad de vida del ciudadano. </a:t>
          </a:r>
        </a:p>
      </dsp:txBody>
      <dsp:txXfrm>
        <a:off x="0" y="1277551"/>
        <a:ext cx="1849304" cy="1277551"/>
      </dsp:txXfrm>
    </dsp:sp>
    <dsp:sp modelId="{07C43421-AB08-4604-A5A2-E8DDF9EF0B8A}">
      <dsp:nvSpPr>
        <dsp:cNvPr id="0" name=""/>
        <dsp:cNvSpPr/>
      </dsp:nvSpPr>
      <dsp:spPr>
        <a:xfrm>
          <a:off x="394060" y="191632"/>
          <a:ext cx="1063561" cy="106356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B4207B-E496-447C-84FD-9A58E2693300}">
      <dsp:nvSpPr>
        <dsp:cNvPr id="0" name=""/>
        <dsp:cNvSpPr/>
      </dsp:nvSpPr>
      <dsp:spPr>
        <a:xfrm>
          <a:off x="1912574" y="0"/>
          <a:ext cx="1849304" cy="319387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200" kern="1200" dirty="0">
              <a:solidFill>
                <a:schemeClr val="tx1"/>
              </a:solidFill>
            </a:rPr>
            <a:t>Optimizar la Gestión de Cobranza, recuperando cartera de deudores, sin dañar la comunicación y trato con el contribuyente.</a:t>
          </a:r>
        </a:p>
      </dsp:txBody>
      <dsp:txXfrm>
        <a:off x="1912574" y="1277551"/>
        <a:ext cx="1849304" cy="1277551"/>
      </dsp:txXfrm>
    </dsp:sp>
    <dsp:sp modelId="{F9ED1098-209A-4B9B-A6E8-27B898E15EF8}">
      <dsp:nvSpPr>
        <dsp:cNvPr id="0" name=""/>
        <dsp:cNvSpPr/>
      </dsp:nvSpPr>
      <dsp:spPr>
        <a:xfrm>
          <a:off x="2298844" y="191632"/>
          <a:ext cx="1063561" cy="106356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70734-8163-41DB-ADCF-50AC6A503E12}">
      <dsp:nvSpPr>
        <dsp:cNvPr id="0" name=""/>
        <dsp:cNvSpPr/>
      </dsp:nvSpPr>
      <dsp:spPr>
        <a:xfrm>
          <a:off x="3810756" y="0"/>
          <a:ext cx="1849304" cy="319387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>
              <a:solidFill>
                <a:schemeClr val="tx1"/>
              </a:solidFill>
            </a:rPr>
            <a:t>Actualizar la base tributaria e imponible del padrón de contribuyentes y Generar Cultura Tributaria</a:t>
          </a:r>
          <a:endParaRPr lang="es-PE" sz="1200" kern="1200" dirty="0">
            <a:solidFill>
              <a:schemeClr val="tx1"/>
            </a:solidFill>
          </a:endParaRPr>
        </a:p>
      </dsp:txBody>
      <dsp:txXfrm>
        <a:off x="3810756" y="1277551"/>
        <a:ext cx="1849304" cy="1277551"/>
      </dsp:txXfrm>
    </dsp:sp>
    <dsp:sp modelId="{9F170B39-7DCE-44DD-AF26-2F0266A04B1C}">
      <dsp:nvSpPr>
        <dsp:cNvPr id="0" name=""/>
        <dsp:cNvSpPr/>
      </dsp:nvSpPr>
      <dsp:spPr>
        <a:xfrm>
          <a:off x="4203628" y="191632"/>
          <a:ext cx="1063561" cy="106356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tx1">
              <a:lumMod val="65000"/>
              <a:lumOff val="3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F7BFA-1F9E-4E86-9E90-F21D325D9A1A}">
      <dsp:nvSpPr>
        <dsp:cNvPr id="0" name=""/>
        <dsp:cNvSpPr/>
      </dsp:nvSpPr>
      <dsp:spPr>
        <a:xfrm flipV="1">
          <a:off x="826139" y="2511173"/>
          <a:ext cx="197500" cy="207322"/>
        </a:xfrm>
        <a:prstGeom prst="leftRightArrow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0E7A-7804-4456-AFC1-78B60E9F696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2BA9-F548-4230-A732-622CFB322B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30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eab2ebe5c1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6" name="Google Shape;936;geab2ebe5c1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624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52175" y="3393291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139600" y="158556"/>
            <a:ext cx="781338" cy="774634"/>
            <a:chOff x="3275850" y="3006614"/>
            <a:chExt cx="830059" cy="822936"/>
          </a:xfrm>
        </p:grpSpPr>
        <p:sp>
          <p:nvSpPr>
            <p:cNvPr id="12" name="Google Shape;12;p2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rot="5400000">
            <a:off x="716725" y="-370700"/>
            <a:ext cx="709200" cy="2163000"/>
          </a:xfrm>
          <a:prstGeom prst="round2SameRect">
            <a:avLst>
              <a:gd name="adj1" fmla="val 48556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13225" y="1338275"/>
            <a:ext cx="4615800" cy="184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713225" y="3186125"/>
            <a:ext cx="28782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2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/>
          <p:nvPr/>
        </p:nvSpPr>
        <p:spPr>
          <a:xfrm rot="10800000">
            <a:off x="5948575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64;p4"/>
          <p:cNvGrpSpPr/>
          <p:nvPr/>
        </p:nvGrpSpPr>
        <p:grpSpPr>
          <a:xfrm>
            <a:off x="196251" y="4725256"/>
            <a:ext cx="711887" cy="258488"/>
            <a:chOff x="3275850" y="3528153"/>
            <a:chExt cx="830059" cy="301397"/>
          </a:xfrm>
        </p:grpSpPr>
        <p:sp>
          <p:nvSpPr>
            <p:cNvPr id="65" name="Google Shape;65;p4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4"/>
          <p:cNvSpPr/>
          <p:nvPr/>
        </p:nvSpPr>
        <p:spPr>
          <a:xfrm>
            <a:off x="9006579" y="4113874"/>
            <a:ext cx="488150" cy="102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4"/>
          <p:cNvSpPr txBox="1">
            <a:spLocks noGrp="1"/>
          </p:cNvSpPr>
          <p:nvPr>
            <p:ph type="body" idx="1"/>
          </p:nvPr>
        </p:nvSpPr>
        <p:spPr>
          <a:xfrm>
            <a:off x="713225" y="1179100"/>
            <a:ext cx="77175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25F5DF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 dirty="0"/>
          </a:p>
        </p:txBody>
      </p:sp>
      <p:sp>
        <p:nvSpPr>
          <p:cNvPr id="75" name="Google Shape;75;p4"/>
          <p:cNvSpPr txBox="1">
            <a:spLocks noGrp="1"/>
          </p:cNvSpPr>
          <p:nvPr>
            <p:ph type="title"/>
          </p:nvPr>
        </p:nvSpPr>
        <p:spPr>
          <a:xfrm>
            <a:off x="71327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 rot="5400000" flipH="1">
            <a:off x="1319851" y="-1072600"/>
            <a:ext cx="710700" cy="3350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1862088" y="393800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 flipH="1">
            <a:off x="288936" y="4490581"/>
            <a:ext cx="703621" cy="476896"/>
            <a:chOff x="3275850" y="3006614"/>
            <a:chExt cx="830059" cy="562592"/>
          </a:xfrm>
        </p:grpSpPr>
        <p:sp>
          <p:nvSpPr>
            <p:cNvPr id="112" name="Google Shape;112;p7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7"/>
          <p:cNvSpPr/>
          <p:nvPr/>
        </p:nvSpPr>
        <p:spPr>
          <a:xfrm>
            <a:off x="7873538" y="113187"/>
            <a:ext cx="962055" cy="979116"/>
          </a:xfrm>
          <a:custGeom>
            <a:avLst/>
            <a:gdLst/>
            <a:ahLst/>
            <a:cxnLst/>
            <a:rect l="l" t="t" r="r" b="b"/>
            <a:pathLst>
              <a:path w="16628" h="16658" extrusionOk="0">
                <a:moveTo>
                  <a:pt x="8329" y="1"/>
                </a:moveTo>
                <a:cubicBezTo>
                  <a:pt x="3709" y="1"/>
                  <a:pt x="1" y="3739"/>
                  <a:pt x="1" y="8329"/>
                </a:cubicBezTo>
                <a:cubicBezTo>
                  <a:pt x="1" y="12919"/>
                  <a:pt x="3709" y="16658"/>
                  <a:pt x="8329" y="16658"/>
                </a:cubicBezTo>
                <a:cubicBezTo>
                  <a:pt x="12919" y="16658"/>
                  <a:pt x="16627" y="12919"/>
                  <a:pt x="16627" y="8329"/>
                </a:cubicBezTo>
                <a:cubicBezTo>
                  <a:pt x="16627" y="3739"/>
                  <a:pt x="12919" y="1"/>
                  <a:pt x="8329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713225" y="1347175"/>
            <a:ext cx="3505800" cy="153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1"/>
          </p:nvPr>
        </p:nvSpPr>
        <p:spPr>
          <a:xfrm>
            <a:off x="713225" y="2885525"/>
            <a:ext cx="35058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2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/>
          <p:nvPr/>
        </p:nvSpPr>
        <p:spPr>
          <a:xfrm rot="10800000">
            <a:off x="7011872" y="346929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 rot="10800000" flipH="1">
            <a:off x="46613" y="0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>
            <a:off x="8368534" y="121621"/>
            <a:ext cx="624487" cy="423261"/>
            <a:chOff x="3275850" y="3006614"/>
            <a:chExt cx="830059" cy="562592"/>
          </a:xfrm>
        </p:grpSpPr>
        <p:sp>
          <p:nvSpPr>
            <p:cNvPr id="131" name="Google Shape;131;p8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713225" y="1225950"/>
            <a:ext cx="5075100" cy="26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9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"/>
          <p:cNvSpPr/>
          <p:nvPr/>
        </p:nvSpPr>
        <p:spPr>
          <a:xfrm>
            <a:off x="6925253" y="4035204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 txBox="1">
            <a:spLocks noGrp="1"/>
          </p:cNvSpPr>
          <p:nvPr>
            <p:ph type="title"/>
          </p:nvPr>
        </p:nvSpPr>
        <p:spPr>
          <a:xfrm>
            <a:off x="4636925" y="119891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subTitle" idx="1"/>
          </p:nvPr>
        </p:nvSpPr>
        <p:spPr>
          <a:xfrm>
            <a:off x="4637050" y="259516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6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7"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0"/>
          <p:cNvSpPr/>
          <p:nvPr/>
        </p:nvSpPr>
        <p:spPr>
          <a:xfrm flipH="1">
            <a:off x="6983859" y="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0"/>
          <p:cNvSpPr/>
          <p:nvPr/>
        </p:nvSpPr>
        <p:spPr>
          <a:xfrm>
            <a:off x="700950" y="3386603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7" name="Google Shape;747;p40"/>
          <p:cNvGrpSpPr/>
          <p:nvPr/>
        </p:nvGrpSpPr>
        <p:grpSpPr>
          <a:xfrm>
            <a:off x="219403" y="132555"/>
            <a:ext cx="859591" cy="312120"/>
            <a:chOff x="3275850" y="3006614"/>
            <a:chExt cx="830059" cy="301397"/>
          </a:xfrm>
        </p:grpSpPr>
        <p:sp>
          <p:nvSpPr>
            <p:cNvPr id="748" name="Google Shape;748;p40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5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1"/>
          <p:cNvSpPr/>
          <p:nvPr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9" name="Google Shape;759;p41"/>
          <p:cNvGrpSpPr/>
          <p:nvPr/>
        </p:nvGrpSpPr>
        <p:grpSpPr>
          <a:xfrm>
            <a:off x="280814" y="4434213"/>
            <a:ext cx="861799" cy="584105"/>
            <a:chOff x="3275850" y="3006614"/>
            <a:chExt cx="830059" cy="562592"/>
          </a:xfrm>
        </p:grpSpPr>
        <p:sp>
          <p:nvSpPr>
            <p:cNvPr id="760" name="Google Shape;760;p41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41"/>
          <p:cNvSpPr/>
          <p:nvPr/>
        </p:nvSpPr>
        <p:spPr>
          <a:xfrm rot="10800000" flipH="1">
            <a:off x="6141438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_1"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2"/>
          <p:cNvSpPr/>
          <p:nvPr/>
        </p:nvSpPr>
        <p:spPr>
          <a:xfrm rot="-5400000">
            <a:off x="7646250" y="-408900"/>
            <a:ext cx="716400" cy="2279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Relationship Id="rId9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Char char="●"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55" r:id="rId5"/>
    <p:sldLayoutId id="2147483686" r:id="rId6"/>
    <p:sldLayoutId id="2147483687" r:id="rId7"/>
    <p:sldLayoutId id="214748368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1.png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3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 /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4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5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emf" /><Relationship Id="rId1" Type="http://schemas.openxmlformats.org/officeDocument/2006/relationships/slideLayout" Target="../slideLayouts/slideLayout3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5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5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971040" y="3854027"/>
            <a:ext cx="5520267" cy="682056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21318" r="21070" b="26098"/>
          <a:stretch/>
        </p:blipFill>
        <p:spPr>
          <a:xfrm>
            <a:off x="2154213" y="955041"/>
            <a:ext cx="5103266" cy="25084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8184" y="3543043"/>
            <a:ext cx="7085680" cy="993040"/>
          </a:xfrm>
        </p:spPr>
        <p:txBody>
          <a:bodyPr/>
          <a:lstStyle/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Rendición de Cuentas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08" y="266595"/>
            <a:ext cx="1814233" cy="68844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AF0110F-75CC-4CEC-A317-573F223A1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0" y="1292086"/>
            <a:ext cx="2915175" cy="36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4086708" y="1417239"/>
            <a:ext cx="430854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logrado reducir la Morosidad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“EL MAPA DE MOROSIDAD 2021”, </a:t>
            </a:r>
            <a:r>
              <a:rPr lang="es-ES" sz="1350" dirty="0">
                <a:latin typeface="Arial Rounded MT Bold" panose="020F0704030504030204" pitchFamily="34" charset="0"/>
              </a:rPr>
              <a:t>en función a las actividades ejecutadas en las distintas zonas del distrito de Puente Piedra; donde se realizaron las visitas y campañas de inducción.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Es por ello que gracias al esfuerzo de todo el equipo de la Gerencia el promedio de Morosidad de dichos sectores se redujo en un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53.16 %.</a:t>
            </a:r>
          </a:p>
        </p:txBody>
      </p:sp>
      <p:sp>
        <p:nvSpPr>
          <p:cNvPr id="4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6941C58-EEAA-4050-82CE-B0ED19B37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751" y="820624"/>
            <a:ext cx="8604448" cy="307211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 2021</a:t>
            </a:r>
          </a:p>
        </p:txBody>
      </p:sp>
    </p:spTree>
    <p:extLst>
      <p:ext uri="{BB962C8B-B14F-4D97-AF65-F5344CB8AC3E}">
        <p14:creationId xmlns:p14="http://schemas.microsoft.com/office/powerpoint/2010/main" val="290722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BD7BFD4E-FEA9-4836-92B2-FFEE047FA828}"/>
              </a:ext>
            </a:extLst>
          </p:cNvPr>
          <p:cNvSpPr txBox="1">
            <a:spLocks/>
          </p:cNvSpPr>
          <p:nvPr/>
        </p:nvSpPr>
        <p:spPr>
          <a:xfrm>
            <a:off x="327517" y="1003899"/>
            <a:ext cx="8604448" cy="432047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Incremento de Contribuyentes Puntuales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B0F650CD-FBAB-4B87-A20C-CAF06359B8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1323309"/>
              </p:ext>
            </p:extLst>
          </p:nvPr>
        </p:nvGraphicFramePr>
        <p:xfrm>
          <a:off x="1066678" y="1621180"/>
          <a:ext cx="4248472" cy="3087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n 54">
            <a:extLst>
              <a:ext uri="{FF2B5EF4-FFF2-40B4-BE49-F238E27FC236}">
                <a16:creationId xmlns:a16="http://schemas.microsoft.com/office/drawing/2014/main" id="{5C2BC623-285D-4B2B-A32F-BAFBBC867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7" r="53319"/>
          <a:stretch>
            <a:fillRect/>
          </a:stretch>
        </p:blipFill>
        <p:spPr bwMode="auto">
          <a:xfrm>
            <a:off x="5913562" y="1435946"/>
            <a:ext cx="2376264" cy="30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130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31" y="506688"/>
            <a:ext cx="2031531" cy="7709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4" y="1669774"/>
            <a:ext cx="7121703" cy="23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734312" y="476672"/>
            <a:ext cx="7675376" cy="9875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0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780041623"/>
              </p:ext>
            </p:extLst>
          </p:nvPr>
        </p:nvGraphicFramePr>
        <p:xfrm>
          <a:off x="1741375" y="1464245"/>
          <a:ext cx="5661250" cy="3193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2 Marcador de contenido"/>
          <p:cNvSpPr txBox="1">
            <a:spLocks/>
          </p:cNvSpPr>
          <p:nvPr/>
        </p:nvSpPr>
        <p:spPr>
          <a:xfrm>
            <a:off x="201621" y="2227966"/>
            <a:ext cx="1440160" cy="555479"/>
          </a:xfrm>
          <a:prstGeom prst="rect">
            <a:avLst/>
          </a:prstGeom>
        </p:spPr>
        <p:txBody>
          <a:bodyPr>
            <a:normAutofit fontScale="92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/>
            <a:r>
              <a:rPr lang="es-ES" sz="2400"/>
              <a:t>Objetivos: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15936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503FD30-1F37-4647-9F55-9399A0C3B01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278834" y="1146312"/>
            <a:ext cx="6050395" cy="3690731"/>
          </a:xfrm>
          <a:prstGeom prst="rect">
            <a:avLst/>
          </a:prstGeom>
        </p:spPr>
      </p:pic>
      <p:sp>
        <p:nvSpPr>
          <p:cNvPr id="6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754190" y="158739"/>
            <a:ext cx="7675376" cy="9875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6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734312" y="173391"/>
            <a:ext cx="7675376" cy="9875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3200" b="1" dirty="0">
              <a:solidFill>
                <a:schemeClr val="tx1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FFA583F-D608-4A9A-9190-42ACB773F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773" y="1186563"/>
            <a:ext cx="5579531" cy="342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3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974034" y="12589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8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800" b="1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4EEDE4B-8AF6-4227-AB64-6A53D5426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02" y="962181"/>
            <a:ext cx="6577905" cy="372908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sp>
        <p:nvSpPr>
          <p:cNvPr id="3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9A3E589-D6FC-4B23-B117-78E26AFCA6B7}"/>
              </a:ext>
            </a:extLst>
          </p:cNvPr>
          <p:cNvSpPr txBox="1">
            <a:spLocks/>
          </p:cNvSpPr>
          <p:nvPr/>
        </p:nvSpPr>
        <p:spPr>
          <a:xfrm>
            <a:off x="269775" y="745926"/>
            <a:ext cx="8604448" cy="22648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RECAUDACIÓN HISTÓRICA (2015 – 2021)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04A83F08-3956-481F-914D-3E348B713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930818"/>
              </p:ext>
            </p:extLst>
          </p:nvPr>
        </p:nvGraphicFramePr>
        <p:xfrm>
          <a:off x="1358350" y="1016842"/>
          <a:ext cx="6546571" cy="832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1042">
                  <a:extLst>
                    <a:ext uri="{9D8B030D-6E8A-4147-A177-3AD203B41FA5}">
                      <a16:colId xmlns:a16="http://schemas.microsoft.com/office/drawing/2014/main" val="391940910"/>
                    </a:ext>
                  </a:extLst>
                </a:gridCol>
                <a:gridCol w="777904">
                  <a:extLst>
                    <a:ext uri="{9D8B030D-6E8A-4147-A177-3AD203B41FA5}">
                      <a16:colId xmlns:a16="http://schemas.microsoft.com/office/drawing/2014/main" val="2510981637"/>
                    </a:ext>
                  </a:extLst>
                </a:gridCol>
                <a:gridCol w="848528">
                  <a:extLst>
                    <a:ext uri="{9D8B030D-6E8A-4147-A177-3AD203B41FA5}">
                      <a16:colId xmlns:a16="http://schemas.microsoft.com/office/drawing/2014/main" val="3709650801"/>
                    </a:ext>
                  </a:extLst>
                </a:gridCol>
                <a:gridCol w="771390">
                  <a:extLst>
                    <a:ext uri="{9D8B030D-6E8A-4147-A177-3AD203B41FA5}">
                      <a16:colId xmlns:a16="http://schemas.microsoft.com/office/drawing/2014/main" val="3871194321"/>
                    </a:ext>
                  </a:extLst>
                </a:gridCol>
                <a:gridCol w="848528">
                  <a:extLst>
                    <a:ext uri="{9D8B030D-6E8A-4147-A177-3AD203B41FA5}">
                      <a16:colId xmlns:a16="http://schemas.microsoft.com/office/drawing/2014/main" val="2559444065"/>
                    </a:ext>
                  </a:extLst>
                </a:gridCol>
                <a:gridCol w="848528">
                  <a:extLst>
                    <a:ext uri="{9D8B030D-6E8A-4147-A177-3AD203B41FA5}">
                      <a16:colId xmlns:a16="http://schemas.microsoft.com/office/drawing/2014/main" val="2671557628"/>
                    </a:ext>
                  </a:extLst>
                </a:gridCol>
                <a:gridCol w="848528">
                  <a:extLst>
                    <a:ext uri="{9D8B030D-6E8A-4147-A177-3AD203B41FA5}">
                      <a16:colId xmlns:a16="http://schemas.microsoft.com/office/drawing/2014/main" val="2827857348"/>
                    </a:ext>
                  </a:extLst>
                </a:gridCol>
                <a:gridCol w="962123">
                  <a:extLst>
                    <a:ext uri="{9D8B030D-6E8A-4147-A177-3AD203B41FA5}">
                      <a16:colId xmlns:a16="http://schemas.microsoft.com/office/drawing/2014/main" val="706446397"/>
                    </a:ext>
                  </a:extLst>
                </a:gridCol>
              </a:tblGrid>
              <a:tr h="325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Año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2015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2016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2017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2018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2019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2020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1289790"/>
                  </a:ext>
                </a:extLst>
              </a:tr>
              <a:tr h="301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Monto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19,862,283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22,763,906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27,107,664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25,396,700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33,515,035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20,680,269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32,076,220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163989"/>
                  </a:ext>
                </a:extLst>
              </a:tr>
              <a:tr h="205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14.61%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19.08%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-6.31%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31.97%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-38.30%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PE" sz="1050" b="1" dirty="0">
                          <a:effectLst/>
                          <a:latin typeface="Arial Narrow" panose="020B0606020202030204" pitchFamily="34" charset="0"/>
                        </a:rPr>
                        <a:t>55.11%</a:t>
                      </a:r>
                      <a:endParaRPr lang="es-PE" sz="1200" b="1" dirty="0"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0539968"/>
                  </a:ext>
                </a:extLst>
              </a:tr>
            </a:tbl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81EF7E45-A771-4482-9B40-D89C6B2933D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21" y="1891430"/>
            <a:ext cx="6479548" cy="291778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49F482D6-B35A-4BF2-A1B3-CBA200AB6B3E}"/>
              </a:ext>
            </a:extLst>
          </p:cNvPr>
          <p:cNvSpPr txBox="1"/>
          <p:nvPr/>
        </p:nvSpPr>
        <p:spPr>
          <a:xfrm>
            <a:off x="975621" y="4809216"/>
            <a:ext cx="6255136" cy="257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es-PE" sz="1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Gráfico 1: Recaudación Comparativa Anual 2015- 2021</a:t>
            </a:r>
            <a:endParaRPr lang="es-PE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9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E8A4738-DA61-4A2B-BDAF-65933161B4E2}"/>
              </a:ext>
            </a:extLst>
          </p:cNvPr>
          <p:cNvSpPr txBox="1">
            <a:spLocks/>
          </p:cNvSpPr>
          <p:nvPr/>
        </p:nvSpPr>
        <p:spPr>
          <a:xfrm>
            <a:off x="269775" y="871545"/>
            <a:ext cx="8604448" cy="256290"/>
          </a:xfrm>
          <a:prstGeom prst="rect">
            <a:avLst/>
          </a:prstGeom>
          <a:solidFill>
            <a:srgbClr val="FF00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REDUCCIÓN DEL ÍNDICE DE MOROSIDAD (2018 – 2021)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BBF7CB4-3487-4E27-B84B-E556B782F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547" y="1211507"/>
            <a:ext cx="5041538" cy="1390211"/>
          </a:xfrm>
          <a:prstGeom prst="rect">
            <a:avLst/>
          </a:prstGeom>
        </p:spPr>
      </p:pic>
      <p:pic>
        <p:nvPicPr>
          <p:cNvPr id="5" name="Imagen 50">
            <a:extLst>
              <a:ext uri="{FF2B5EF4-FFF2-40B4-BE49-F238E27FC236}">
                <a16:creationId xmlns:a16="http://schemas.microsoft.com/office/drawing/2014/main" id="{9245F759-BFF4-43B6-B33F-C84F31F6F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617" y="2685390"/>
            <a:ext cx="3848843" cy="192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6441539-7F92-49A2-ADFA-FFB545B5E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2639" y="4585746"/>
            <a:ext cx="288032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E" altLang="es-PE" sz="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 2:   Comparativo de Índice de Morosidad</a:t>
            </a:r>
            <a:r>
              <a:rPr kumimoji="0" lang="es-PE" altLang="es-PE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PE" altLang="es-P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48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3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-159026" y="912488"/>
            <a:ext cx="6050208" cy="4306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500" b="1" dirty="0">
                <a:solidFill>
                  <a:schemeClr val="tx1"/>
                </a:solidFill>
              </a:rPr>
              <a:t>REDUCCIÓN DEL ÍNDICE DE MOROSIDAD POR ZONA</a:t>
            </a:r>
            <a:endParaRPr lang="es-PE" sz="1500" b="1" dirty="0">
              <a:solidFill>
                <a:schemeClr val="tx1"/>
              </a:solidFill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93779" y="1219033"/>
            <a:ext cx="8604448" cy="248296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pPr algn="l"/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ZONAS 2018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1CB19B-4B25-47C1-AC63-039CAC138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7" y="1558526"/>
            <a:ext cx="2642567" cy="334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/>
          <p:cNvSpPr/>
          <p:nvPr/>
        </p:nvSpPr>
        <p:spPr>
          <a:xfrm>
            <a:off x="3697357" y="1947556"/>
            <a:ext cx="4949685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elaborado el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“MAPA DE MOROSIDAD 2018” </a:t>
            </a:r>
            <a:r>
              <a:rPr lang="es-ES" sz="1350" dirty="0">
                <a:latin typeface="Arial Rounded MT Bold" panose="020F0704030504030204" pitchFamily="34" charset="0"/>
              </a:rPr>
              <a:t>en función a las zonas del distrito de Puente Piedra.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El promedio de Morosidad de dichos sectores es de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68.25 %</a:t>
            </a:r>
          </a:p>
        </p:txBody>
      </p:sp>
    </p:spTree>
    <p:extLst>
      <p:ext uri="{BB962C8B-B14F-4D97-AF65-F5344CB8AC3E}">
        <p14:creationId xmlns:p14="http://schemas.microsoft.com/office/powerpoint/2010/main" val="277946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854173" y="92767"/>
            <a:ext cx="7435653" cy="10350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400" b="1" dirty="0">
                <a:solidFill>
                  <a:schemeClr val="tx1"/>
                </a:solidFill>
              </a:rPr>
              <a:t>GESTIÓN TRIBUTARIA EN EL DISTRITO DE PUENTE PIEDRA</a:t>
            </a:r>
            <a:endParaRPr lang="es-PE" sz="2400" b="1" dirty="0">
              <a:solidFill>
                <a:schemeClr val="tx1"/>
              </a:solidFill>
            </a:endParaRPr>
          </a:p>
        </p:txBody>
      </p:sp>
      <p:sp>
        <p:nvSpPr>
          <p:cNvPr id="4" name="2 Título">
            <a:extLst>
              <a:ext uri="{FF2B5EF4-FFF2-40B4-BE49-F238E27FC236}">
                <a16:creationId xmlns:a16="http://schemas.microsoft.com/office/drawing/2014/main" id="{625D764D-DE41-4F52-A617-0D03E183E995}"/>
              </a:ext>
            </a:extLst>
          </p:cNvPr>
          <p:cNvSpPr txBox="1">
            <a:spLocks/>
          </p:cNvSpPr>
          <p:nvPr/>
        </p:nvSpPr>
        <p:spPr>
          <a:xfrm>
            <a:off x="53009" y="859479"/>
            <a:ext cx="6050208" cy="4306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500" b="1" dirty="0">
                <a:solidFill>
                  <a:schemeClr val="tx1"/>
                </a:solidFill>
              </a:rPr>
              <a:t>REDUCCIÓN DEL ÍNDICE DE MOROSIDAD POR ZONA</a:t>
            </a:r>
            <a:endParaRPr lang="es-PE" sz="1500" b="1" dirty="0">
              <a:solidFill>
                <a:schemeClr val="tx1"/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866C470C-FD8E-467D-A47E-DDAEBAAE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31" y="1127835"/>
            <a:ext cx="8604448" cy="336530"/>
          </a:xfrm>
          <a:solidFill>
            <a:srgbClr val="FF0000"/>
          </a:solidFill>
        </p:spPr>
        <p:txBody>
          <a:bodyPr anchor="ctr">
            <a:noAutofit/>
          </a:bodyPr>
          <a:lstStyle/>
          <a:p>
            <a:pPr algn="l"/>
            <a:r>
              <a:rPr lang="es-PE" sz="14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MOROSIDAD POR ZONA 2019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71F0C8E-5BC5-4CA2-904C-D7A3E7E5E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46" y="1649152"/>
            <a:ext cx="2644401" cy="333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3742151" y="1894547"/>
            <a:ext cx="48518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La Gerencia de Administración Tributaria ha logrado reducir la Morosidad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“EL MAPA DE MOROSIDAD 2019”, </a:t>
            </a:r>
            <a:r>
              <a:rPr lang="es-ES" sz="1350" dirty="0">
                <a:latin typeface="Arial Rounded MT Bold" panose="020F0704030504030204" pitchFamily="34" charset="0"/>
              </a:rPr>
              <a:t>en función a las actividades ejecutadas en las distintas zonas del distrito de Puente Piedra; donde se realizaron las visitas y campañas de inducción.</a:t>
            </a:r>
          </a:p>
          <a:p>
            <a:pPr algn="just"/>
            <a:r>
              <a:rPr lang="es-ES" sz="1350" dirty="0">
                <a:latin typeface="Arial Rounded MT Bold" panose="020F0704030504030204" pitchFamily="34" charset="0"/>
              </a:rPr>
              <a:t>Es por ello que gracias al esfuerzo de todo el equipo de la Gerencia el promedio de Morosidad de dichos sectores se redujo en un </a:t>
            </a:r>
            <a:r>
              <a:rPr lang="es-ES" sz="1350" dirty="0">
                <a:solidFill>
                  <a:srgbClr val="0070C0"/>
                </a:solidFill>
                <a:latin typeface="Arial Rounded MT Bold" panose="020F0704030504030204" pitchFamily="34" charset="0"/>
              </a:rPr>
              <a:t>57.21 %.</a:t>
            </a:r>
          </a:p>
        </p:txBody>
      </p:sp>
    </p:spTree>
    <p:extLst>
      <p:ext uri="{BB962C8B-B14F-4D97-AF65-F5344CB8AC3E}">
        <p14:creationId xmlns:p14="http://schemas.microsoft.com/office/powerpoint/2010/main" val="1493923999"/>
      </p:ext>
    </p:extLst>
  </p:cSld>
  <p:clrMapOvr>
    <a:masterClrMapping/>
  </p:clrMapOvr>
</p:sld>
</file>

<file path=ppt/theme/theme1.xml><?xml version="1.0" encoding="utf-8"?>
<a:theme xmlns:a="http://schemas.openxmlformats.org/drawingml/2006/main" name="Growth Business Plan by Slidesgo">
  <a:themeElements>
    <a:clrScheme name="Simple Light">
      <a:dk1>
        <a:srgbClr val="000000"/>
      </a:dk1>
      <a:lt1>
        <a:srgbClr val="FFFFFF"/>
      </a:lt1>
      <a:dk2>
        <a:srgbClr val="F3F3F3"/>
      </a:dk2>
      <a:lt2>
        <a:srgbClr val="F04185"/>
      </a:lt2>
      <a:accent1>
        <a:srgbClr val="F6B339"/>
      </a:accent1>
      <a:accent2>
        <a:srgbClr val="6D9EE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415</Words>
  <Application>Microsoft Office PowerPoint</Application>
  <PresentationFormat>Presentación en pantalla (16:9)</PresentationFormat>
  <Paragraphs>59</Paragraphs>
  <Slides>12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Growth Business Plan by Slidesgo</vt:lpstr>
      <vt:lpstr>Rendición de Cuentas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MOROSIDAD POR ZONAS 2018</vt:lpstr>
      <vt:lpstr>MOROSIDAD POR ZONA 2019</vt:lpstr>
      <vt:lpstr>MOROSIDAD POR ZONA 2021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</dc:creator>
  <cp:lastModifiedBy>David Moises Yrivarren Torres</cp:lastModifiedBy>
  <cp:revision>27</cp:revision>
  <dcterms:modified xsi:type="dcterms:W3CDTF">2022-04-12T16:47:18Z</dcterms:modified>
</cp:coreProperties>
</file>