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2" r:id="rId1"/>
  </p:sldMasterIdLst>
  <p:notesMasterIdLst>
    <p:notesMasterId r:id="rId13"/>
  </p:notesMasterIdLst>
  <p:handoutMasterIdLst>
    <p:handoutMasterId r:id="rId14"/>
  </p:handoutMasterIdLst>
  <p:sldIdLst>
    <p:sldId id="256" r:id="rId2"/>
    <p:sldId id="345" r:id="rId3"/>
    <p:sldId id="317" r:id="rId4"/>
    <p:sldId id="321" r:id="rId5"/>
    <p:sldId id="340" r:id="rId6"/>
    <p:sldId id="344" r:id="rId7"/>
    <p:sldId id="329" r:id="rId8"/>
    <p:sldId id="342" r:id="rId9"/>
    <p:sldId id="341" r:id="rId10"/>
    <p:sldId id="343" r:id="rId11"/>
    <p:sldId id="339" r:id="rId12"/>
  </p:sldIdLst>
  <p:sldSz cx="9144000" cy="5143500" type="screen16x9"/>
  <p:notesSz cx="6858000" cy="9144000"/>
  <p:embeddedFontLst>
    <p:embeddedFont>
      <p:font typeface="Arial Narrow" panose="020B0606020202030204" pitchFamily="34" charset="0"/>
      <p:regular r:id="rId15"/>
      <p:bold r:id="rId16"/>
      <p:italic r:id="rId17"/>
      <p:boldItalic r:id="rId18"/>
    </p:embeddedFont>
    <p:embeddedFont>
      <p:font typeface="Barlow ExtraBold" panose="020B0604020202020204" charset="0"/>
      <p:bold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DM Sans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5ABDCD6-9EEE-4237-BE94-1CEB7A1A77F9}">
  <a:tblStyle styleId="{65ABDCD6-9EEE-4237-BE94-1CEB7A1A77F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B0E7A-7804-4456-AFC1-78B60E9F696C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92BA9-F548-4230-A732-622CFB322BC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61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5" name="Google Shape;81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52175" y="3393291"/>
            <a:ext cx="3508083" cy="1750210"/>
          </a:xfrm>
          <a:custGeom>
            <a:avLst/>
            <a:gdLst/>
            <a:ahLst/>
            <a:cxnLst/>
            <a:rect l="l" t="t" r="r" b="b"/>
            <a:pathLst>
              <a:path w="26992" h="13466" extrusionOk="0">
                <a:moveTo>
                  <a:pt x="13496" y="0"/>
                </a:moveTo>
                <a:cubicBezTo>
                  <a:pt x="6049" y="0"/>
                  <a:pt x="1" y="6019"/>
                  <a:pt x="1" y="13466"/>
                </a:cubicBezTo>
                <a:lnTo>
                  <a:pt x="4469" y="13466"/>
                </a:lnTo>
                <a:cubicBezTo>
                  <a:pt x="4469" y="8481"/>
                  <a:pt x="8511" y="4438"/>
                  <a:pt x="13496" y="4438"/>
                </a:cubicBezTo>
                <a:cubicBezTo>
                  <a:pt x="18481" y="4438"/>
                  <a:pt x="22524" y="8481"/>
                  <a:pt x="22524" y="13466"/>
                </a:cubicBezTo>
                <a:lnTo>
                  <a:pt x="26992" y="13466"/>
                </a:lnTo>
                <a:cubicBezTo>
                  <a:pt x="26992" y="6019"/>
                  <a:pt x="20943" y="0"/>
                  <a:pt x="13496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139600" y="158556"/>
            <a:ext cx="781338" cy="774634"/>
            <a:chOff x="3275850" y="3006614"/>
            <a:chExt cx="830059" cy="822936"/>
          </a:xfrm>
        </p:grpSpPr>
        <p:sp>
          <p:nvSpPr>
            <p:cNvPr id="12" name="Google Shape;12;p2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27585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538837" y="378939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80272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065752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rot="5400000">
            <a:off x="716725" y="-370700"/>
            <a:ext cx="709200" cy="2163000"/>
          </a:xfrm>
          <a:prstGeom prst="round2SameRect">
            <a:avLst>
              <a:gd name="adj1" fmla="val 48556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713225" y="1338275"/>
            <a:ext cx="4615800" cy="184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ubTitle" idx="1"/>
          </p:nvPr>
        </p:nvSpPr>
        <p:spPr>
          <a:xfrm>
            <a:off x="713225" y="3186125"/>
            <a:ext cx="28782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2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"/>
          <p:cNvSpPr/>
          <p:nvPr/>
        </p:nvSpPr>
        <p:spPr>
          <a:xfrm rot="5400000" flipH="1">
            <a:off x="1319851" y="-1072600"/>
            <a:ext cx="710700" cy="33507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7"/>
          <p:cNvSpPr/>
          <p:nvPr/>
        </p:nvSpPr>
        <p:spPr>
          <a:xfrm>
            <a:off x="1862088" y="393800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7"/>
          <p:cNvGrpSpPr/>
          <p:nvPr/>
        </p:nvGrpSpPr>
        <p:grpSpPr>
          <a:xfrm flipH="1">
            <a:off x="288936" y="4490581"/>
            <a:ext cx="703621" cy="476896"/>
            <a:chOff x="3275850" y="3006614"/>
            <a:chExt cx="830059" cy="562592"/>
          </a:xfrm>
        </p:grpSpPr>
        <p:sp>
          <p:nvSpPr>
            <p:cNvPr id="112" name="Google Shape;112;p7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7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7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7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7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7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7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7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7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" name="Google Shape;124;p7"/>
          <p:cNvSpPr/>
          <p:nvPr/>
        </p:nvSpPr>
        <p:spPr>
          <a:xfrm>
            <a:off x="7873538" y="113187"/>
            <a:ext cx="962055" cy="979116"/>
          </a:xfrm>
          <a:custGeom>
            <a:avLst/>
            <a:gdLst/>
            <a:ahLst/>
            <a:cxnLst/>
            <a:rect l="l" t="t" r="r" b="b"/>
            <a:pathLst>
              <a:path w="16628" h="16658" extrusionOk="0">
                <a:moveTo>
                  <a:pt x="8329" y="1"/>
                </a:moveTo>
                <a:cubicBezTo>
                  <a:pt x="3709" y="1"/>
                  <a:pt x="1" y="3739"/>
                  <a:pt x="1" y="8329"/>
                </a:cubicBezTo>
                <a:cubicBezTo>
                  <a:pt x="1" y="12919"/>
                  <a:pt x="3709" y="16658"/>
                  <a:pt x="8329" y="16658"/>
                </a:cubicBezTo>
                <a:cubicBezTo>
                  <a:pt x="12919" y="16658"/>
                  <a:pt x="16627" y="12919"/>
                  <a:pt x="16627" y="8329"/>
                </a:cubicBezTo>
                <a:cubicBezTo>
                  <a:pt x="16627" y="3739"/>
                  <a:pt x="12919" y="1"/>
                  <a:pt x="8329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7"/>
          <p:cNvSpPr txBox="1">
            <a:spLocks noGrp="1"/>
          </p:cNvSpPr>
          <p:nvPr>
            <p:ph type="title"/>
          </p:nvPr>
        </p:nvSpPr>
        <p:spPr>
          <a:xfrm>
            <a:off x="713225" y="1347175"/>
            <a:ext cx="3505800" cy="153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subTitle" idx="1"/>
          </p:nvPr>
        </p:nvSpPr>
        <p:spPr>
          <a:xfrm>
            <a:off x="713225" y="2885525"/>
            <a:ext cx="3505800" cy="9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" name="Imagen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21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"/>
          <p:cNvSpPr/>
          <p:nvPr/>
        </p:nvSpPr>
        <p:spPr>
          <a:xfrm rot="10800000">
            <a:off x="7011872" y="3469290"/>
            <a:ext cx="2160144" cy="2162728"/>
          </a:xfrm>
          <a:custGeom>
            <a:avLst/>
            <a:gdLst/>
            <a:ahLst/>
            <a:cxnLst/>
            <a:rect l="l" t="t" r="r" b="b"/>
            <a:pathLst>
              <a:path w="25716" h="25746" extrusionOk="0">
                <a:moveTo>
                  <a:pt x="0" y="0"/>
                </a:moveTo>
                <a:lnTo>
                  <a:pt x="0" y="25745"/>
                </a:lnTo>
                <a:cubicBezTo>
                  <a:pt x="14195" y="25745"/>
                  <a:pt x="25715" y="14225"/>
                  <a:pt x="25715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8"/>
          <p:cNvSpPr/>
          <p:nvPr/>
        </p:nvSpPr>
        <p:spPr>
          <a:xfrm rot="10800000" flipH="1">
            <a:off x="46613" y="0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30;p8"/>
          <p:cNvGrpSpPr/>
          <p:nvPr/>
        </p:nvGrpSpPr>
        <p:grpSpPr>
          <a:xfrm>
            <a:off x="8368534" y="121621"/>
            <a:ext cx="624487" cy="423261"/>
            <a:chOff x="3275850" y="3006614"/>
            <a:chExt cx="830059" cy="562592"/>
          </a:xfrm>
        </p:grpSpPr>
        <p:sp>
          <p:nvSpPr>
            <p:cNvPr id="131" name="Google Shape;131;p8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8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8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8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8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8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8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8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8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8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8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713225" y="1225950"/>
            <a:ext cx="5075100" cy="26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19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7"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40"/>
          <p:cNvSpPr/>
          <p:nvPr/>
        </p:nvSpPr>
        <p:spPr>
          <a:xfrm flipH="1">
            <a:off x="6983859" y="0"/>
            <a:ext cx="2160144" cy="2162728"/>
          </a:xfrm>
          <a:custGeom>
            <a:avLst/>
            <a:gdLst/>
            <a:ahLst/>
            <a:cxnLst/>
            <a:rect l="l" t="t" r="r" b="b"/>
            <a:pathLst>
              <a:path w="25716" h="25746" extrusionOk="0">
                <a:moveTo>
                  <a:pt x="0" y="0"/>
                </a:moveTo>
                <a:lnTo>
                  <a:pt x="0" y="25745"/>
                </a:lnTo>
                <a:cubicBezTo>
                  <a:pt x="14195" y="25745"/>
                  <a:pt x="25715" y="14225"/>
                  <a:pt x="25715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40"/>
          <p:cNvSpPr/>
          <p:nvPr/>
        </p:nvSpPr>
        <p:spPr>
          <a:xfrm>
            <a:off x="700950" y="3386603"/>
            <a:ext cx="3508083" cy="1750210"/>
          </a:xfrm>
          <a:custGeom>
            <a:avLst/>
            <a:gdLst/>
            <a:ahLst/>
            <a:cxnLst/>
            <a:rect l="l" t="t" r="r" b="b"/>
            <a:pathLst>
              <a:path w="26992" h="13466" extrusionOk="0">
                <a:moveTo>
                  <a:pt x="13496" y="0"/>
                </a:moveTo>
                <a:cubicBezTo>
                  <a:pt x="6049" y="0"/>
                  <a:pt x="1" y="6019"/>
                  <a:pt x="1" y="13466"/>
                </a:cubicBezTo>
                <a:lnTo>
                  <a:pt x="4469" y="13466"/>
                </a:lnTo>
                <a:cubicBezTo>
                  <a:pt x="4469" y="8481"/>
                  <a:pt x="8511" y="4438"/>
                  <a:pt x="13496" y="4438"/>
                </a:cubicBezTo>
                <a:cubicBezTo>
                  <a:pt x="18481" y="4438"/>
                  <a:pt x="22524" y="8481"/>
                  <a:pt x="22524" y="13466"/>
                </a:cubicBezTo>
                <a:lnTo>
                  <a:pt x="26992" y="13466"/>
                </a:lnTo>
                <a:cubicBezTo>
                  <a:pt x="26992" y="6019"/>
                  <a:pt x="20943" y="0"/>
                  <a:pt x="13496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7" name="Google Shape;747;p40"/>
          <p:cNvGrpSpPr/>
          <p:nvPr/>
        </p:nvGrpSpPr>
        <p:grpSpPr>
          <a:xfrm>
            <a:off x="219403" y="132555"/>
            <a:ext cx="859591" cy="312120"/>
            <a:chOff x="3275850" y="3006614"/>
            <a:chExt cx="830059" cy="301397"/>
          </a:xfrm>
        </p:grpSpPr>
        <p:sp>
          <p:nvSpPr>
            <p:cNvPr id="748" name="Google Shape;748;p40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0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0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0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0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0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0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0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15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7_1"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41"/>
          <p:cNvSpPr/>
          <p:nvPr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9" name="Google Shape;759;p41"/>
          <p:cNvGrpSpPr/>
          <p:nvPr/>
        </p:nvGrpSpPr>
        <p:grpSpPr>
          <a:xfrm>
            <a:off x="280814" y="4434213"/>
            <a:ext cx="861799" cy="584105"/>
            <a:chOff x="3275850" y="3006614"/>
            <a:chExt cx="830059" cy="562592"/>
          </a:xfrm>
        </p:grpSpPr>
        <p:sp>
          <p:nvSpPr>
            <p:cNvPr id="760" name="Google Shape;760;p41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1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1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41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41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1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1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41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41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1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1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1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2" name="Google Shape;772;p41"/>
          <p:cNvSpPr/>
          <p:nvPr/>
        </p:nvSpPr>
        <p:spPr>
          <a:xfrm rot="10800000" flipH="1">
            <a:off x="6141438" y="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7_1_1"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p42"/>
          <p:cNvSpPr/>
          <p:nvPr/>
        </p:nvSpPr>
        <p:spPr>
          <a:xfrm rot="-5400000">
            <a:off x="7646250" y="-408900"/>
            <a:ext cx="716400" cy="22791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" name="Imagen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1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Char char="●"/>
              <a:defRPr sz="18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86" r:id="rId4"/>
    <p:sldLayoutId id="2147483687" r:id="rId5"/>
    <p:sldLayoutId id="2147483688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971040" y="3854027"/>
            <a:ext cx="5520267" cy="682056"/>
          </a:xfrm>
          <a:prstGeom prst="rect">
            <a:avLst/>
          </a:prstGeom>
          <a:solidFill>
            <a:srgbClr val="EFB3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2" t="21318" r="21070" b="26098"/>
          <a:stretch/>
        </p:blipFill>
        <p:spPr>
          <a:xfrm>
            <a:off x="2154213" y="955041"/>
            <a:ext cx="5103266" cy="250849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88184" y="3543043"/>
            <a:ext cx="7085680" cy="993040"/>
          </a:xfrm>
        </p:spPr>
        <p:txBody>
          <a:bodyPr/>
          <a:lstStyle/>
          <a:p>
            <a:pPr algn="ctr"/>
            <a:r>
              <a:rPr lang="es-MX" sz="3600" b="1" dirty="0">
                <a:latin typeface="Calibri" panose="020F0502020204030204" pitchFamily="34" charset="0"/>
                <a:cs typeface="Calibri" panose="020F0502020204030204" pitchFamily="34" charset="0"/>
              </a:rPr>
              <a:t>Rendición de Cuentas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908" y="266595"/>
            <a:ext cx="1814233" cy="68844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>
            <a:extLst>
              <a:ext uri="{FF2B5EF4-FFF2-40B4-BE49-F238E27FC236}">
                <a16:creationId xmlns:a16="http://schemas.microsoft.com/office/drawing/2014/main" id="{440751C7-A91D-4117-8E78-05F70167998E}"/>
              </a:ext>
            </a:extLst>
          </p:cNvPr>
          <p:cNvSpPr txBox="1">
            <a:spLocks/>
          </p:cNvSpPr>
          <p:nvPr/>
        </p:nvSpPr>
        <p:spPr>
          <a:xfrm>
            <a:off x="0" y="404499"/>
            <a:ext cx="6713894" cy="63758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2800" b="1" dirty="0">
                <a:solidFill>
                  <a:srgbClr val="FF0000"/>
                </a:solidFill>
              </a:rPr>
              <a:t>DESARROLLO ECONÓMICO LOCAL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0A76927-7D0F-4E1A-90E1-EF5AA4D4D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947" y="1106613"/>
            <a:ext cx="3991766" cy="1782262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211300D6-E116-4792-8E5C-099FEF3DF936}"/>
              </a:ext>
            </a:extLst>
          </p:cNvPr>
          <p:cNvSpPr/>
          <p:nvPr/>
        </p:nvSpPr>
        <p:spPr>
          <a:xfrm>
            <a:off x="4932983" y="1821458"/>
            <a:ext cx="3561822" cy="2539438"/>
          </a:xfrm>
          <a:prstGeom prst="rect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MX" sz="1200" b="1" dirty="0"/>
              <a:t>Convenio específico de cooperación interinstitucional entre la Municipalidad de Puente Piedra y </a:t>
            </a:r>
            <a:r>
              <a:rPr lang="es-PE" sz="1200" b="1" dirty="0"/>
              <a:t>EMPLEA-T PERÚ (Integrado por PLAN INTERNATIONAL Y CAPLAB)</a:t>
            </a:r>
            <a:r>
              <a:rPr lang="es-PE" sz="1200" dirty="0"/>
              <a:t>. </a:t>
            </a:r>
          </a:p>
          <a:p>
            <a:pPr algn="just"/>
            <a:endParaRPr lang="es-MX" sz="1200" b="1" dirty="0"/>
          </a:p>
          <a:p>
            <a:pPr algn="just"/>
            <a:r>
              <a:rPr lang="es-PE" sz="1200" b="1" dirty="0"/>
              <a:t>La BOLSA DE TRABAJO, es una herramienta que permite el registro de empresas que requieren un determinado personal (Perfil); De igual forma el registro de personal que busca un determinado trabajo, los participantes lograran insertarse al mercado laboral con todos sus beneficios de ley.</a:t>
            </a:r>
            <a:endParaRPr lang="es-MX" sz="1200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1058FEA-A17A-4646-B753-995BC87A0C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68" t="18664" r="4476" b="14713"/>
          <a:stretch/>
        </p:blipFill>
        <p:spPr>
          <a:xfrm>
            <a:off x="5300421" y="968640"/>
            <a:ext cx="2495228" cy="69742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2C11FBE-40EA-48B3-9A7E-FFB56E2B25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544" y="3119745"/>
            <a:ext cx="4373687" cy="161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031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231" y="506688"/>
            <a:ext cx="2031531" cy="77090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44" y="1669774"/>
            <a:ext cx="7121703" cy="238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6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75A2295F-7919-4A7E-8656-C924ABA7E798}"/>
              </a:ext>
            </a:extLst>
          </p:cNvPr>
          <p:cNvSpPr/>
          <p:nvPr/>
        </p:nvSpPr>
        <p:spPr>
          <a:xfrm>
            <a:off x="1072138" y="591635"/>
            <a:ext cx="7250452" cy="1089933"/>
          </a:xfrm>
          <a:prstGeom prst="rect">
            <a:avLst/>
          </a:prstGeom>
          <a:solidFill>
            <a:srgbClr val="EFB3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5716594-15C8-4BE6-B4B9-FC79C62651A7}"/>
              </a:ext>
            </a:extLst>
          </p:cNvPr>
          <p:cNvSpPr txBox="1">
            <a:spLocks/>
          </p:cNvSpPr>
          <p:nvPr/>
        </p:nvSpPr>
        <p:spPr>
          <a:xfrm>
            <a:off x="1154524" y="783361"/>
            <a:ext cx="7085680" cy="99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ExtraBold"/>
              <a:buNone/>
              <a:defRPr sz="3200" b="0" i="0" u="none" strike="noStrike" cap="none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ExtraBold"/>
              <a:buNone/>
              <a:defRPr sz="2400" b="0" i="0" u="none" strike="noStrike" cap="none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ExtraBold"/>
              <a:buNone/>
              <a:defRPr sz="2400" b="0" i="0" u="none" strike="noStrike" cap="none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ExtraBold"/>
              <a:buNone/>
              <a:defRPr sz="2400" b="0" i="0" u="none" strike="noStrike" cap="none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ExtraBold"/>
              <a:buNone/>
              <a:defRPr sz="2400" b="0" i="0" u="none" strike="noStrike" cap="none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ExtraBold"/>
              <a:buNone/>
              <a:defRPr sz="2400" b="0" i="0" u="none" strike="noStrike" cap="none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ExtraBold"/>
              <a:buNone/>
              <a:defRPr sz="2400" b="0" i="0" u="none" strike="noStrike" cap="none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ExtraBold"/>
              <a:buNone/>
              <a:defRPr sz="2400" b="0" i="0" u="none" strike="noStrike" cap="none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Barlow ExtraBold"/>
              <a:buNone/>
              <a:defRPr sz="2400" b="0" i="0" u="none" strike="noStrike" cap="none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9pPr>
          </a:lstStyle>
          <a:p>
            <a:pPr algn="ctr"/>
            <a:r>
              <a:rPr lang="es-MX" sz="3600" b="1" dirty="0">
                <a:latin typeface="Calibri" panose="020F0502020204030204" pitchFamily="34" charset="0"/>
                <a:cs typeface="Calibri" panose="020F0502020204030204" pitchFamily="34" charset="0"/>
              </a:rPr>
              <a:t>GERENCIA DE PARTICIPACIÓN VECINAL Y DESARROLLO SOCIAL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A6353B6-1F14-4EFB-A376-541BC7ED1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458" y="2407073"/>
            <a:ext cx="2194359" cy="1462906"/>
          </a:xfrm>
          <a:prstGeom prst="rect">
            <a:avLst/>
          </a:prstGeom>
        </p:spPr>
      </p:pic>
      <p:pic>
        <p:nvPicPr>
          <p:cNvPr id="8198" name="Picture 6" descr="Puede ser una imagen de niños y texto que dice &quot;Municipalidad de Puente Piedra&quot;">
            <a:extLst>
              <a:ext uri="{FF2B5EF4-FFF2-40B4-BE49-F238E27FC236}">
                <a16:creationId xmlns:a16="http://schemas.microsoft.com/office/drawing/2014/main" id="{3C7A48C8-2E76-40F2-8CE6-6FAB193612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2" b="12986"/>
          <a:stretch/>
        </p:blipFill>
        <p:spPr bwMode="auto">
          <a:xfrm>
            <a:off x="660028" y="2354863"/>
            <a:ext cx="2357115" cy="146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Puede ser una imagen de 1 persona y texto que dice &quot;CIAM POOK RS Taller &quot;Computación gratuito de y piscología (Adultos mayores) Lunes a las 9:00 a.m. 9 CIAM de Laderas de Chillón I explanada Miércoles a las 3:00 p.m. Rennán Espinoza Alcalde de Puente Piedra Municipalidad de Puente Piedra&quot;">
            <a:extLst>
              <a:ext uri="{FF2B5EF4-FFF2-40B4-BE49-F238E27FC236}">
                <a16:creationId xmlns:a16="http://schemas.microsoft.com/office/drawing/2014/main" id="{23B88261-FBB7-4D5C-868A-E13859307C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2" t="2410" r="1036" b="53201"/>
          <a:stretch/>
        </p:blipFill>
        <p:spPr bwMode="auto">
          <a:xfrm>
            <a:off x="3831956" y="2288572"/>
            <a:ext cx="1778431" cy="163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153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>
            <a:extLst>
              <a:ext uri="{FF2B5EF4-FFF2-40B4-BE49-F238E27FC236}">
                <a16:creationId xmlns:a16="http://schemas.microsoft.com/office/drawing/2014/main" id="{4519FB4D-ABF0-4192-9138-27110DBE03A4}"/>
              </a:ext>
            </a:extLst>
          </p:cNvPr>
          <p:cNvSpPr txBox="1">
            <a:spLocks/>
          </p:cNvSpPr>
          <p:nvPr/>
        </p:nvSpPr>
        <p:spPr>
          <a:xfrm>
            <a:off x="508868" y="181850"/>
            <a:ext cx="5954377" cy="637580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3000" b="1" dirty="0"/>
              <a:t>Población empadronada en SISFHO </a:t>
            </a:r>
          </a:p>
        </p:txBody>
      </p:sp>
      <p:graphicFrame>
        <p:nvGraphicFramePr>
          <p:cNvPr id="4" name="4 Tabla">
            <a:extLst>
              <a:ext uri="{FF2B5EF4-FFF2-40B4-BE49-F238E27FC236}">
                <a16:creationId xmlns:a16="http://schemas.microsoft.com/office/drawing/2014/main" id="{60A995F4-D38A-4BFC-BA25-D9C8C959E7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718759"/>
              </p:ext>
            </p:extLst>
          </p:nvPr>
        </p:nvGraphicFramePr>
        <p:xfrm>
          <a:off x="686318" y="719291"/>
          <a:ext cx="5811148" cy="131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5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s-PE" sz="1100" dirty="0"/>
                        <a:t>Clasificación</a:t>
                      </a:r>
                      <a:r>
                        <a:rPr lang="es-PE" sz="1100" baseline="0" dirty="0"/>
                        <a:t> Socioeconómica</a:t>
                      </a:r>
                      <a:endParaRPr lang="es-PE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100" dirty="0"/>
                        <a:t>Número</a:t>
                      </a:r>
                      <a:r>
                        <a:rPr lang="es-PE" sz="1100" baseline="0" dirty="0"/>
                        <a:t> de Integrantes </a:t>
                      </a:r>
                      <a:endParaRPr lang="es-PE" sz="11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030">
                <a:tc>
                  <a:txBody>
                    <a:bodyPr/>
                    <a:lstStyle/>
                    <a:p>
                      <a:r>
                        <a:rPr lang="es-PE" sz="1100" dirty="0"/>
                        <a:t>Pobre extremo</a:t>
                      </a:r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91,724</a:t>
                      </a:r>
                      <a:endParaRPr lang="es-PE" sz="1100" b="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030">
                <a:tc>
                  <a:txBody>
                    <a:bodyPr/>
                    <a:lstStyle/>
                    <a:p>
                      <a:r>
                        <a:rPr lang="es-PE" sz="1100" dirty="0"/>
                        <a:t>Pobre </a:t>
                      </a:r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82,038</a:t>
                      </a:r>
                      <a:endParaRPr lang="es-PE" sz="1100" b="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030">
                <a:tc>
                  <a:txBody>
                    <a:bodyPr/>
                    <a:lstStyle/>
                    <a:p>
                      <a:r>
                        <a:rPr lang="es-PE" sz="1100" dirty="0"/>
                        <a:t>No pobre </a:t>
                      </a:r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87,861</a:t>
                      </a:r>
                      <a:endParaRPr lang="es-PE" sz="1100" b="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030">
                <a:tc>
                  <a:txBody>
                    <a:bodyPr/>
                    <a:lstStyle/>
                    <a:p>
                      <a:pPr algn="ctr"/>
                      <a:r>
                        <a:rPr lang="es-PE" sz="1100" dirty="0"/>
                        <a:t>Total</a:t>
                      </a:r>
                      <a:r>
                        <a:rPr lang="es-PE" sz="1100" baseline="0" dirty="0"/>
                        <a:t> </a:t>
                      </a:r>
                      <a:endParaRPr lang="es-PE" sz="11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1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261,623</a:t>
                      </a:r>
                      <a:endParaRPr lang="es-PE" sz="1100" dirty="0"/>
                    </a:p>
                  </a:txBody>
                  <a:tcPr marL="68580" marR="68580" marT="34290" marB="3429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5 Rectángulo">
            <a:extLst>
              <a:ext uri="{FF2B5EF4-FFF2-40B4-BE49-F238E27FC236}">
                <a16:creationId xmlns:a16="http://schemas.microsoft.com/office/drawing/2014/main" id="{CF953C03-AE9D-41F1-9E6C-BAD36F8F47C7}"/>
              </a:ext>
            </a:extLst>
          </p:cNvPr>
          <p:cNvSpPr/>
          <p:nvPr/>
        </p:nvSpPr>
        <p:spPr>
          <a:xfrm>
            <a:off x="867325" y="2137532"/>
            <a:ext cx="2214246" cy="2700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900" dirty="0">
                <a:solidFill>
                  <a:schemeClr val="tx1"/>
                </a:solidFill>
              </a:rPr>
              <a:t>Fuente: </a:t>
            </a:r>
            <a:r>
              <a:rPr lang="es-PE" sz="900" dirty="0" err="1">
                <a:solidFill>
                  <a:schemeClr val="tx1"/>
                </a:solidFill>
              </a:rPr>
              <a:t>Infomidis</a:t>
            </a:r>
            <a:endParaRPr lang="es-PE" sz="900" dirty="0">
              <a:solidFill>
                <a:schemeClr val="tx1"/>
              </a:solidFill>
            </a:endParaRPr>
          </a:p>
          <a:p>
            <a:r>
              <a:rPr lang="es-PE" sz="900" dirty="0">
                <a:solidFill>
                  <a:schemeClr val="tx1"/>
                </a:solidFill>
              </a:rPr>
              <a:t>Actualizada en febrero de 2022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2BE1149B-D5D5-4D66-AF8D-DA8BC64859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867010"/>
              </p:ext>
            </p:extLst>
          </p:nvPr>
        </p:nvGraphicFramePr>
        <p:xfrm>
          <a:off x="805913" y="3657722"/>
          <a:ext cx="7795644" cy="67056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948304">
                  <a:extLst>
                    <a:ext uri="{9D8B030D-6E8A-4147-A177-3AD203B41FA5}">
                      <a16:colId xmlns:a16="http://schemas.microsoft.com/office/drawing/2014/main" val="4058691467"/>
                    </a:ext>
                  </a:extLst>
                </a:gridCol>
                <a:gridCol w="1158627">
                  <a:extLst>
                    <a:ext uri="{9D8B030D-6E8A-4147-A177-3AD203B41FA5}">
                      <a16:colId xmlns:a16="http://schemas.microsoft.com/office/drawing/2014/main" val="3259699307"/>
                    </a:ext>
                  </a:extLst>
                </a:gridCol>
                <a:gridCol w="983235">
                  <a:extLst>
                    <a:ext uri="{9D8B030D-6E8A-4147-A177-3AD203B41FA5}">
                      <a16:colId xmlns:a16="http://schemas.microsoft.com/office/drawing/2014/main" val="176332947"/>
                    </a:ext>
                  </a:extLst>
                </a:gridCol>
                <a:gridCol w="702310">
                  <a:extLst>
                    <a:ext uri="{9D8B030D-6E8A-4147-A177-3AD203B41FA5}">
                      <a16:colId xmlns:a16="http://schemas.microsoft.com/office/drawing/2014/main" val="1501509953"/>
                    </a:ext>
                  </a:extLst>
                </a:gridCol>
                <a:gridCol w="842772">
                  <a:extLst>
                    <a:ext uri="{9D8B030D-6E8A-4147-A177-3AD203B41FA5}">
                      <a16:colId xmlns:a16="http://schemas.microsoft.com/office/drawing/2014/main" val="1319478047"/>
                    </a:ext>
                  </a:extLst>
                </a:gridCol>
                <a:gridCol w="772542">
                  <a:extLst>
                    <a:ext uri="{9D8B030D-6E8A-4147-A177-3AD203B41FA5}">
                      <a16:colId xmlns:a16="http://schemas.microsoft.com/office/drawing/2014/main" val="3756920655"/>
                    </a:ext>
                  </a:extLst>
                </a:gridCol>
                <a:gridCol w="842772">
                  <a:extLst>
                    <a:ext uri="{9D8B030D-6E8A-4147-A177-3AD203B41FA5}">
                      <a16:colId xmlns:a16="http://schemas.microsoft.com/office/drawing/2014/main" val="2859232116"/>
                    </a:ext>
                  </a:extLst>
                </a:gridCol>
                <a:gridCol w="702310">
                  <a:extLst>
                    <a:ext uri="{9D8B030D-6E8A-4147-A177-3AD203B41FA5}">
                      <a16:colId xmlns:a16="http://schemas.microsoft.com/office/drawing/2014/main" val="985848339"/>
                    </a:ext>
                  </a:extLst>
                </a:gridCol>
                <a:gridCol w="842772">
                  <a:extLst>
                    <a:ext uri="{9D8B030D-6E8A-4147-A177-3AD203B41FA5}">
                      <a16:colId xmlns:a16="http://schemas.microsoft.com/office/drawing/2014/main" val="4201566635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s-PE" sz="1100" u="none" strike="noStrike" dirty="0">
                          <a:effectLst/>
                        </a:rPr>
                        <a:t> 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b="1" u="none" strike="noStrike" dirty="0">
                          <a:effectLst/>
                        </a:rPr>
                        <a:t>AUTOSEGUROS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b="1" u="none" strike="noStrike" dirty="0">
                          <a:effectLst/>
                        </a:rPr>
                        <a:t>CIAS SEGUROS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b="1" u="none" strike="noStrike" dirty="0">
                          <a:effectLst/>
                        </a:rPr>
                        <a:t>EPS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b="1" u="none" strike="noStrike" dirty="0">
                          <a:effectLst/>
                        </a:rPr>
                        <a:t>ESSALUD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b="1" u="none" strike="noStrike" dirty="0">
                          <a:effectLst/>
                        </a:rPr>
                        <a:t>FFAA/PNP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b="1" u="none" strike="noStrike" dirty="0">
                          <a:effectLst/>
                        </a:rPr>
                        <a:t>PREPAGAS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b="1" u="none" strike="noStrike" dirty="0">
                          <a:effectLst/>
                        </a:rPr>
                        <a:t>SIS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tabLst>
                          <a:tab pos="989013" algn="l"/>
                        </a:tabLst>
                      </a:pPr>
                      <a:r>
                        <a:rPr lang="es-PE" sz="1100" b="1" u="none" strike="noStrike" dirty="0">
                          <a:effectLst/>
                        </a:rPr>
                        <a:t>TOTAL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73444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b="1" u="none" strike="noStrike" dirty="0">
                          <a:effectLst/>
                        </a:rPr>
                        <a:t>PUENTE PIEDRA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u="none" strike="noStrike" dirty="0">
                          <a:effectLst/>
                        </a:rPr>
                        <a:t>998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u="none" strike="noStrike" dirty="0">
                          <a:effectLst/>
                        </a:rPr>
                        <a:t>3,456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u="none" strike="noStrike" dirty="0">
                          <a:effectLst/>
                        </a:rPr>
                        <a:t>3,341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u="none" strike="noStrike" dirty="0">
                          <a:effectLst/>
                        </a:rPr>
                        <a:t>84,113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u="none" strike="noStrike" dirty="0">
                          <a:effectLst/>
                        </a:rPr>
                        <a:t>6,854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u="none" strike="noStrike" dirty="0">
                          <a:effectLst/>
                        </a:rPr>
                        <a:t>3,619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u="none" strike="noStrike" dirty="0">
                          <a:effectLst/>
                        </a:rPr>
                        <a:t>165,752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b="1" u="none" strike="noStrike" dirty="0">
                          <a:effectLst/>
                        </a:rPr>
                        <a:t>268,133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944404"/>
                  </a:ext>
                </a:extLst>
              </a:tr>
            </a:tbl>
          </a:graphicData>
        </a:graphic>
      </p:graphicFrame>
      <p:sp>
        <p:nvSpPr>
          <p:cNvPr id="8" name="1 Título">
            <a:extLst>
              <a:ext uri="{FF2B5EF4-FFF2-40B4-BE49-F238E27FC236}">
                <a16:creationId xmlns:a16="http://schemas.microsoft.com/office/drawing/2014/main" id="{5005C88E-954A-4A4B-873E-62D7395DE640}"/>
              </a:ext>
            </a:extLst>
          </p:cNvPr>
          <p:cNvSpPr txBox="1">
            <a:spLocks/>
          </p:cNvSpPr>
          <p:nvPr/>
        </p:nvSpPr>
        <p:spPr>
          <a:xfrm>
            <a:off x="678797" y="2596918"/>
            <a:ext cx="7922761" cy="63758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2400" b="1" dirty="0"/>
              <a:t>Población Afiliada a Instituciones Administradoras de Fondo de Aseguramiento en Salud</a:t>
            </a:r>
          </a:p>
        </p:txBody>
      </p:sp>
      <p:sp>
        <p:nvSpPr>
          <p:cNvPr id="9" name="Flecha: hacia abajo 8">
            <a:extLst>
              <a:ext uri="{FF2B5EF4-FFF2-40B4-BE49-F238E27FC236}">
                <a16:creationId xmlns:a16="http://schemas.microsoft.com/office/drawing/2014/main" id="{A52633CB-6D96-4411-9930-48FA54C671C5}"/>
              </a:ext>
            </a:extLst>
          </p:cNvPr>
          <p:cNvSpPr/>
          <p:nvPr/>
        </p:nvSpPr>
        <p:spPr>
          <a:xfrm>
            <a:off x="7125036" y="3076505"/>
            <a:ext cx="492381" cy="55116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93618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Marcador de contenido">
            <a:extLst>
              <a:ext uri="{FF2B5EF4-FFF2-40B4-BE49-F238E27FC236}">
                <a16:creationId xmlns:a16="http://schemas.microsoft.com/office/drawing/2014/main" id="{F07DADE0-6CAB-47D2-873D-0E6D93C02E6A}"/>
              </a:ext>
            </a:extLst>
          </p:cNvPr>
          <p:cNvSpPr txBox="1">
            <a:spLocks/>
          </p:cNvSpPr>
          <p:nvPr/>
        </p:nvSpPr>
        <p:spPr>
          <a:xfrm>
            <a:off x="825803" y="382264"/>
            <a:ext cx="5447434" cy="2185988"/>
          </a:xfrm>
          <a:prstGeom prst="rect">
            <a:avLst/>
          </a:prstGeom>
        </p:spPr>
        <p:txBody>
          <a:bodyPr vert="horz" lIns="51435" tIns="25718" rIns="51435" bIns="25718" rtlCol="0" anchor="ctr" anchorCtr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1400" b="1" dirty="0">
                <a:solidFill>
                  <a:srgbClr val="C00000"/>
                </a:solidFill>
                <a:latin typeface="Arial Narrow" panose="020B0606020202030204" pitchFamily="34" charset="0"/>
              </a:rPr>
              <a:t>Atención de los programas sociales en el distrito, antes de la emergencia sanitaria </a:t>
            </a:r>
          </a:p>
          <a:p>
            <a:pPr algn="just">
              <a:lnSpc>
                <a:spcPct val="150000"/>
              </a:lnSpc>
            </a:pPr>
            <a:r>
              <a:rPr lang="es-MX" sz="1400" dirty="0">
                <a:solidFill>
                  <a:schemeClr val="tx1"/>
                </a:solidFill>
                <a:latin typeface="Arial Narrow" panose="020B0606020202030204" pitchFamily="34" charset="0"/>
              </a:rPr>
              <a:t>131 comedores (9221 beneficiarios)</a:t>
            </a:r>
          </a:p>
          <a:p>
            <a:pPr algn="just">
              <a:lnSpc>
                <a:spcPct val="150000"/>
              </a:lnSpc>
            </a:pPr>
            <a:r>
              <a:rPr lang="es-MX" sz="1400" dirty="0">
                <a:solidFill>
                  <a:schemeClr val="tx1"/>
                </a:solidFill>
                <a:latin typeface="Arial Narrow" panose="020B0606020202030204" pitchFamily="34" charset="0"/>
              </a:rPr>
              <a:t>630 comités de vaso de leche (25170 beneficiarios)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s-MX" sz="1400" dirty="0">
                <a:solidFill>
                  <a:schemeClr val="tx1"/>
                </a:solidFill>
                <a:latin typeface="Arial Narrow" panose="020B0606020202030204" pitchFamily="34" charset="0"/>
              </a:rPr>
              <a:t>Total de beneficiarios atendidos  </a:t>
            </a:r>
            <a:r>
              <a:rPr lang="es-MX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(34391 beneficiarios)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MX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es-MX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F32E84A-17D7-400E-8D50-8F280A245D4F}"/>
              </a:ext>
            </a:extLst>
          </p:cNvPr>
          <p:cNvSpPr/>
          <p:nvPr/>
        </p:nvSpPr>
        <p:spPr>
          <a:xfrm>
            <a:off x="825803" y="2278413"/>
            <a:ext cx="5708141" cy="2313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b="1" dirty="0">
                <a:solidFill>
                  <a:srgbClr val="C00000"/>
                </a:solidFill>
                <a:latin typeface="Arial Narrow" panose="020B0606020202030204" pitchFamily="34" charset="0"/>
              </a:rPr>
              <a:t>Atención actual de los programas sociales en el distrito (marzo del 2022)</a:t>
            </a:r>
          </a:p>
          <a:p>
            <a:pPr marL="192881" indent="-192881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Arial Narrow" panose="020B0606020202030204" pitchFamily="34" charset="0"/>
              </a:rPr>
              <a:t>146 comedores (12,476 beneficiarios, 15 ollas pasaron a ser comedores temporales)</a:t>
            </a:r>
          </a:p>
          <a:p>
            <a:pPr marL="192881" indent="-192881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Arial Narrow" panose="020B0606020202030204" pitchFamily="34" charset="0"/>
              </a:rPr>
              <a:t>630 comités de vaso de leche (25,170 beneficiarios)</a:t>
            </a:r>
          </a:p>
          <a:p>
            <a:pPr marL="192881" indent="-192881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latin typeface="Arial Narrow" panose="020B0606020202030204" pitchFamily="34" charset="0"/>
              </a:rPr>
              <a:t>63 ollas comunes (5,850 beneficiarios)</a:t>
            </a:r>
          </a:p>
          <a:p>
            <a:pPr algn="just">
              <a:lnSpc>
                <a:spcPct val="150000"/>
              </a:lnSpc>
            </a:pPr>
            <a:r>
              <a:rPr lang="es-MX" dirty="0">
                <a:latin typeface="Arial Narrow" panose="020B0606020202030204" pitchFamily="34" charset="0"/>
              </a:rPr>
              <a:t>Total de beneficiarios atendidos  </a:t>
            </a:r>
            <a:r>
              <a:rPr lang="es-MX" b="1" dirty="0">
                <a:latin typeface="Arial Narrow" panose="020B0606020202030204" pitchFamily="34" charset="0"/>
              </a:rPr>
              <a:t>(43,496 beneficiarios)</a:t>
            </a:r>
          </a:p>
          <a:p>
            <a:pPr algn="just">
              <a:lnSpc>
                <a:spcPct val="150000"/>
              </a:lnSpc>
            </a:pPr>
            <a:endParaRPr lang="es-MX" dirty="0">
              <a:latin typeface="Arial Narrow" panose="020B060602020203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5B5584C-E68D-44BA-BB9C-E0DA073488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102" y="735546"/>
            <a:ext cx="2372089" cy="158040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64FBF9C-FBB7-4560-B9DC-5D9296F04F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69"/>
          <a:stretch/>
        </p:blipFill>
        <p:spPr>
          <a:xfrm>
            <a:off x="5573014" y="2953737"/>
            <a:ext cx="2361252" cy="158040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DC94720-B0D7-44B8-B5B6-CEDCFD89F634}"/>
              </a:ext>
            </a:extLst>
          </p:cNvPr>
          <p:cNvSpPr txBox="1"/>
          <p:nvPr/>
        </p:nvSpPr>
        <p:spPr>
          <a:xfrm>
            <a:off x="2286340" y="4534142"/>
            <a:ext cx="2361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b="1" dirty="0">
                <a:solidFill>
                  <a:srgbClr val="FF0000"/>
                </a:solidFill>
                <a:latin typeface="Arial Narrow" panose="020B0606020202030204" pitchFamily="34" charset="0"/>
              </a:rPr>
              <a:t>9,105 nuevos beneficiarios</a:t>
            </a:r>
          </a:p>
        </p:txBody>
      </p:sp>
    </p:spTree>
    <p:extLst>
      <p:ext uri="{BB962C8B-B14F-4D97-AF65-F5344CB8AC3E}">
        <p14:creationId xmlns:p14="http://schemas.microsoft.com/office/powerpoint/2010/main" val="2255487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Título">
            <a:extLst>
              <a:ext uri="{FF2B5EF4-FFF2-40B4-BE49-F238E27FC236}">
                <a16:creationId xmlns:a16="http://schemas.microsoft.com/office/drawing/2014/main" id="{9289308B-C46D-43CD-BD63-BBEB8351E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735" y="551946"/>
            <a:ext cx="6172200" cy="857250"/>
          </a:xfrm>
        </p:spPr>
        <p:txBody>
          <a:bodyPr>
            <a:noAutofit/>
          </a:bodyPr>
          <a:lstStyle/>
          <a:p>
            <a:r>
              <a:rPr lang="es-PE" b="1" dirty="0"/>
              <a:t>Grupo vulnerable que accede a Programas sociales del MIDIS</a:t>
            </a:r>
          </a:p>
        </p:txBody>
      </p:sp>
      <p:graphicFrame>
        <p:nvGraphicFramePr>
          <p:cNvPr id="4" name="9 Tabla">
            <a:extLst>
              <a:ext uri="{FF2B5EF4-FFF2-40B4-BE49-F238E27FC236}">
                <a16:creationId xmlns:a16="http://schemas.microsoft.com/office/drawing/2014/main" id="{6B394797-7997-4495-B5DC-1EDA11CB3E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299436"/>
              </p:ext>
            </p:extLst>
          </p:nvPr>
        </p:nvGraphicFramePr>
        <p:xfrm>
          <a:off x="1041344" y="1723502"/>
          <a:ext cx="4329666" cy="2538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9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8644">
                <a:tc>
                  <a:txBody>
                    <a:bodyPr/>
                    <a:lstStyle/>
                    <a:p>
                      <a:pPr algn="ctr"/>
                      <a:r>
                        <a:rPr lang="es-PE" sz="1100" dirty="0"/>
                        <a:t>USUARIOS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100" dirty="0"/>
                        <a:t>CANTIDAD 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1126">
                <a:tc>
                  <a:txBody>
                    <a:bodyPr/>
                    <a:lstStyle/>
                    <a:p>
                      <a:r>
                        <a:rPr lang="es-PE" sz="1100" dirty="0"/>
                        <a:t>CUNA MAS: Niños</a:t>
                      </a:r>
                      <a:r>
                        <a:rPr lang="es-PE" sz="1100" baseline="0" dirty="0"/>
                        <a:t> y niñas atendidos en el servicio de cuidado diurno</a:t>
                      </a:r>
                      <a:endParaRPr lang="es-PE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100" dirty="0"/>
                        <a:t>344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796">
                <a:tc>
                  <a:txBody>
                    <a:bodyPr/>
                    <a:lstStyle/>
                    <a:p>
                      <a:r>
                        <a:rPr lang="es-PE" sz="1100" dirty="0"/>
                        <a:t>Pensión 65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100" dirty="0"/>
                        <a:t>1,583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1126">
                <a:tc>
                  <a:txBody>
                    <a:bodyPr/>
                    <a:lstStyle/>
                    <a:p>
                      <a:r>
                        <a:rPr lang="es-PE" sz="1100" dirty="0" err="1"/>
                        <a:t>Qali</a:t>
                      </a:r>
                      <a:r>
                        <a:rPr lang="es-PE" sz="1100" dirty="0"/>
                        <a:t> </a:t>
                      </a:r>
                      <a:r>
                        <a:rPr lang="es-PE" sz="1100" dirty="0" err="1"/>
                        <a:t>Warma</a:t>
                      </a:r>
                      <a:r>
                        <a:rPr lang="es-PE" sz="1100" dirty="0"/>
                        <a:t> – niños y niñas atendidos (146</a:t>
                      </a:r>
                      <a:r>
                        <a:rPr lang="es-PE" sz="1100" baseline="0" dirty="0"/>
                        <a:t> instituciones educativas</a:t>
                      </a:r>
                      <a:r>
                        <a:rPr lang="es-PE" sz="1100" dirty="0"/>
                        <a:t>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100" dirty="0"/>
                        <a:t>30,927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796">
                <a:tc>
                  <a:txBody>
                    <a:bodyPr/>
                    <a:lstStyle/>
                    <a:p>
                      <a:r>
                        <a:rPr lang="es-PE" sz="1100" dirty="0"/>
                        <a:t>Contigo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100" dirty="0"/>
                        <a:t>421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796">
                <a:tc>
                  <a:txBody>
                    <a:bodyPr/>
                    <a:lstStyle/>
                    <a:p>
                      <a:pPr algn="ctr"/>
                      <a:r>
                        <a:rPr lang="es-PE" sz="1100" b="1" dirty="0"/>
                        <a:t>TOTAL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E" sz="1100" b="1" dirty="0"/>
                        <a:t>33,275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10 Rectángulo">
            <a:extLst>
              <a:ext uri="{FF2B5EF4-FFF2-40B4-BE49-F238E27FC236}">
                <a16:creationId xmlns:a16="http://schemas.microsoft.com/office/drawing/2014/main" id="{9B8E888F-1973-4201-A76E-3E8B915E1DB5}"/>
              </a:ext>
            </a:extLst>
          </p:cNvPr>
          <p:cNvSpPr/>
          <p:nvPr/>
        </p:nvSpPr>
        <p:spPr>
          <a:xfrm>
            <a:off x="1283431" y="4478025"/>
            <a:ext cx="2214246" cy="2700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900" dirty="0">
                <a:solidFill>
                  <a:schemeClr val="tx1"/>
                </a:solidFill>
              </a:rPr>
              <a:t>Fuente: </a:t>
            </a:r>
            <a:r>
              <a:rPr lang="es-PE" sz="900" dirty="0" err="1">
                <a:solidFill>
                  <a:schemeClr val="tx1"/>
                </a:solidFill>
              </a:rPr>
              <a:t>Infomidis</a:t>
            </a:r>
            <a:endParaRPr lang="es-PE" sz="900" dirty="0">
              <a:solidFill>
                <a:schemeClr val="tx1"/>
              </a:solidFill>
            </a:endParaRPr>
          </a:p>
          <a:p>
            <a:r>
              <a:rPr lang="es-PE" sz="900" dirty="0">
                <a:solidFill>
                  <a:schemeClr val="tx1"/>
                </a:solidFill>
              </a:rPr>
              <a:t>Actualizada en febrero de 2022 </a:t>
            </a:r>
          </a:p>
        </p:txBody>
      </p:sp>
      <p:sp>
        <p:nvSpPr>
          <p:cNvPr id="7" name="13 Rectángulo">
            <a:extLst>
              <a:ext uri="{FF2B5EF4-FFF2-40B4-BE49-F238E27FC236}">
                <a16:creationId xmlns:a16="http://schemas.microsoft.com/office/drawing/2014/main" id="{84CE965A-E9CE-4784-B80B-FC98ACBE2769}"/>
              </a:ext>
            </a:extLst>
          </p:cNvPr>
          <p:cNvSpPr/>
          <p:nvPr/>
        </p:nvSpPr>
        <p:spPr>
          <a:xfrm>
            <a:off x="6107847" y="1975527"/>
            <a:ext cx="2493711" cy="20342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E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 14.8% de la población empadronada en SISFHO goza de los beneficios de los programas del MIDIS: Cuna Mas, Pensión 65, </a:t>
            </a:r>
            <a:r>
              <a:rPr lang="es-PE" b="1" dirty="0" err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QaliWarma</a:t>
            </a:r>
            <a:r>
              <a:rPr lang="es-PE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y Contigo</a:t>
            </a:r>
          </a:p>
        </p:txBody>
      </p:sp>
    </p:spTree>
    <p:extLst>
      <p:ext uri="{BB962C8B-B14F-4D97-AF65-F5344CB8AC3E}">
        <p14:creationId xmlns:p14="http://schemas.microsoft.com/office/powerpoint/2010/main" val="2855932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>
            <a:extLst>
              <a:ext uri="{FF2B5EF4-FFF2-40B4-BE49-F238E27FC236}">
                <a16:creationId xmlns:a16="http://schemas.microsoft.com/office/drawing/2014/main" id="{33E597AE-C3F9-4DBB-A561-1B842A17E826}"/>
              </a:ext>
            </a:extLst>
          </p:cNvPr>
          <p:cNvSpPr txBox="1">
            <a:spLocks/>
          </p:cNvSpPr>
          <p:nvPr/>
        </p:nvSpPr>
        <p:spPr>
          <a:xfrm>
            <a:off x="725292" y="396750"/>
            <a:ext cx="2087650" cy="63758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2800" b="1" dirty="0">
                <a:solidFill>
                  <a:srgbClr val="FF0000"/>
                </a:solidFill>
              </a:rPr>
              <a:t>OMAPED</a:t>
            </a:r>
          </a:p>
        </p:txBody>
      </p:sp>
      <p:sp>
        <p:nvSpPr>
          <p:cNvPr id="6" name="13 Rectángulo">
            <a:extLst>
              <a:ext uri="{FF2B5EF4-FFF2-40B4-BE49-F238E27FC236}">
                <a16:creationId xmlns:a16="http://schemas.microsoft.com/office/drawing/2014/main" id="{A9CB4159-76ED-4530-8628-AF3D41C8F59E}"/>
              </a:ext>
            </a:extLst>
          </p:cNvPr>
          <p:cNvSpPr/>
          <p:nvPr/>
        </p:nvSpPr>
        <p:spPr>
          <a:xfrm>
            <a:off x="3781586" y="4254285"/>
            <a:ext cx="3184902" cy="7439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Oficina Municipal de Atención a la Persona con Discapacidad</a:t>
            </a:r>
            <a:endParaRPr lang="es-PE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4985B191-AA43-442C-8016-D6185F3EB9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860592"/>
              </p:ext>
            </p:extLst>
          </p:nvPr>
        </p:nvGraphicFramePr>
        <p:xfrm>
          <a:off x="380032" y="976587"/>
          <a:ext cx="8167283" cy="2942357"/>
        </p:xfrm>
        <a:graphic>
          <a:graphicData uri="http://schemas.openxmlformats.org/drawingml/2006/table">
            <a:tbl>
              <a:tblPr>
                <a:tableStyleId>{65ABDCD6-9EEE-4237-BE94-1CEB7A1A77F9}</a:tableStyleId>
              </a:tblPr>
              <a:tblGrid>
                <a:gridCol w="402516">
                  <a:extLst>
                    <a:ext uri="{9D8B030D-6E8A-4147-A177-3AD203B41FA5}">
                      <a16:colId xmlns:a16="http://schemas.microsoft.com/office/drawing/2014/main" val="4142909972"/>
                    </a:ext>
                  </a:extLst>
                </a:gridCol>
                <a:gridCol w="5779023">
                  <a:extLst>
                    <a:ext uri="{9D8B030D-6E8A-4147-A177-3AD203B41FA5}">
                      <a16:colId xmlns:a16="http://schemas.microsoft.com/office/drawing/2014/main" val="733044940"/>
                    </a:ext>
                  </a:extLst>
                </a:gridCol>
                <a:gridCol w="591672">
                  <a:extLst>
                    <a:ext uri="{9D8B030D-6E8A-4147-A177-3AD203B41FA5}">
                      <a16:colId xmlns:a16="http://schemas.microsoft.com/office/drawing/2014/main" val="2659200818"/>
                    </a:ext>
                  </a:extLst>
                </a:gridCol>
                <a:gridCol w="671649">
                  <a:extLst>
                    <a:ext uri="{9D8B030D-6E8A-4147-A177-3AD203B41FA5}">
                      <a16:colId xmlns:a16="http://schemas.microsoft.com/office/drawing/2014/main" val="1041927147"/>
                    </a:ext>
                  </a:extLst>
                </a:gridCol>
                <a:gridCol w="722423">
                  <a:extLst>
                    <a:ext uri="{9D8B030D-6E8A-4147-A177-3AD203B41FA5}">
                      <a16:colId xmlns:a16="http://schemas.microsoft.com/office/drawing/2014/main" val="3006877263"/>
                    </a:ext>
                  </a:extLst>
                </a:gridCol>
              </a:tblGrid>
              <a:tr h="2011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ITEM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ACTIVIDAD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2019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2020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2021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158360"/>
                  </a:ext>
                </a:extLst>
              </a:tr>
              <a:tr h="377225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1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NÚMERO DE ATENCIÓN Y ORIENTACIÓN SOBRE SERVICIOS DE OMAPED, ORIENTACIÓN PSICOLOGICA Y CASOS SOCIALES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 dirty="0">
                          <a:effectLst/>
                        </a:rPr>
                        <a:t>2439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 dirty="0">
                          <a:effectLst/>
                        </a:rPr>
                        <a:t>1915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2589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99895245"/>
                  </a:ext>
                </a:extLst>
              </a:tr>
              <a:tr h="377225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>
                          <a:effectLst/>
                        </a:rPr>
                        <a:t>2</a:t>
                      </a:r>
                      <a:endParaRPr lang="es-PE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NÚMERO DE EMPADRONAMIENTO Y ACTUALIZACIÓN DE PERSONAS CON DISCAPACIDAD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320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15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1156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57519918"/>
                  </a:ext>
                </a:extLst>
              </a:tr>
              <a:tr h="2011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3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NÚMERO DE LLAMADAS TELEFÓNICAS-SEGUIMIENTO DE LA RED AMACHAY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0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25,156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5,596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23401879"/>
                  </a:ext>
                </a:extLst>
              </a:tr>
              <a:tr h="2011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>
                          <a:effectLst/>
                        </a:rPr>
                        <a:t>4</a:t>
                      </a:r>
                      <a:endParaRPr lang="es-PE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NÚMERO DE BENEFICIARIOS DEL SEGUIMIENTO DE LA RED AMACHAY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0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3785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1500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31285014"/>
                  </a:ext>
                </a:extLst>
              </a:tr>
              <a:tr h="4023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5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 dirty="0">
                          <a:effectLst/>
                        </a:rPr>
                        <a:t>NÚMERO DE TRASLADO A LAS PERSONAS CON DISCAPACIDAD EN LA CAMIONETA AMBULANCIA DE LA OMAPED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185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125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324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65353513"/>
                  </a:ext>
                </a:extLst>
              </a:tr>
              <a:tr h="2011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6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NÚMERO DE ATENCIÓN DE TERAPIA FÍSICA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0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0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527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84703565"/>
                  </a:ext>
                </a:extLst>
              </a:tr>
              <a:tr h="377225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7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u="none" strike="noStrike">
                          <a:effectLst/>
                        </a:rPr>
                        <a:t>NÚMERO DE ACTIVIDADES CON LAS PERSONAS CON DISCAPACIDAD Y FAMILIARES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26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3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35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88295363"/>
                  </a:ext>
                </a:extLst>
              </a:tr>
              <a:tr h="2011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8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NÚMERO DE PERSONAS SENSIBILIZADAS SOBRE EL BUEN TRATO A LAS PCD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9,568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265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15,256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31687547"/>
                  </a:ext>
                </a:extLst>
              </a:tr>
              <a:tr h="2011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b="1" u="none" strike="noStrike" dirty="0">
                          <a:effectLst/>
                        </a:rPr>
                        <a:t>9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u="none" strike="noStrike">
                          <a:effectLst/>
                        </a:rPr>
                        <a:t>NÚMERO DE TALLER DE ARTE, BAILE Y DANZA CON LAS PCD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156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0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>
                          <a:effectLst/>
                        </a:rPr>
                        <a:t>356</a:t>
                      </a:r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73740840"/>
                  </a:ext>
                </a:extLst>
              </a:tr>
              <a:tr h="201187">
                <a:tc>
                  <a:txBody>
                    <a:bodyPr/>
                    <a:lstStyle/>
                    <a:p>
                      <a:pPr algn="ctr" fontAlgn="ctr"/>
                      <a:endParaRPr lang="es-P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100" b="1" u="none" strike="noStrike" dirty="0">
                          <a:effectLst/>
                        </a:rPr>
                        <a:t>TOTAL</a:t>
                      </a:r>
                      <a:endParaRPr lang="es-PE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 dirty="0">
                          <a:effectLst/>
                        </a:rPr>
                        <a:t>12,694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 dirty="0">
                          <a:effectLst/>
                        </a:rPr>
                        <a:t>31,264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100" u="none" strike="noStrike" dirty="0">
                          <a:effectLst/>
                        </a:rPr>
                        <a:t>27,339</a:t>
                      </a:r>
                      <a:endParaRPr lang="es-P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52068120"/>
                  </a:ext>
                </a:extLst>
              </a:tr>
            </a:tbl>
          </a:graphicData>
        </a:graphic>
      </p:graphicFrame>
      <p:pic>
        <p:nvPicPr>
          <p:cNvPr id="7170" name="Picture 2">
            <a:extLst>
              <a:ext uri="{FF2B5EF4-FFF2-40B4-BE49-F238E27FC236}">
                <a16:creationId xmlns:a16="http://schemas.microsoft.com/office/drawing/2014/main" id="{11249954-97FA-48B9-BC93-DAD2A8F645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872"/>
          <a:stretch/>
        </p:blipFill>
        <p:spPr bwMode="auto">
          <a:xfrm>
            <a:off x="0" y="3733373"/>
            <a:ext cx="2107070" cy="137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959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9BC406B-BCCC-42A3-9280-1801E20B11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097741"/>
              </p:ext>
            </p:extLst>
          </p:nvPr>
        </p:nvGraphicFramePr>
        <p:xfrm>
          <a:off x="550190" y="1180698"/>
          <a:ext cx="4876799" cy="30556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536496">
                  <a:extLst>
                    <a:ext uri="{9D8B030D-6E8A-4147-A177-3AD203B41FA5}">
                      <a16:colId xmlns:a16="http://schemas.microsoft.com/office/drawing/2014/main" val="3024566704"/>
                    </a:ext>
                  </a:extLst>
                </a:gridCol>
                <a:gridCol w="2340303">
                  <a:extLst>
                    <a:ext uri="{9D8B030D-6E8A-4147-A177-3AD203B41FA5}">
                      <a16:colId xmlns:a16="http://schemas.microsoft.com/office/drawing/2014/main" val="1903726891"/>
                    </a:ext>
                  </a:extLst>
                </a:gridCol>
              </a:tblGrid>
              <a:tr h="2362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RESUMENES TOTALES DE LAS MATERIAS DURANTE EL 2021</a:t>
                      </a:r>
                      <a:endParaRPr lang="es-MX" sz="1400" b="1" i="1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937896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>
                          <a:effectLst/>
                        </a:rPr>
                        <a:t>TEMAS</a:t>
                      </a:r>
                      <a:endParaRPr lang="es-PE" sz="12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N° DE ATENCIONES</a:t>
                      </a:r>
                      <a:endParaRPr lang="es-PE" sz="12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89471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b="1" u="none" strike="noStrike" dirty="0">
                          <a:effectLst/>
                        </a:rPr>
                        <a:t>ALIMENTOS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506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3759354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b="1" u="none" strike="noStrike">
                          <a:effectLst/>
                        </a:rPr>
                        <a:t>TENENCIA DE HIJA(O)</a:t>
                      </a:r>
                      <a:endParaRPr lang="es-PE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490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8798940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b="1" u="none" strike="noStrike" dirty="0">
                          <a:effectLst/>
                        </a:rPr>
                        <a:t>REGIMEN DE VISITAS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490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4305586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b="1" u="none" strike="noStrike">
                          <a:effectLst/>
                        </a:rPr>
                        <a:t>ATENCIONES DIVERSAS</a:t>
                      </a:r>
                      <a:endParaRPr lang="es-PE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132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46798622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b="1" u="none" strike="noStrike" dirty="0">
                          <a:effectLst/>
                        </a:rPr>
                        <a:t>RIESGO DE DESPROTECCIÓN FAMILIAR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136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2906858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b="1" u="none" strike="noStrike" dirty="0">
                          <a:effectLst/>
                        </a:rPr>
                        <a:t>DESPROTECCIÓN FAMILIAR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20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07184634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b="1" u="none" strike="noStrike" dirty="0">
                          <a:effectLst/>
                        </a:rPr>
                        <a:t>ASESORIA ESPECIALIZADA PSICOLOGICA 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66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91046398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b="1" u="none" strike="noStrike" dirty="0">
                          <a:effectLst/>
                        </a:rPr>
                        <a:t>ASESORIA ESPECIALIZADA LEGAL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81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7405715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TOTAL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1921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9402072"/>
                  </a:ext>
                </a:extLst>
              </a:tr>
            </a:tbl>
          </a:graphicData>
        </a:graphic>
      </p:graphicFrame>
      <p:sp>
        <p:nvSpPr>
          <p:cNvPr id="6" name="1 Título">
            <a:extLst>
              <a:ext uri="{FF2B5EF4-FFF2-40B4-BE49-F238E27FC236}">
                <a16:creationId xmlns:a16="http://schemas.microsoft.com/office/drawing/2014/main" id="{6B732BA2-166B-40B1-86A6-D287F11D9691}"/>
              </a:ext>
            </a:extLst>
          </p:cNvPr>
          <p:cNvSpPr txBox="1">
            <a:spLocks/>
          </p:cNvSpPr>
          <p:nvPr/>
        </p:nvSpPr>
        <p:spPr>
          <a:xfrm>
            <a:off x="725292" y="396750"/>
            <a:ext cx="2087650" cy="63758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2800" b="1" dirty="0">
                <a:solidFill>
                  <a:srgbClr val="FF0000"/>
                </a:solidFill>
              </a:rPr>
              <a:t>DEMUNA</a:t>
            </a:r>
          </a:p>
        </p:txBody>
      </p:sp>
      <p:sp>
        <p:nvSpPr>
          <p:cNvPr id="7" name="13 Rectángulo">
            <a:extLst>
              <a:ext uri="{FF2B5EF4-FFF2-40B4-BE49-F238E27FC236}">
                <a16:creationId xmlns:a16="http://schemas.microsoft.com/office/drawing/2014/main" id="{70674281-6A95-4937-9D6C-46E43DD7F215}"/>
              </a:ext>
            </a:extLst>
          </p:cNvPr>
          <p:cNvSpPr/>
          <p:nvPr/>
        </p:nvSpPr>
        <p:spPr>
          <a:xfrm>
            <a:off x="6115598" y="1079961"/>
            <a:ext cx="2005514" cy="1066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Defensoría municipal del niño, niña y adolescente</a:t>
            </a:r>
            <a:endParaRPr lang="es-PE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2" name="Picture 2" descr="No hay ninguna descripción de la foto disponible.">
            <a:extLst>
              <a:ext uri="{FF2B5EF4-FFF2-40B4-BE49-F238E27FC236}">
                <a16:creationId xmlns:a16="http://schemas.microsoft.com/office/drawing/2014/main" id="{8C77FB7C-5827-45C7-A527-22DDF95E6E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74" b="39133"/>
          <a:stretch/>
        </p:blipFill>
        <p:spPr bwMode="auto">
          <a:xfrm>
            <a:off x="5689371" y="2280185"/>
            <a:ext cx="3246769" cy="178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223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9848E090-6203-49D5-94A3-C25E4C3A15DC}"/>
              </a:ext>
            </a:extLst>
          </p:cNvPr>
          <p:cNvSpPr txBox="1">
            <a:spLocks/>
          </p:cNvSpPr>
          <p:nvPr/>
        </p:nvSpPr>
        <p:spPr>
          <a:xfrm>
            <a:off x="725292" y="396750"/>
            <a:ext cx="2087650" cy="63758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2800" b="1" dirty="0">
                <a:solidFill>
                  <a:srgbClr val="FF0000"/>
                </a:solidFill>
              </a:rPr>
              <a:t>CIAM</a:t>
            </a:r>
          </a:p>
        </p:txBody>
      </p:sp>
      <p:sp>
        <p:nvSpPr>
          <p:cNvPr id="3" name="13 Rectángulo">
            <a:extLst>
              <a:ext uri="{FF2B5EF4-FFF2-40B4-BE49-F238E27FC236}">
                <a16:creationId xmlns:a16="http://schemas.microsoft.com/office/drawing/2014/main" id="{66A06844-4C1F-4211-A14D-6458781C8DBB}"/>
              </a:ext>
            </a:extLst>
          </p:cNvPr>
          <p:cNvSpPr/>
          <p:nvPr/>
        </p:nvSpPr>
        <p:spPr>
          <a:xfrm>
            <a:off x="6959381" y="1139126"/>
            <a:ext cx="1548313" cy="763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Centro Integral del Adulto Mayor</a:t>
            </a:r>
            <a:endParaRPr lang="es-PE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8EEDB6E-AD10-4E78-B1BF-4927A83DDD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891145"/>
              </p:ext>
            </p:extLst>
          </p:nvPr>
        </p:nvGraphicFramePr>
        <p:xfrm>
          <a:off x="495946" y="1034330"/>
          <a:ext cx="5835114" cy="3024722"/>
        </p:xfrm>
        <a:graphic>
          <a:graphicData uri="http://schemas.openxmlformats.org/drawingml/2006/table">
            <a:tbl>
              <a:tblPr firstRow="1" firstCol="1" bandRow="1">
                <a:tableStyleId>{65ABDCD6-9EEE-4237-BE94-1CEB7A1A77F9}</a:tableStyleId>
              </a:tblPr>
              <a:tblGrid>
                <a:gridCol w="3420950">
                  <a:extLst>
                    <a:ext uri="{9D8B030D-6E8A-4147-A177-3AD203B41FA5}">
                      <a16:colId xmlns:a16="http://schemas.microsoft.com/office/drawing/2014/main" val="928249169"/>
                    </a:ext>
                  </a:extLst>
                </a:gridCol>
                <a:gridCol w="2414164">
                  <a:extLst>
                    <a:ext uri="{9D8B030D-6E8A-4147-A177-3AD203B41FA5}">
                      <a16:colId xmlns:a16="http://schemas.microsoft.com/office/drawing/2014/main" val="3942575494"/>
                    </a:ext>
                  </a:extLst>
                </a:gridCol>
              </a:tblGrid>
              <a:tr h="239032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200" b="1" dirty="0">
                          <a:effectLst/>
                        </a:rPr>
                        <a:t>ATENCIONES EN CIAM (NOVIEMBRE 2021 HASTA MARZO 2022)</a:t>
                      </a:r>
                      <a:endParaRPr lang="es-PE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3380657"/>
                  </a:ext>
                </a:extLst>
              </a:tr>
              <a:tr h="195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200" b="1" dirty="0">
                          <a:effectLst/>
                        </a:rPr>
                        <a:t>ACTIVIDADES</a:t>
                      </a:r>
                      <a:endParaRPr lang="es-PE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200" b="1" dirty="0">
                          <a:effectLst/>
                        </a:rPr>
                        <a:t>N° DE PERSONAS ATENDIDAS</a:t>
                      </a:r>
                      <a:endParaRPr lang="es-PE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5977"/>
                  </a:ext>
                </a:extLst>
              </a:tr>
              <a:tr h="152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dirty="0">
                          <a:effectLst/>
                        </a:rPr>
                        <a:t>TALLERES EN EL CIAM (LUNES A SABADO)</a:t>
                      </a:r>
                      <a:endParaRPr lang="es-P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dirty="0">
                          <a:effectLst/>
                        </a:rPr>
                        <a:t>150 (CADA MES)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2947722243"/>
                  </a:ext>
                </a:extLst>
              </a:tr>
              <a:tr h="152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dirty="0">
                          <a:effectLst/>
                        </a:rPr>
                        <a:t>CELEBRACION DE CUMPLEAÑOS</a:t>
                      </a:r>
                      <a:endParaRPr lang="es-P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dirty="0">
                          <a:effectLst/>
                        </a:rPr>
                        <a:t>350 (MES DICIEMBRE, ABRIL)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3363666321"/>
                  </a:ext>
                </a:extLst>
              </a:tr>
              <a:tr h="152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dirty="0">
                          <a:effectLst/>
                        </a:rPr>
                        <a:t>ATENCIONES A CASOS SOCIALES</a:t>
                      </a:r>
                      <a:endParaRPr lang="es-P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>
                          <a:effectLst/>
                        </a:rPr>
                        <a:t>40</a:t>
                      </a:r>
                      <a:endParaRPr lang="es-P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3533650346"/>
                  </a:ext>
                </a:extLst>
              </a:tr>
              <a:tr h="152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dirty="0">
                          <a:effectLst/>
                        </a:rPr>
                        <a:t>ATENCION DE PSICOLOGIA</a:t>
                      </a:r>
                      <a:endParaRPr lang="es-P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dirty="0">
                          <a:effectLst/>
                        </a:rPr>
                        <a:t>150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2480734459"/>
                  </a:ext>
                </a:extLst>
              </a:tr>
              <a:tr h="152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 panose="020F0502020204030204" pitchFamily="34" charset="0"/>
                          <a:cs typeface="Arial"/>
                          <a:sym typeface="Arial"/>
                        </a:rPr>
                        <a:t>ACTIVIDADES VARIAS</a:t>
                      </a: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dirty="0">
                          <a:effectLst/>
                        </a:rPr>
                        <a:t>340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2857037856"/>
                  </a:ext>
                </a:extLst>
              </a:tr>
              <a:tr h="152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dirty="0">
                          <a:effectLst/>
                        </a:rPr>
                        <a:t>VISITAS A DOMICILIO</a:t>
                      </a:r>
                      <a:endParaRPr lang="es-P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dirty="0">
                          <a:effectLst/>
                        </a:rPr>
                        <a:t>40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2007917658"/>
                  </a:ext>
                </a:extLst>
              </a:tr>
              <a:tr h="3112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dirty="0">
                          <a:effectLst/>
                        </a:rPr>
                        <a:t>REACTIVACION DE TALLERES EN LAS ZONA NORTE CENTRO (MARZO)</a:t>
                      </a:r>
                      <a:endParaRPr lang="es-P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dirty="0">
                          <a:effectLst/>
                        </a:rPr>
                        <a:t>90 (CADA MES)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3608861454"/>
                  </a:ext>
                </a:extLst>
              </a:tr>
              <a:tr h="152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dirty="0">
                          <a:effectLst/>
                        </a:rPr>
                        <a:t>REGISTRO NUEVOS AL CIAM</a:t>
                      </a:r>
                      <a:endParaRPr lang="es-P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dirty="0">
                          <a:effectLst/>
                        </a:rPr>
                        <a:t>50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1089370905"/>
                  </a:ext>
                </a:extLst>
              </a:tr>
              <a:tr h="3112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dirty="0">
                          <a:effectLst/>
                        </a:rPr>
                        <a:t>ENTREGAS DE CANASTAS DE QUALI WARMA EN LAS 3 ZONAS</a:t>
                      </a:r>
                      <a:endParaRPr lang="es-P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dirty="0">
                          <a:effectLst/>
                        </a:rPr>
                        <a:t>280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3751648538"/>
                  </a:ext>
                </a:extLst>
              </a:tr>
              <a:tr h="152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dirty="0">
                          <a:effectLst/>
                        </a:rPr>
                        <a:t>ATENCION VIA TELEFONICA</a:t>
                      </a:r>
                      <a:endParaRPr lang="es-P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dirty="0">
                          <a:effectLst/>
                        </a:rPr>
                        <a:t>80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3312559469"/>
                  </a:ext>
                </a:extLst>
              </a:tr>
              <a:tr h="152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dirty="0">
                          <a:effectLst/>
                        </a:rPr>
                        <a:t>CAMPAÑAS</a:t>
                      </a:r>
                      <a:endParaRPr lang="es-P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110</a:t>
                      </a: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3823064350"/>
                  </a:ext>
                </a:extLst>
              </a:tr>
              <a:tr h="152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b="1" dirty="0">
                          <a:effectLst/>
                        </a:rPr>
                        <a:t>CAPACITACION DE TARJETIZACION ( MIDIS)</a:t>
                      </a:r>
                      <a:endParaRPr lang="es-PE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100" dirty="0">
                          <a:effectLst/>
                        </a:rPr>
                        <a:t>105</a:t>
                      </a:r>
                      <a:endParaRPr lang="es-P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/>
                </a:tc>
                <a:extLst>
                  <a:ext uri="{0D108BD9-81ED-4DB2-BD59-A6C34878D82A}">
                    <a16:rowId xmlns:a16="http://schemas.microsoft.com/office/drawing/2014/main" val="1051959763"/>
                  </a:ext>
                </a:extLst>
              </a:tr>
              <a:tr h="15209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200" b="1" dirty="0">
                          <a:effectLst/>
                        </a:rPr>
                        <a:t>TOTAL DE ATENCIONES </a:t>
                      </a:r>
                      <a:endParaRPr lang="es-PE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PE" sz="1200" b="1" dirty="0">
                          <a:effectLst/>
                        </a:rPr>
                        <a:t>1,785</a:t>
                      </a:r>
                      <a:endParaRPr lang="es-PE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06" marR="47806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303265"/>
                  </a:ext>
                </a:extLst>
              </a:tr>
            </a:tbl>
          </a:graphicData>
        </a:graphic>
      </p:graphicFrame>
      <p:pic>
        <p:nvPicPr>
          <p:cNvPr id="2050" name="Picture 2" descr="Puede ser una imagen de una o varias personas e interior">
            <a:extLst>
              <a:ext uri="{FF2B5EF4-FFF2-40B4-BE49-F238E27FC236}">
                <a16:creationId xmlns:a16="http://schemas.microsoft.com/office/drawing/2014/main" id="{32A18C4F-E101-4501-AD45-9F1D0431A5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1" r="15864" b="14018"/>
          <a:stretch/>
        </p:blipFill>
        <p:spPr bwMode="auto">
          <a:xfrm>
            <a:off x="6478058" y="2142926"/>
            <a:ext cx="2510958" cy="191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579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964E578-19F0-408F-BFD2-F21FF7A22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587" y="1129837"/>
            <a:ext cx="4390864" cy="350871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515B4AA-2E3B-4C49-A2E8-AB2329AACC8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643" y="1566669"/>
            <a:ext cx="3228492" cy="227691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1 Título">
            <a:extLst>
              <a:ext uri="{FF2B5EF4-FFF2-40B4-BE49-F238E27FC236}">
                <a16:creationId xmlns:a16="http://schemas.microsoft.com/office/drawing/2014/main" id="{440751C7-A91D-4117-8E78-05F70167998E}"/>
              </a:ext>
            </a:extLst>
          </p:cNvPr>
          <p:cNvSpPr txBox="1">
            <a:spLocks/>
          </p:cNvSpPr>
          <p:nvPr/>
        </p:nvSpPr>
        <p:spPr>
          <a:xfrm>
            <a:off x="0" y="404499"/>
            <a:ext cx="6713894" cy="63758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2800" b="1" dirty="0">
                <a:solidFill>
                  <a:srgbClr val="FF0000"/>
                </a:solidFill>
              </a:rPr>
              <a:t>DESARROLLO ECONÓMICO LOCAL</a:t>
            </a:r>
          </a:p>
        </p:txBody>
      </p:sp>
    </p:spTree>
    <p:extLst>
      <p:ext uri="{BB962C8B-B14F-4D97-AF65-F5344CB8AC3E}">
        <p14:creationId xmlns:p14="http://schemas.microsoft.com/office/powerpoint/2010/main" val="3649445264"/>
      </p:ext>
    </p:extLst>
  </p:cSld>
  <p:clrMapOvr>
    <a:masterClrMapping/>
  </p:clrMapOvr>
</p:sld>
</file>

<file path=ppt/theme/theme1.xml><?xml version="1.0" encoding="utf-8"?>
<a:theme xmlns:a="http://schemas.openxmlformats.org/drawingml/2006/main" name="Growth Business Plan by Slidesgo">
  <a:themeElements>
    <a:clrScheme name="Simple Light">
      <a:dk1>
        <a:srgbClr val="000000"/>
      </a:dk1>
      <a:lt1>
        <a:srgbClr val="FFFFFF"/>
      </a:lt1>
      <a:dk2>
        <a:srgbClr val="F3F3F3"/>
      </a:dk2>
      <a:lt2>
        <a:srgbClr val="F04185"/>
      </a:lt2>
      <a:accent1>
        <a:srgbClr val="F6B339"/>
      </a:accent1>
      <a:accent2>
        <a:srgbClr val="6D9EEB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639</Words>
  <Application>Microsoft Office PowerPoint</Application>
  <PresentationFormat>Presentación en pantalla (16:9)</PresentationFormat>
  <Paragraphs>175</Paragraphs>
  <Slides>11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Barlow ExtraBold</vt:lpstr>
      <vt:lpstr>Calibri</vt:lpstr>
      <vt:lpstr>Arial Narrow</vt:lpstr>
      <vt:lpstr>DM Sans</vt:lpstr>
      <vt:lpstr>Arial</vt:lpstr>
      <vt:lpstr>Growth Business Plan by Slidesgo</vt:lpstr>
      <vt:lpstr>Rendición de Cuentas</vt:lpstr>
      <vt:lpstr>Presentación de PowerPoint</vt:lpstr>
      <vt:lpstr>Presentación de PowerPoint</vt:lpstr>
      <vt:lpstr>Presentación de PowerPoint</vt:lpstr>
      <vt:lpstr>Grupo vulnerable que accede a Programas sociales del MIDIS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ANDRES</dc:creator>
  <cp:lastModifiedBy>user</cp:lastModifiedBy>
  <cp:revision>21</cp:revision>
  <dcterms:modified xsi:type="dcterms:W3CDTF">2022-04-12T21:45:42Z</dcterms:modified>
</cp:coreProperties>
</file>