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2" r:id="rId1"/>
  </p:sldMasterIdLst>
  <p:notesMasterIdLst>
    <p:notesMasterId r:id="rId14"/>
  </p:notesMasterIdLst>
  <p:handoutMasterIdLst>
    <p:handoutMasterId r:id="rId15"/>
  </p:handoutMasterIdLst>
  <p:sldIdLst>
    <p:sldId id="256" r:id="rId2"/>
    <p:sldId id="317" r:id="rId3"/>
    <p:sldId id="257" r:id="rId4"/>
    <p:sldId id="318" r:id="rId5"/>
    <p:sldId id="259" r:id="rId6"/>
    <p:sldId id="319" r:id="rId7"/>
    <p:sldId id="321" r:id="rId8"/>
    <p:sldId id="323" r:id="rId9"/>
    <p:sldId id="326" r:id="rId10"/>
    <p:sldId id="329" r:id="rId11"/>
    <p:sldId id="340" r:id="rId12"/>
    <p:sldId id="339" r:id="rId13"/>
  </p:sldIdLst>
  <p:sldSz cx="9144000" cy="5143500" type="screen16x9"/>
  <p:notesSz cx="6858000" cy="9144000"/>
  <p:embeddedFontLst>
    <p:embeddedFont>
      <p:font typeface="Bahnschrift" panose="020B0502040204020203" pitchFamily="34" charset="0"/>
      <p:regular r:id="rId16"/>
      <p:bold r:id="rId17"/>
    </p:embeddedFont>
    <p:embeddedFont>
      <p:font typeface="Barlow ExtraBold" panose="020B0604020202020204" charset="0"/>
      <p:bold r:id="rId18"/>
      <p:boldItalic r:id="rId19"/>
    </p:embeddedFont>
    <p:embeddedFont>
      <p:font typeface="Bell MT" panose="02020503060305020303" pitchFamily="18" charset="0"/>
      <p:regular r:id="rId20"/>
      <p:bold r:id="rId21"/>
      <p: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DM Sans" panose="020B0604020202020204" charset="0"/>
      <p:regular r:id="rId27"/>
      <p:bold r:id="rId28"/>
      <p:italic r:id="rId29"/>
      <p:boldItalic r:id="rId30"/>
    </p:embeddedFont>
    <p:embeddedFont>
      <p:font typeface="Roboto Condensed Light" panose="020B0604020202020204" charset="0"/>
      <p:regular r:id="rId31"/>
      <p: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5ABDCD6-9EEE-4237-BE94-1CEB7A1A77F9}">
  <a:tblStyle styleId="{65ABDCD6-9EEE-4237-BE94-1CEB7A1A77F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26" autoAdjust="0"/>
  </p:normalViewPr>
  <p:slideViewPr>
    <p:cSldViewPr snapToGrid="0">
      <p:cViewPr varScale="1">
        <p:scale>
          <a:sx n="87" d="100"/>
          <a:sy n="87" d="100"/>
        </p:scale>
        <p:origin x="9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font" Target="fonts/font17.fntdata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B0E7A-7804-4456-AFC1-78B60E9F696C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92BA9-F548-4230-A732-622CFB322BC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61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5" name="Google Shape;81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ea0dc2a0b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ea0dc2a0b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ea0dc2a0b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ea0dc2a0b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1307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geab2ebe5c1_0_2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6" name="Google Shape;936;geab2ebe5c1_0_2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ea0dc2a0b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ea0dc2a0b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16246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52175" y="3393291"/>
            <a:ext cx="3508083" cy="1750210"/>
          </a:xfrm>
          <a:custGeom>
            <a:avLst/>
            <a:gdLst/>
            <a:ahLst/>
            <a:cxnLst/>
            <a:rect l="l" t="t" r="r" b="b"/>
            <a:pathLst>
              <a:path w="26992" h="13466" extrusionOk="0">
                <a:moveTo>
                  <a:pt x="13496" y="0"/>
                </a:moveTo>
                <a:cubicBezTo>
                  <a:pt x="6049" y="0"/>
                  <a:pt x="1" y="6019"/>
                  <a:pt x="1" y="13466"/>
                </a:cubicBezTo>
                <a:lnTo>
                  <a:pt x="4469" y="13466"/>
                </a:lnTo>
                <a:cubicBezTo>
                  <a:pt x="4469" y="8481"/>
                  <a:pt x="8511" y="4438"/>
                  <a:pt x="13496" y="4438"/>
                </a:cubicBezTo>
                <a:cubicBezTo>
                  <a:pt x="18481" y="4438"/>
                  <a:pt x="22524" y="8481"/>
                  <a:pt x="22524" y="13466"/>
                </a:cubicBezTo>
                <a:lnTo>
                  <a:pt x="26992" y="13466"/>
                </a:lnTo>
                <a:cubicBezTo>
                  <a:pt x="26992" y="6019"/>
                  <a:pt x="20943" y="0"/>
                  <a:pt x="13496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139600" y="158556"/>
            <a:ext cx="781338" cy="774634"/>
            <a:chOff x="3275850" y="3006614"/>
            <a:chExt cx="830059" cy="822936"/>
          </a:xfrm>
        </p:grpSpPr>
        <p:sp>
          <p:nvSpPr>
            <p:cNvPr id="12" name="Google Shape;12;p2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27585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538837" y="378939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80272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065752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rot="5400000">
            <a:off x="716725" y="-370700"/>
            <a:ext cx="709200" cy="2163000"/>
          </a:xfrm>
          <a:prstGeom prst="round2SameRect">
            <a:avLst>
              <a:gd name="adj1" fmla="val 48556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713225" y="1338275"/>
            <a:ext cx="4615800" cy="184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ubTitle" idx="1"/>
          </p:nvPr>
        </p:nvSpPr>
        <p:spPr>
          <a:xfrm>
            <a:off x="713225" y="3186125"/>
            <a:ext cx="28782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2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"/>
          <p:cNvSpPr/>
          <p:nvPr/>
        </p:nvSpPr>
        <p:spPr>
          <a:xfrm rot="10800000">
            <a:off x="5948575" y="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" name="Google Shape;64;p4"/>
          <p:cNvGrpSpPr/>
          <p:nvPr/>
        </p:nvGrpSpPr>
        <p:grpSpPr>
          <a:xfrm>
            <a:off x="196251" y="4725256"/>
            <a:ext cx="711887" cy="258488"/>
            <a:chOff x="3275850" y="3528153"/>
            <a:chExt cx="830059" cy="301397"/>
          </a:xfrm>
        </p:grpSpPr>
        <p:sp>
          <p:nvSpPr>
            <p:cNvPr id="65" name="Google Shape;65;p4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327585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3538837" y="378939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380272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4065752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" name="Google Shape;73;p4"/>
          <p:cNvSpPr/>
          <p:nvPr/>
        </p:nvSpPr>
        <p:spPr>
          <a:xfrm>
            <a:off x="9006579" y="4113874"/>
            <a:ext cx="488150" cy="102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4"/>
          <p:cNvSpPr txBox="1">
            <a:spLocks noGrp="1"/>
          </p:cNvSpPr>
          <p:nvPr>
            <p:ph type="body" idx="1"/>
          </p:nvPr>
        </p:nvSpPr>
        <p:spPr>
          <a:xfrm>
            <a:off x="713225" y="1179100"/>
            <a:ext cx="7717500" cy="33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rgbClr val="25F5DF"/>
              </a:buClr>
              <a:buSzPts val="1200"/>
              <a:buAutoNum type="arabicPeriod"/>
              <a:defRPr sz="11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 dirty="0"/>
          </a:p>
        </p:txBody>
      </p:sp>
      <p:sp>
        <p:nvSpPr>
          <p:cNvPr id="75" name="Google Shape;75;p4"/>
          <p:cNvSpPr txBox="1">
            <a:spLocks noGrp="1"/>
          </p:cNvSpPr>
          <p:nvPr>
            <p:ph type="title"/>
          </p:nvPr>
        </p:nvSpPr>
        <p:spPr>
          <a:xfrm>
            <a:off x="713275" y="44505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"/>
          <p:cNvSpPr/>
          <p:nvPr/>
        </p:nvSpPr>
        <p:spPr>
          <a:xfrm rot="5400000" flipH="1">
            <a:off x="1319851" y="-1072600"/>
            <a:ext cx="710700" cy="33507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7"/>
          <p:cNvSpPr/>
          <p:nvPr/>
        </p:nvSpPr>
        <p:spPr>
          <a:xfrm>
            <a:off x="1862088" y="393800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7"/>
          <p:cNvGrpSpPr/>
          <p:nvPr/>
        </p:nvGrpSpPr>
        <p:grpSpPr>
          <a:xfrm flipH="1">
            <a:off x="288936" y="4490581"/>
            <a:ext cx="703621" cy="476896"/>
            <a:chOff x="3275850" y="3006614"/>
            <a:chExt cx="830059" cy="562592"/>
          </a:xfrm>
        </p:grpSpPr>
        <p:sp>
          <p:nvSpPr>
            <p:cNvPr id="112" name="Google Shape;112;p7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7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7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7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7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7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7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7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7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" name="Google Shape;124;p7"/>
          <p:cNvSpPr/>
          <p:nvPr/>
        </p:nvSpPr>
        <p:spPr>
          <a:xfrm>
            <a:off x="7873538" y="113187"/>
            <a:ext cx="962055" cy="979116"/>
          </a:xfrm>
          <a:custGeom>
            <a:avLst/>
            <a:gdLst/>
            <a:ahLst/>
            <a:cxnLst/>
            <a:rect l="l" t="t" r="r" b="b"/>
            <a:pathLst>
              <a:path w="16628" h="16658" extrusionOk="0">
                <a:moveTo>
                  <a:pt x="8329" y="1"/>
                </a:moveTo>
                <a:cubicBezTo>
                  <a:pt x="3709" y="1"/>
                  <a:pt x="1" y="3739"/>
                  <a:pt x="1" y="8329"/>
                </a:cubicBezTo>
                <a:cubicBezTo>
                  <a:pt x="1" y="12919"/>
                  <a:pt x="3709" y="16658"/>
                  <a:pt x="8329" y="16658"/>
                </a:cubicBezTo>
                <a:cubicBezTo>
                  <a:pt x="12919" y="16658"/>
                  <a:pt x="16627" y="12919"/>
                  <a:pt x="16627" y="8329"/>
                </a:cubicBezTo>
                <a:cubicBezTo>
                  <a:pt x="16627" y="3739"/>
                  <a:pt x="12919" y="1"/>
                  <a:pt x="8329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7"/>
          <p:cNvSpPr txBox="1">
            <a:spLocks noGrp="1"/>
          </p:cNvSpPr>
          <p:nvPr>
            <p:ph type="title"/>
          </p:nvPr>
        </p:nvSpPr>
        <p:spPr>
          <a:xfrm>
            <a:off x="713225" y="1347175"/>
            <a:ext cx="3505800" cy="153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subTitle" idx="1"/>
          </p:nvPr>
        </p:nvSpPr>
        <p:spPr>
          <a:xfrm>
            <a:off x="713225" y="2885525"/>
            <a:ext cx="3505800" cy="9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" name="Imagen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21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"/>
          <p:cNvSpPr/>
          <p:nvPr/>
        </p:nvSpPr>
        <p:spPr>
          <a:xfrm rot="10800000">
            <a:off x="7011872" y="3469290"/>
            <a:ext cx="2160144" cy="2162728"/>
          </a:xfrm>
          <a:custGeom>
            <a:avLst/>
            <a:gdLst/>
            <a:ahLst/>
            <a:cxnLst/>
            <a:rect l="l" t="t" r="r" b="b"/>
            <a:pathLst>
              <a:path w="25716" h="25746" extrusionOk="0">
                <a:moveTo>
                  <a:pt x="0" y="0"/>
                </a:moveTo>
                <a:lnTo>
                  <a:pt x="0" y="25745"/>
                </a:lnTo>
                <a:cubicBezTo>
                  <a:pt x="14195" y="25745"/>
                  <a:pt x="25715" y="14225"/>
                  <a:pt x="25715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8"/>
          <p:cNvSpPr/>
          <p:nvPr/>
        </p:nvSpPr>
        <p:spPr>
          <a:xfrm rot="10800000" flipH="1">
            <a:off x="46613" y="0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30;p8"/>
          <p:cNvGrpSpPr/>
          <p:nvPr/>
        </p:nvGrpSpPr>
        <p:grpSpPr>
          <a:xfrm>
            <a:off x="8368534" y="121621"/>
            <a:ext cx="624487" cy="423261"/>
            <a:chOff x="3275850" y="3006614"/>
            <a:chExt cx="830059" cy="562592"/>
          </a:xfrm>
        </p:grpSpPr>
        <p:sp>
          <p:nvSpPr>
            <p:cNvPr id="131" name="Google Shape;131;p8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8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8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8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8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8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8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8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8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8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8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713225" y="1225950"/>
            <a:ext cx="5075100" cy="26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19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9"/>
          <p:cNvSpPr/>
          <p:nvPr/>
        </p:nvSpPr>
        <p:spPr>
          <a:xfrm>
            <a:off x="6925253" y="4035204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9"/>
          <p:cNvSpPr txBox="1">
            <a:spLocks noGrp="1"/>
          </p:cNvSpPr>
          <p:nvPr>
            <p:ph type="title"/>
          </p:nvPr>
        </p:nvSpPr>
        <p:spPr>
          <a:xfrm>
            <a:off x="4636925" y="1198913"/>
            <a:ext cx="3796200" cy="139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9" name="Google Shape;159;p9"/>
          <p:cNvSpPr txBox="1">
            <a:spLocks noGrp="1"/>
          </p:cNvSpPr>
          <p:nvPr>
            <p:ph type="subTitle" idx="1"/>
          </p:nvPr>
        </p:nvSpPr>
        <p:spPr>
          <a:xfrm>
            <a:off x="4637050" y="2595163"/>
            <a:ext cx="3796200" cy="13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6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7"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40"/>
          <p:cNvSpPr/>
          <p:nvPr/>
        </p:nvSpPr>
        <p:spPr>
          <a:xfrm flipH="1">
            <a:off x="6983859" y="0"/>
            <a:ext cx="2160144" cy="2162728"/>
          </a:xfrm>
          <a:custGeom>
            <a:avLst/>
            <a:gdLst/>
            <a:ahLst/>
            <a:cxnLst/>
            <a:rect l="l" t="t" r="r" b="b"/>
            <a:pathLst>
              <a:path w="25716" h="25746" extrusionOk="0">
                <a:moveTo>
                  <a:pt x="0" y="0"/>
                </a:moveTo>
                <a:lnTo>
                  <a:pt x="0" y="25745"/>
                </a:lnTo>
                <a:cubicBezTo>
                  <a:pt x="14195" y="25745"/>
                  <a:pt x="25715" y="14225"/>
                  <a:pt x="25715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40"/>
          <p:cNvSpPr/>
          <p:nvPr/>
        </p:nvSpPr>
        <p:spPr>
          <a:xfrm>
            <a:off x="700950" y="3386603"/>
            <a:ext cx="3508083" cy="1750210"/>
          </a:xfrm>
          <a:custGeom>
            <a:avLst/>
            <a:gdLst/>
            <a:ahLst/>
            <a:cxnLst/>
            <a:rect l="l" t="t" r="r" b="b"/>
            <a:pathLst>
              <a:path w="26992" h="13466" extrusionOk="0">
                <a:moveTo>
                  <a:pt x="13496" y="0"/>
                </a:moveTo>
                <a:cubicBezTo>
                  <a:pt x="6049" y="0"/>
                  <a:pt x="1" y="6019"/>
                  <a:pt x="1" y="13466"/>
                </a:cubicBezTo>
                <a:lnTo>
                  <a:pt x="4469" y="13466"/>
                </a:lnTo>
                <a:cubicBezTo>
                  <a:pt x="4469" y="8481"/>
                  <a:pt x="8511" y="4438"/>
                  <a:pt x="13496" y="4438"/>
                </a:cubicBezTo>
                <a:cubicBezTo>
                  <a:pt x="18481" y="4438"/>
                  <a:pt x="22524" y="8481"/>
                  <a:pt x="22524" y="13466"/>
                </a:cubicBezTo>
                <a:lnTo>
                  <a:pt x="26992" y="13466"/>
                </a:lnTo>
                <a:cubicBezTo>
                  <a:pt x="26992" y="6019"/>
                  <a:pt x="20943" y="0"/>
                  <a:pt x="13496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7" name="Google Shape;747;p40"/>
          <p:cNvGrpSpPr/>
          <p:nvPr/>
        </p:nvGrpSpPr>
        <p:grpSpPr>
          <a:xfrm>
            <a:off x="219403" y="132555"/>
            <a:ext cx="859591" cy="312120"/>
            <a:chOff x="3275850" y="3006614"/>
            <a:chExt cx="830059" cy="301397"/>
          </a:xfrm>
        </p:grpSpPr>
        <p:sp>
          <p:nvSpPr>
            <p:cNvPr id="748" name="Google Shape;748;p40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0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0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0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0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0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0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0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15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7_1"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41"/>
          <p:cNvSpPr/>
          <p:nvPr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9" name="Google Shape;759;p41"/>
          <p:cNvGrpSpPr/>
          <p:nvPr/>
        </p:nvGrpSpPr>
        <p:grpSpPr>
          <a:xfrm>
            <a:off x="280814" y="4434213"/>
            <a:ext cx="861799" cy="584105"/>
            <a:chOff x="3275850" y="3006614"/>
            <a:chExt cx="830059" cy="562592"/>
          </a:xfrm>
        </p:grpSpPr>
        <p:sp>
          <p:nvSpPr>
            <p:cNvPr id="760" name="Google Shape;760;p41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1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1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41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41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1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1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41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41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1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1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1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2" name="Google Shape;772;p41"/>
          <p:cNvSpPr/>
          <p:nvPr/>
        </p:nvSpPr>
        <p:spPr>
          <a:xfrm rot="10800000" flipH="1">
            <a:off x="6141438" y="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7_1_1"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p42"/>
          <p:cNvSpPr/>
          <p:nvPr/>
        </p:nvSpPr>
        <p:spPr>
          <a:xfrm rot="-5400000">
            <a:off x="7646250" y="-408900"/>
            <a:ext cx="716400" cy="22791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" name="Imagen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1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Char char="●"/>
              <a:defRPr sz="18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3" r:id="rId3"/>
    <p:sldLayoutId id="2147483654" r:id="rId4"/>
    <p:sldLayoutId id="2147483655" r:id="rId5"/>
    <p:sldLayoutId id="2147483686" r:id="rId6"/>
    <p:sldLayoutId id="2147483687" r:id="rId7"/>
    <p:sldLayoutId id="214748368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971040" y="3854027"/>
            <a:ext cx="5520267" cy="682056"/>
          </a:xfrm>
          <a:prstGeom prst="rect">
            <a:avLst/>
          </a:prstGeom>
          <a:solidFill>
            <a:srgbClr val="EFB3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2" t="21318" r="21070" b="26098"/>
          <a:stretch/>
        </p:blipFill>
        <p:spPr>
          <a:xfrm>
            <a:off x="2154213" y="955041"/>
            <a:ext cx="5103266" cy="250849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88184" y="3543043"/>
            <a:ext cx="7085680" cy="993040"/>
          </a:xfrm>
        </p:spPr>
        <p:txBody>
          <a:bodyPr/>
          <a:lstStyle/>
          <a:p>
            <a:pPr algn="ctr"/>
            <a:r>
              <a:rPr lang="es-MX" sz="3600" b="1" dirty="0">
                <a:latin typeface="Calibri" panose="020F0502020204030204" pitchFamily="34" charset="0"/>
                <a:cs typeface="Calibri" panose="020F0502020204030204" pitchFamily="34" charset="0"/>
              </a:rPr>
              <a:t>Rendición de Cuentas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908" y="266595"/>
            <a:ext cx="1814233" cy="68844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D87CEE13-9414-4EEF-828E-12B77F8A01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387445"/>
              </p:ext>
            </p:extLst>
          </p:nvPr>
        </p:nvGraphicFramePr>
        <p:xfrm>
          <a:off x="521030" y="1290771"/>
          <a:ext cx="1944216" cy="3642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2330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PERIODO 2019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092357"/>
                  </a:ext>
                </a:extLst>
              </a:tr>
              <a:tr h="233073">
                <a:tc>
                  <a:txBody>
                    <a:bodyPr/>
                    <a:lstStyle/>
                    <a:p>
                      <a:pPr algn="ctr" fontAlgn="ctr"/>
                      <a:endParaRPr lang="es-PE" sz="1200" b="0" i="0" u="none" strike="noStrike" dirty="0">
                        <a:solidFill>
                          <a:schemeClr val="accent2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6639701"/>
                  </a:ext>
                </a:extLst>
              </a:tr>
              <a:tr h="35969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PERSONAL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2330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560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35969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CAMIONETAS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2330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32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2330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MOTOS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2330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4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2330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CAMARÁS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2330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2330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ALARMAS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2330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 200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35969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SECTORES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2330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28DB0F19-85F0-4422-859A-35C76C95F5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293103"/>
              </p:ext>
            </p:extLst>
          </p:nvPr>
        </p:nvGraphicFramePr>
        <p:xfrm>
          <a:off x="2586205" y="1290772"/>
          <a:ext cx="1962472" cy="36896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2472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PERIODO 2020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092357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6639701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PERSONAL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590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365965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CAMIONETAS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32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MOTOS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CAMARÁS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ALARMAS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 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SECTORES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2556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A2E6525-6382-40F9-B127-64EF122873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589301"/>
              </p:ext>
            </p:extLst>
          </p:nvPr>
        </p:nvGraphicFramePr>
        <p:xfrm>
          <a:off x="4635702" y="1275795"/>
          <a:ext cx="1962473" cy="37139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2473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PERIODO 2021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092357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6639701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PERSONAL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3710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CAMIONETAS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37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MOTOS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CAMARÁS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ALARMAS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 200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SECTORES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25714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400" u="none" strike="noStrike" dirty="0">
                          <a:effectLst/>
                          <a:latin typeface="Bahnschrift" panose="020B0502040204020203" pitchFamily="34" charset="0"/>
                        </a:rPr>
                        <a:t>13</a:t>
                      </a:r>
                      <a:endParaRPr lang="es-PE" sz="14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D87E94F1-4AF4-4B16-9272-5ABB1690D1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798839"/>
              </p:ext>
            </p:extLst>
          </p:nvPr>
        </p:nvGraphicFramePr>
        <p:xfrm>
          <a:off x="6743547" y="1275794"/>
          <a:ext cx="1991149" cy="37139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1149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37575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PERIODO 2022 – 1ER TRIMESTRE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092357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6639701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PERSONAL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510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37575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CAMIONETAS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37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MOTOS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CÁMARAS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ALARMAS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SECTORES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24687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</a:tbl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D13A6E76-8CB2-4460-9C72-D65B566A5378}"/>
              </a:ext>
            </a:extLst>
          </p:cNvPr>
          <p:cNvSpPr txBox="1"/>
          <p:nvPr/>
        </p:nvSpPr>
        <p:spPr>
          <a:xfrm>
            <a:off x="521031" y="464211"/>
            <a:ext cx="82136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600" b="1" u="sng" dirty="0">
                <a:latin typeface="Bell MT" panose="02020503060305020303" pitchFamily="18" charset="0"/>
              </a:rPr>
              <a:t>COMPARATIVO DE CUADROS LOGÍSTICOS DE LOS AÑOS 2019, 2020, 2021 </a:t>
            </a:r>
          </a:p>
          <a:p>
            <a:pPr algn="ctr"/>
            <a:r>
              <a:rPr lang="es-MX" sz="1600" b="1" u="sng" dirty="0">
                <a:latin typeface="Bell MT" panose="02020503060305020303" pitchFamily="18" charset="0"/>
              </a:rPr>
              <a:t>Y 2022 I TRIMESTRE</a:t>
            </a:r>
          </a:p>
        </p:txBody>
      </p:sp>
    </p:spTree>
    <p:extLst>
      <p:ext uri="{BB962C8B-B14F-4D97-AF65-F5344CB8AC3E}">
        <p14:creationId xmlns:p14="http://schemas.microsoft.com/office/powerpoint/2010/main" val="2907223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54F128EA-B01E-47B5-AC7C-B80AF7FDAC58}"/>
              </a:ext>
            </a:extLst>
          </p:cNvPr>
          <p:cNvSpPr txBox="1"/>
          <p:nvPr/>
        </p:nvSpPr>
        <p:spPr>
          <a:xfrm>
            <a:off x="628456" y="510909"/>
            <a:ext cx="830526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600" b="1" u="sng" dirty="0">
                <a:latin typeface="Bell MT" panose="02020503060305020303" pitchFamily="18" charset="0"/>
              </a:rPr>
              <a:t>COMPARATIVO DE CUADROS DE PRODUCCIÓN DE LOS AÑOS 2019, 2020, 2021 Y 2022 I TRIMESTRE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62C3D13C-EA7A-49BF-8DF5-5187D9BCD9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657178"/>
              </p:ext>
            </p:extLst>
          </p:nvPr>
        </p:nvGraphicFramePr>
        <p:xfrm>
          <a:off x="628456" y="1291059"/>
          <a:ext cx="1944216" cy="37686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PERIODO 2019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092357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endParaRPr lang="es-PE" sz="1200" b="0" i="0" u="none" strike="noStrike" dirty="0">
                        <a:solidFill>
                          <a:schemeClr val="accent2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6639701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INTEGRADO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5,600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25114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MUNICIPAL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50,522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37397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CASOS DE SEGURIDAD CIUDADANA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CONTRA EL PATRIMONIO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981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VIOLENCIA FAMILIAR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2,586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FALTAS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7,744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  <a:tr h="25618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ACCIDENTES DE TRANSITO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549229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1,360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367295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OPERATIVOS CONJUNTOS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935303"/>
                  </a:ext>
                </a:extLst>
              </a:tr>
              <a:tr h="18038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922029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9F04F593-3517-46AF-B642-0A345664EF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085819"/>
              </p:ext>
            </p:extLst>
          </p:nvPr>
        </p:nvGraphicFramePr>
        <p:xfrm>
          <a:off x="2696445" y="1291059"/>
          <a:ext cx="1962471" cy="37617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2471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PERIODO 2020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092357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endParaRPr lang="es-PE" sz="1200" b="0" i="0" u="none" strike="noStrike" dirty="0">
                        <a:solidFill>
                          <a:schemeClr val="accent2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6639701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INTEGRADO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1,920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25017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MUNICIPAL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40,330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37253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CASOS DE SEGURIDAD CIUDADANA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CONTRA EL PATRIMONIO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925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VIOLENCIA FAMILIAR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2,605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FALTAS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5,858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  <a:tr h="25017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ACCIDENTES DE TRANSITO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549229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367295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OPERATIVOS CONJUNTOS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935303"/>
                  </a:ext>
                </a:extLst>
              </a:tr>
              <a:tr h="1839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922029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E3C3460B-F37F-4235-A3C5-BC265D6DE1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278822"/>
              </p:ext>
            </p:extLst>
          </p:nvPr>
        </p:nvGraphicFramePr>
        <p:xfrm>
          <a:off x="4761230" y="1291059"/>
          <a:ext cx="1962470" cy="37636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2470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PERIODO 2021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092357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endParaRPr lang="es-PE" sz="1200" b="0" i="0" u="none" strike="noStrike" dirty="0">
                        <a:solidFill>
                          <a:schemeClr val="accent2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6639701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INTEGRADO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1,014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2511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MUNICIPAL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41,552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37394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CASOS DE SEGURIDAD CIUDADANA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CONTRA EL PATRIMONIO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1,479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VIOLENCIA FAMILIAR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1,475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FALTAS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9,309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  <a:tr h="2511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ACCIDENTES DE TRANSITO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549229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576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367295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OPERATIVOS CONJUNTOS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935303"/>
                  </a:ext>
                </a:extLst>
              </a:tr>
              <a:tr h="1906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922029"/>
                  </a:ext>
                </a:extLst>
              </a:tr>
            </a:tbl>
          </a:graphicData>
        </a:graphic>
      </p:graphicFrame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365E774C-11CF-4361-9247-0658373ED5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624066"/>
              </p:ext>
            </p:extLst>
          </p:nvPr>
        </p:nvGraphicFramePr>
        <p:xfrm>
          <a:off x="6847474" y="1247552"/>
          <a:ext cx="2086243" cy="38487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6243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34977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PERIODO 2022 – 1ER TRIMESTRE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092357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endParaRPr lang="es-PE" sz="1200" b="0" i="0" u="none" strike="noStrike" dirty="0">
                        <a:solidFill>
                          <a:schemeClr val="accent2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26639701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INTEGRADO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20224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MUNICIPAL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7,907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34977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CASOS DE SEGURIDAD CIUDADANA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CONTRA EL PATRIMONIO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VIOLENCIA FAMILIAR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FALTAS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2,083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  <a:tr h="20224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ACCIDENTES DE TRANSITO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549229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367295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OPERATIVOS CONJUNTOS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935303"/>
                  </a:ext>
                </a:extLst>
              </a:tr>
              <a:tr h="17932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922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6064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231" y="506688"/>
            <a:ext cx="2031531" cy="77090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44" y="1669774"/>
            <a:ext cx="7121703" cy="238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6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E637193-E9E7-4F80-BD3B-F9F1CA71B2F4}"/>
              </a:ext>
            </a:extLst>
          </p:cNvPr>
          <p:cNvSpPr txBox="1"/>
          <p:nvPr/>
        </p:nvSpPr>
        <p:spPr>
          <a:xfrm>
            <a:off x="1949179" y="155261"/>
            <a:ext cx="54321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atin typeface="Bell MT" panose="02020503060305020303" pitchFamily="18" charset="0"/>
              </a:rPr>
              <a:t>SEGURIDAD CIUDADANA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06D03729-6D85-49E4-9FAA-684B55BB18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320453"/>
              </p:ext>
            </p:extLst>
          </p:nvPr>
        </p:nvGraphicFramePr>
        <p:xfrm>
          <a:off x="338205" y="1795246"/>
          <a:ext cx="2601147" cy="30424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01147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PERSONAL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560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CAMIONETAS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32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MOTOS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4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CÁMARAS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ALARMAS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 200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SECTORES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25353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</a:tbl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82005A0C-2BD1-434F-9C14-1473294309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013" y="1109937"/>
            <a:ext cx="3783329" cy="1880217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3C67BF02-7AB2-4BDA-8A1A-B95D0633D1E7}"/>
              </a:ext>
            </a:extLst>
          </p:cNvPr>
          <p:cNvSpPr txBox="1"/>
          <p:nvPr/>
        </p:nvSpPr>
        <p:spPr>
          <a:xfrm>
            <a:off x="222727" y="1153991"/>
            <a:ext cx="28321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CUADRO LOGÍSTICO</a:t>
            </a:r>
            <a:endParaRPr lang="es-P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69A049D-1050-4D3B-87AF-90B14785AC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664" y="3143667"/>
            <a:ext cx="3810026" cy="1694047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639C52AA-F641-4A08-A686-C92F30F37717}"/>
              </a:ext>
            </a:extLst>
          </p:cNvPr>
          <p:cNvSpPr txBox="1"/>
          <p:nvPr/>
        </p:nvSpPr>
        <p:spPr>
          <a:xfrm>
            <a:off x="7249690" y="1999833"/>
            <a:ext cx="181423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ü"/>
            </a:pPr>
            <a:r>
              <a:rPr lang="es-PE" sz="1200" dirty="0">
                <a:latin typeface="Bahnschrift" panose="020B0502040204020203" pitchFamily="34" charset="0"/>
              </a:rPr>
              <a:t>PARA EL PERIODO DE GESTIÓN 2019 SE ENCONTRÓ UN TOTAL DE 140 SERENOS, INCREMENTANDOLO A 560 COMO LO INDICA NUESTRO DATO ESTADÍSTICO.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B664749-1C55-4991-AE89-CFBFB4AEB14C}"/>
              </a:ext>
            </a:extLst>
          </p:cNvPr>
          <p:cNvSpPr txBox="1"/>
          <p:nvPr/>
        </p:nvSpPr>
        <p:spPr>
          <a:xfrm>
            <a:off x="235935" y="672837"/>
            <a:ext cx="27034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PERIODO 2019</a:t>
            </a:r>
            <a:endParaRPr lang="es-PE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361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45AFF48-F987-4119-9E53-AF67146199D4}"/>
              </a:ext>
            </a:extLst>
          </p:cNvPr>
          <p:cNvSpPr txBox="1"/>
          <p:nvPr/>
        </p:nvSpPr>
        <p:spPr>
          <a:xfrm>
            <a:off x="2289013" y="188640"/>
            <a:ext cx="48245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PERIODO 2019</a:t>
            </a:r>
            <a:endParaRPr lang="es-P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4C61B5B2-DED1-4782-A8E3-052B6195E5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853741"/>
              </p:ext>
            </p:extLst>
          </p:nvPr>
        </p:nvGraphicFramePr>
        <p:xfrm>
          <a:off x="574296" y="1335942"/>
          <a:ext cx="2722064" cy="33360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22064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INTEGRADO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5,600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MUNICIPAL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50,522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3850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CASOS DE SEGURIDAD CIUDADANA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CONTRA EL PATRIMONIO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981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VIOLENCIA FAMILIAR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2,586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FALTAS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7,744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ACCIDENTES DE TRANSITO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549229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1,360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367295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OPERATIVOS CONJUNTOS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935303"/>
                  </a:ext>
                </a:extLst>
              </a:tr>
              <a:tr h="1967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922029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CD9269BA-9FDC-49D4-AAAE-4987CCF1A396}"/>
              </a:ext>
            </a:extLst>
          </p:cNvPr>
          <p:cNvSpPr txBox="1"/>
          <p:nvPr/>
        </p:nvSpPr>
        <p:spPr>
          <a:xfrm>
            <a:off x="294946" y="813960"/>
            <a:ext cx="32807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CUADRO DE PRODUCCIÓN</a:t>
            </a:r>
            <a:endParaRPr lang="es-PE" sz="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07621D0-C945-44FA-92EB-F6B833056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2243" y="1335942"/>
            <a:ext cx="3872111" cy="156780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17FB1B3-BC04-4CEF-A592-C8BBF68C932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9392"/>
          <a:stretch/>
        </p:blipFill>
        <p:spPr>
          <a:xfrm>
            <a:off x="4097001" y="2976278"/>
            <a:ext cx="3867353" cy="156780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F5848DD2-AC90-4FF9-B262-99DDB1B86FD8}"/>
              </a:ext>
            </a:extLst>
          </p:cNvPr>
          <p:cNvSpPr txBox="1">
            <a:spLocks/>
          </p:cNvSpPr>
          <p:nvPr/>
        </p:nvSpPr>
        <p:spPr>
          <a:xfrm>
            <a:off x="1907704" y="285128"/>
            <a:ext cx="5328592" cy="5530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PE" sz="18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526CDDB-7E38-4AFA-A04F-41C8ED092C8A}"/>
              </a:ext>
            </a:extLst>
          </p:cNvPr>
          <p:cNvSpPr txBox="1"/>
          <p:nvPr/>
        </p:nvSpPr>
        <p:spPr>
          <a:xfrm>
            <a:off x="2315642" y="76269"/>
            <a:ext cx="5040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latin typeface="Bell MT" panose="02020503060305020303" pitchFamily="18" charset="0"/>
              </a:rPr>
              <a:t>PERIODO 2020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50CD81A-C371-4C23-B2F0-B121E36442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881231"/>
              </p:ext>
            </p:extLst>
          </p:nvPr>
        </p:nvGraphicFramePr>
        <p:xfrm>
          <a:off x="649836" y="1514661"/>
          <a:ext cx="2515733" cy="31387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5733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PERSONAL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590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CAMIONETAS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32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MOTOS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CÁMARAS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ALARMAS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 200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SECTORES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26155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</a:tbl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694690E4-BABA-4DE3-862B-526B883A42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699" y="1200356"/>
            <a:ext cx="4610465" cy="160426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1D19F7E8-9934-4BFF-81DF-364703B80611}"/>
              </a:ext>
            </a:extLst>
          </p:cNvPr>
          <p:cNvSpPr txBox="1"/>
          <p:nvPr/>
        </p:nvSpPr>
        <p:spPr>
          <a:xfrm>
            <a:off x="491651" y="1003320"/>
            <a:ext cx="28321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CUADRO LOGÍSTICO</a:t>
            </a:r>
            <a:endParaRPr lang="es-PE" sz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BB19E16-75AE-4269-AD7D-C9BE45936E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699" y="2869752"/>
            <a:ext cx="4610464" cy="164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133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7C4FD55-6E74-4A88-990A-28163906EB89}"/>
              </a:ext>
            </a:extLst>
          </p:cNvPr>
          <p:cNvSpPr txBox="1"/>
          <p:nvPr/>
        </p:nvSpPr>
        <p:spPr>
          <a:xfrm>
            <a:off x="2159732" y="191516"/>
            <a:ext cx="48245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PERIODO 2020</a:t>
            </a:r>
            <a:endParaRPr lang="es-P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4C9D0B2B-EEDC-48E1-988D-DE65B7B12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314199"/>
              </p:ext>
            </p:extLst>
          </p:nvPr>
        </p:nvGraphicFramePr>
        <p:xfrm>
          <a:off x="880793" y="1405650"/>
          <a:ext cx="2511682" cy="3363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1682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18856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INTEGRADO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18856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1,920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18856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MUNICIPAL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18856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40,330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34585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CASOS DE SEGURIDAD CIUDADANA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18856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21861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CONTRA EL PATRIMONIO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18856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925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18856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VIOLENCIA FAMILIAR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18856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2,605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18856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FALTAS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20541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5,858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  <a:tr h="23342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ACCIDENTES DE TRANSITO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549229"/>
                  </a:ext>
                </a:extLst>
              </a:tr>
              <a:tr h="2054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367295"/>
                  </a:ext>
                </a:extLst>
              </a:tr>
              <a:tr h="20540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OPERATIVOS CONJUNTOS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935303"/>
                  </a:ext>
                </a:extLst>
              </a:tr>
              <a:tr h="21738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922029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C433BACA-06D1-4610-B6DB-69FA6BC1B4AD}"/>
              </a:ext>
            </a:extLst>
          </p:cNvPr>
          <p:cNvSpPr txBox="1"/>
          <p:nvPr/>
        </p:nvSpPr>
        <p:spPr>
          <a:xfrm>
            <a:off x="329066" y="935085"/>
            <a:ext cx="36151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CUADRO DE PRODUCCIÓN</a:t>
            </a:r>
            <a:endParaRPr lang="es-PE" sz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BF9F385-DE4F-4F6E-985F-FC693D215D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261" y="1135140"/>
            <a:ext cx="3786099" cy="166265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7F3DF5AC-B947-440C-BE7C-11D2419DB9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261" y="2899933"/>
            <a:ext cx="3786099" cy="159017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F5848DD2-AC90-4FF9-B262-99DDB1B86FD8}"/>
              </a:ext>
            </a:extLst>
          </p:cNvPr>
          <p:cNvSpPr txBox="1">
            <a:spLocks/>
          </p:cNvSpPr>
          <p:nvPr/>
        </p:nvSpPr>
        <p:spPr>
          <a:xfrm>
            <a:off x="1907704" y="285128"/>
            <a:ext cx="5328592" cy="5530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PE" sz="1800" b="1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FC305307-3269-4401-97C2-87D92C19FF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32489"/>
              </p:ext>
            </p:extLst>
          </p:nvPr>
        </p:nvGraphicFramePr>
        <p:xfrm>
          <a:off x="758515" y="1391080"/>
          <a:ext cx="2655650" cy="31167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5650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PERSONAL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CAMIONETAS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37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MOTOS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CÁMARAS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  <a:latin typeface="Bahnschrift" panose="020B0502040204020203" pitchFamily="34" charset="0"/>
                        </a:rPr>
                        <a:t>130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ALARMAS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SECTORES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259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</a:tbl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AAAD8FE2-0063-4044-A4F7-0268E5DDBD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398" y="1255853"/>
            <a:ext cx="3916425" cy="160335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8D26313-BEA4-4406-A293-5B728B4252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398" y="2949472"/>
            <a:ext cx="3916425" cy="151334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69E239C-F08E-466B-9F1E-A5EBD3FFF605}"/>
              </a:ext>
            </a:extLst>
          </p:cNvPr>
          <p:cNvSpPr txBox="1"/>
          <p:nvPr/>
        </p:nvSpPr>
        <p:spPr>
          <a:xfrm>
            <a:off x="670289" y="962923"/>
            <a:ext cx="28321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CUADRO LOGÍSTICO</a:t>
            </a:r>
            <a:endParaRPr lang="es-PE" sz="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A7519D6-21E6-4EFE-AAF5-221E81C888C3}"/>
              </a:ext>
            </a:extLst>
          </p:cNvPr>
          <p:cNvSpPr txBox="1"/>
          <p:nvPr/>
        </p:nvSpPr>
        <p:spPr>
          <a:xfrm>
            <a:off x="2518090" y="330799"/>
            <a:ext cx="41078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PERIODO 2021</a:t>
            </a:r>
            <a:endParaRPr lang="es-P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7196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55274A52-1E39-4E18-9B6F-0E84C7D7059E}"/>
              </a:ext>
            </a:extLst>
          </p:cNvPr>
          <p:cNvSpPr txBox="1"/>
          <p:nvPr/>
        </p:nvSpPr>
        <p:spPr>
          <a:xfrm>
            <a:off x="2054144" y="166648"/>
            <a:ext cx="59284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PERIODO 2021</a:t>
            </a:r>
            <a:endParaRPr lang="es-P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D6DF06CE-6B08-4C19-BA4E-3B84A312FF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519731"/>
              </p:ext>
            </p:extLst>
          </p:nvPr>
        </p:nvGraphicFramePr>
        <p:xfrm>
          <a:off x="934872" y="1492746"/>
          <a:ext cx="2671488" cy="32587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71488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18509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INTEGRADO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18509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1,014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18509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MUNICIPAL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18509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41,552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30578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CASOS DE SEGURIDAD CIUDADANA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18509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18509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CONTRA EL PATRIMONIO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18509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1,479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18509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VIOLENCIA FAMILIAR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18509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1,475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18509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FALTAS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20163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9,309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  <a:tr h="229117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ACCIDENTES DE TRANSITO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549229"/>
                  </a:ext>
                </a:extLst>
              </a:tr>
              <a:tr h="19093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576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367295"/>
                  </a:ext>
                </a:extLst>
              </a:tr>
              <a:tr h="19093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OPERATIVOS CONJUNTOS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935303"/>
                  </a:ext>
                </a:extLst>
              </a:tr>
              <a:tr h="21338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922029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3D9C512B-39EB-4B37-A928-95C40D8924E0}"/>
              </a:ext>
            </a:extLst>
          </p:cNvPr>
          <p:cNvSpPr txBox="1"/>
          <p:nvPr/>
        </p:nvSpPr>
        <p:spPr>
          <a:xfrm>
            <a:off x="633645" y="875863"/>
            <a:ext cx="32739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CUADRO DE PRODUCCIÓN</a:t>
            </a:r>
            <a:endParaRPr lang="es-PE" sz="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1B4D0C6-722B-4CC2-AAFE-03B1F0FC12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022979"/>
            <a:ext cx="4213192" cy="148760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7899A6E-2E93-44AE-B191-D13989CA1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333273"/>
            <a:ext cx="4213192" cy="157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487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4C07FEE2-A2FC-4C1A-B065-03EF84894F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492394"/>
              </p:ext>
            </p:extLst>
          </p:nvPr>
        </p:nvGraphicFramePr>
        <p:xfrm>
          <a:off x="654970" y="1426246"/>
          <a:ext cx="2535194" cy="31116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5194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PERSONAL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510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CAMIONETAS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37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MOTOS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CÁMARAS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ALARMAS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CANTIDAD DE SECTORES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25930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  <a:latin typeface="Bahnschrift" panose="020B0502040204020203" pitchFamily="34" charset="0"/>
                        </a:rPr>
                        <a:t>13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</a:tbl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76AC5190-D354-426A-9619-EEE4A6747C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738" y="2947916"/>
            <a:ext cx="3823171" cy="158996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44B0D4D-DA0B-4986-BE39-12D8E216B07B}"/>
              </a:ext>
            </a:extLst>
          </p:cNvPr>
          <p:cNvSpPr txBox="1"/>
          <p:nvPr/>
        </p:nvSpPr>
        <p:spPr>
          <a:xfrm>
            <a:off x="506516" y="959675"/>
            <a:ext cx="28321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CUADRO LOGÍSTICO</a:t>
            </a:r>
            <a:endParaRPr lang="es-PE" sz="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A70ACC1-F20C-4D79-BC01-86539ABC9F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738" y="1144341"/>
            <a:ext cx="3823171" cy="166027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99BBA222-33A3-47C5-897C-63C19E9BBF1D}"/>
              </a:ext>
            </a:extLst>
          </p:cNvPr>
          <p:cNvSpPr txBox="1"/>
          <p:nvPr/>
        </p:nvSpPr>
        <p:spPr>
          <a:xfrm>
            <a:off x="2213950" y="120401"/>
            <a:ext cx="48245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PERIODO 2022-I TRIMESTRE</a:t>
            </a:r>
            <a:endParaRPr lang="es-P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9468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178F360D-FD5D-47D2-B331-531A18DCD55C}"/>
              </a:ext>
            </a:extLst>
          </p:cNvPr>
          <p:cNvSpPr txBox="1"/>
          <p:nvPr/>
        </p:nvSpPr>
        <p:spPr>
          <a:xfrm>
            <a:off x="2159732" y="147696"/>
            <a:ext cx="48245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PERIODO 2020-I TRIMESTRE</a:t>
            </a:r>
            <a:endParaRPr lang="es-P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92C15ED3-5428-49A9-8D85-1060611C55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397086"/>
              </p:ext>
            </p:extLst>
          </p:nvPr>
        </p:nvGraphicFramePr>
        <p:xfrm>
          <a:off x="635135" y="1373637"/>
          <a:ext cx="2832100" cy="31622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32100">
                  <a:extLst>
                    <a:ext uri="{9D8B030D-6E8A-4147-A177-3AD203B41FA5}">
                      <a16:colId xmlns:a16="http://schemas.microsoft.com/office/drawing/2014/main" val="3671599961"/>
                    </a:ext>
                  </a:extLst>
                </a:gridCol>
              </a:tblGrid>
              <a:tr h="18865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INTEGRADO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826076"/>
                  </a:ext>
                </a:extLst>
              </a:tr>
              <a:tr h="18865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455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088484"/>
                  </a:ext>
                </a:extLst>
              </a:tr>
              <a:tr h="18865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PATRULLAJE MUNICIPAL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59119"/>
                  </a:ext>
                </a:extLst>
              </a:tr>
              <a:tr h="18865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7,907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188935"/>
                  </a:ext>
                </a:extLst>
              </a:tr>
              <a:tr h="18865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CASOS DE SEGURIDAD CIUDADANA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84472"/>
                  </a:ext>
                </a:extLst>
              </a:tr>
              <a:tr h="18865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016256"/>
                  </a:ext>
                </a:extLst>
              </a:tr>
              <a:tr h="18865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CONTRA EL PATRIMONIO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7515751"/>
                  </a:ext>
                </a:extLst>
              </a:tr>
              <a:tr h="18865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788968"/>
                  </a:ext>
                </a:extLst>
              </a:tr>
              <a:tr h="18865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VIOLENCIA FAMILIAR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6203687"/>
                  </a:ext>
                </a:extLst>
              </a:tr>
              <a:tr h="18865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752144"/>
                  </a:ext>
                </a:extLst>
              </a:tr>
              <a:tr h="18865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FALTAS</a:t>
                      </a:r>
                      <a:endParaRPr lang="es-PE" sz="1200" b="1" i="0" u="none" strike="noStrike" dirty="0">
                        <a:solidFill>
                          <a:schemeClr val="bg1"/>
                        </a:solidFill>
                        <a:effectLst/>
                        <a:latin typeface="Bahnschrift" panose="020B0502040204020203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794309"/>
                  </a:ext>
                </a:extLst>
              </a:tr>
              <a:tr h="20551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2,083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791412"/>
                  </a:ext>
                </a:extLst>
              </a:tr>
              <a:tr h="23353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ACCIDENTES DE TRANSITO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549229"/>
                  </a:ext>
                </a:extLst>
              </a:tr>
              <a:tr h="19460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163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367295"/>
                  </a:ext>
                </a:extLst>
              </a:tr>
              <a:tr h="19460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hnschrift" panose="020B0502040204020203" pitchFamily="34" charset="0"/>
                        </a:rPr>
                        <a:t>OPERATIVOS CONJUNTOS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935303"/>
                  </a:ext>
                </a:extLst>
              </a:tr>
              <a:tr h="21748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" panose="020B0502040204020203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922029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910C9EBB-13AB-422C-B947-C8D30D9F531A}"/>
              </a:ext>
            </a:extLst>
          </p:cNvPr>
          <p:cNvSpPr txBox="1"/>
          <p:nvPr/>
        </p:nvSpPr>
        <p:spPr>
          <a:xfrm>
            <a:off x="383659" y="891879"/>
            <a:ext cx="33350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CUADRO DE PRODUCCIÓN</a:t>
            </a:r>
            <a:endParaRPr lang="es-PE" sz="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4A10391-CDA4-4E70-ACBD-567E9540B2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883" y="1353503"/>
            <a:ext cx="3711995" cy="160123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3864D87-908C-4CB4-81C3-7A22A00F8F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883" y="3057099"/>
            <a:ext cx="3711995" cy="147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23999"/>
      </p:ext>
    </p:extLst>
  </p:cSld>
  <p:clrMapOvr>
    <a:masterClrMapping/>
  </p:clrMapOvr>
</p:sld>
</file>

<file path=ppt/theme/theme1.xml><?xml version="1.0" encoding="utf-8"?>
<a:theme xmlns:a="http://schemas.openxmlformats.org/drawingml/2006/main" name="Growth Business Plan by Slidesgo">
  <a:themeElements>
    <a:clrScheme name="Simple Light">
      <a:dk1>
        <a:srgbClr val="000000"/>
      </a:dk1>
      <a:lt1>
        <a:srgbClr val="FFFFFF"/>
      </a:lt1>
      <a:dk2>
        <a:srgbClr val="F3F3F3"/>
      </a:dk2>
      <a:lt2>
        <a:srgbClr val="F04185"/>
      </a:lt2>
      <a:accent1>
        <a:srgbClr val="F6B339"/>
      </a:accent1>
      <a:accent2>
        <a:srgbClr val="6D9EEB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535</Words>
  <Application>Microsoft Office PowerPoint</Application>
  <PresentationFormat>Presentación en pantalla (16:9)</PresentationFormat>
  <Paragraphs>254</Paragraphs>
  <Slides>12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1" baseType="lpstr">
      <vt:lpstr>Bahnschrift</vt:lpstr>
      <vt:lpstr>Roboto Condensed Light</vt:lpstr>
      <vt:lpstr>Wingdings</vt:lpstr>
      <vt:lpstr>DM Sans</vt:lpstr>
      <vt:lpstr>Calibri</vt:lpstr>
      <vt:lpstr>Barlow ExtraBold</vt:lpstr>
      <vt:lpstr>Bell MT</vt:lpstr>
      <vt:lpstr>Arial</vt:lpstr>
      <vt:lpstr>Growth Business Plan by Slidesgo</vt:lpstr>
      <vt:lpstr>Rendición de Cuentas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ANDRES</dc:creator>
  <cp:lastModifiedBy>user</cp:lastModifiedBy>
  <cp:revision>41</cp:revision>
  <dcterms:modified xsi:type="dcterms:W3CDTF">2022-04-12T21:21:26Z</dcterms:modified>
</cp:coreProperties>
</file>