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7" r:id="rId3"/>
    <p:sldId id="257" r:id="rId4"/>
    <p:sldId id="318" r:id="rId5"/>
    <p:sldId id="259" r:id="rId6"/>
    <p:sldId id="319" r:id="rId7"/>
    <p:sldId id="329" r:id="rId8"/>
    <p:sldId id="321" r:id="rId9"/>
    <p:sldId id="339" r:id="rId10"/>
  </p:sldIdLst>
  <p:sldSz cx="9144000" cy="5143500" type="screen16x9"/>
  <p:notesSz cx="6858000" cy="9144000"/>
  <p:embeddedFontLst>
    <p:embeddedFont>
      <p:font typeface="Barlow ExtraBold" panose="020B0604020202020204" charset="0"/>
      <p:bold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DM Sans" panose="020B0604020202020204" charset="0"/>
      <p:regular r:id="rId19"/>
      <p:bold r:id="rId20"/>
      <p:italic r:id="rId21"/>
      <p:boldItalic r:id="rId22"/>
    </p:embeddedFont>
    <p:embeddedFont>
      <p:font typeface="Roboto Condensed Light" panose="020B0604020202020204" charset="0"/>
      <p:regular r:id="rId23"/>
      <p: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3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ABDCD6-9EEE-4237-BE94-1CEB7A1A77F9}">
  <a:tblStyle styleId="{65ABDCD6-9EEE-4237-BE94-1CEB7A1A77F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291" autoAdjust="0"/>
  </p:normalViewPr>
  <p:slideViewPr>
    <p:cSldViewPr snapToGrid="0">
      <p:cViewPr varScale="1">
        <p:scale>
          <a:sx n="150" d="100"/>
          <a:sy n="150" d="100"/>
        </p:scale>
        <p:origin x="3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ropbox\GPPI%202022\PP%202023\CONSOLIDADO%20-%20PRESUPUESTO%202018%20-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PE" sz="1400" dirty="0"/>
              <a:t>EVOLUCIÓN DE LA EJECUCIÓN PRESUPUESTAL2018 - 2021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s-P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'RESUMEN (2)'!$A$34</c:f>
              <c:strCache>
                <c:ptCount val="1"/>
                <c:pt idx="0">
                  <c:v>PIA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numRef>
              <c:f>'RESUMEN (2)'!$B$33:$E$33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'RESUMEN (2)'!$B$34:$E$34</c:f>
              <c:numCache>
                <c:formatCode>#,##0</c:formatCode>
                <c:ptCount val="4"/>
                <c:pt idx="0">
                  <c:v>87085767</c:v>
                </c:pt>
                <c:pt idx="1">
                  <c:v>93078047</c:v>
                </c:pt>
                <c:pt idx="2">
                  <c:v>96536436</c:v>
                </c:pt>
                <c:pt idx="3">
                  <c:v>79869177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5AD-4B4E-9378-530D8CBFE456}"/>
            </c:ext>
          </c:extLst>
        </c:ser>
        <c:ser>
          <c:idx val="1"/>
          <c:order val="1"/>
          <c:tx>
            <c:strRef>
              <c:f>'RESUMEN (2)'!$A$35</c:f>
              <c:strCache>
                <c:ptCount val="1"/>
                <c:pt idx="0">
                  <c:v>PIM</c:v>
                </c:pt>
              </c:strCache>
            </c:strRef>
          </c:tx>
          <c:spPr>
            <a:ln w="22225" cap="rnd">
              <a:solidFill>
                <a:schemeClr val="accent2"/>
              </a:solidFill>
            </a:ln>
            <a:effectLst>
              <a:glow rad="139700">
                <a:schemeClr val="accent2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numRef>
              <c:f>'RESUMEN (2)'!$B$33:$E$33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'RESUMEN (2)'!$B$35:$E$35</c:f>
              <c:numCache>
                <c:formatCode>#,##0</c:formatCode>
                <c:ptCount val="4"/>
                <c:pt idx="0">
                  <c:v>164269271</c:v>
                </c:pt>
                <c:pt idx="1">
                  <c:v>143269287</c:v>
                </c:pt>
                <c:pt idx="2">
                  <c:v>145843064</c:v>
                </c:pt>
                <c:pt idx="3">
                  <c:v>156043968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5AD-4B4E-9378-530D8CBFE456}"/>
            </c:ext>
          </c:extLst>
        </c:ser>
        <c:ser>
          <c:idx val="2"/>
          <c:order val="2"/>
          <c:tx>
            <c:strRef>
              <c:f>'RESUMEN (2)'!$A$36</c:f>
              <c:strCache>
                <c:ptCount val="1"/>
                <c:pt idx="0">
                  <c:v>EJECUCIÓN</c:v>
                </c:pt>
              </c:strCache>
            </c:strRef>
          </c:tx>
          <c:spPr>
            <a:ln w="22225" cap="rnd">
              <a:solidFill>
                <a:schemeClr val="accent3"/>
              </a:solidFill>
            </a:ln>
            <a:effectLst>
              <a:glow rad="139700">
                <a:schemeClr val="accent3">
                  <a:satMod val="175000"/>
                  <a:alpha val="14000"/>
                </a:schemeClr>
              </a:glow>
            </a:effectLst>
          </c:spPr>
          <c:marker>
            <c:symbol val="none"/>
          </c:marker>
          <c:cat>
            <c:numRef>
              <c:f>'RESUMEN (2)'!$B$33:$E$33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</c:numCache>
            </c:numRef>
          </c:cat>
          <c:val>
            <c:numRef>
              <c:f>'RESUMEN (2)'!$B$36:$E$36</c:f>
              <c:numCache>
                <c:formatCode>#,##0</c:formatCode>
                <c:ptCount val="4"/>
                <c:pt idx="0">
                  <c:v>125095962</c:v>
                </c:pt>
                <c:pt idx="1">
                  <c:v>122186709</c:v>
                </c:pt>
                <c:pt idx="2">
                  <c:v>104022601</c:v>
                </c:pt>
                <c:pt idx="3">
                  <c:v>119032313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5AD-4B4E-9378-530D8CBFE4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27439455"/>
        <c:axId val="1713188079"/>
      </c:lineChart>
      <c:catAx>
        <c:axId val="1827439455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713188079"/>
        <c:crosses val="autoZero"/>
        <c:auto val="1"/>
        <c:lblAlgn val="ctr"/>
        <c:lblOffset val="100"/>
        <c:noMultiLvlLbl val="0"/>
      </c:catAx>
      <c:valAx>
        <c:axId val="1713188079"/>
        <c:scaling>
          <c:orientation val="minMax"/>
          <c:min val="50000000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PE"/>
          </a:p>
        </c:txPr>
        <c:crossAx val="1827439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s-PE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P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6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B0E7A-7804-4456-AFC1-78B60E9F696C}" type="datetimeFigureOut">
              <a:rPr lang="en-US" smtClean="0"/>
              <a:t>4/12/2022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92BA9-F548-4230-A732-622CFB322BC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61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Google Shape;81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5" name="Google Shape;81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559855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a0dc2a0b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a0dc2a0b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a0dc2a0b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a0dc2a0b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1307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Google Shape;935;geab2ebe5c1_0_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6" name="Google Shape;936;geab2ebe5c1_0_2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ea0dc2a0b0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ea0dc2a0b0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6246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52175" y="3393291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139600" y="158556"/>
            <a:ext cx="781338" cy="774634"/>
            <a:chOff x="3275850" y="3006614"/>
            <a:chExt cx="830059" cy="822936"/>
          </a:xfrm>
        </p:grpSpPr>
        <p:sp>
          <p:nvSpPr>
            <p:cNvPr id="12" name="Google Shape;12;p2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27585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538837" y="378939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80272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065752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rot="5400000">
            <a:off x="716725" y="-370700"/>
            <a:ext cx="709200" cy="2163000"/>
          </a:xfrm>
          <a:prstGeom prst="round2SameRect">
            <a:avLst>
              <a:gd name="adj1" fmla="val 48556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713225" y="1338275"/>
            <a:ext cx="4615800" cy="184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ubTitle" idx="1"/>
          </p:nvPr>
        </p:nvSpPr>
        <p:spPr>
          <a:xfrm>
            <a:off x="713225" y="3186125"/>
            <a:ext cx="2878200" cy="6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28" name="Imagen 2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2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"/>
          <p:cNvSpPr/>
          <p:nvPr/>
        </p:nvSpPr>
        <p:spPr>
          <a:xfrm rot="10800000">
            <a:off x="5948575" y="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" name="Google Shape;64;p4"/>
          <p:cNvGrpSpPr/>
          <p:nvPr/>
        </p:nvGrpSpPr>
        <p:grpSpPr>
          <a:xfrm>
            <a:off x="196251" y="4725256"/>
            <a:ext cx="711887" cy="258488"/>
            <a:chOff x="3275850" y="3528153"/>
            <a:chExt cx="830059" cy="301397"/>
          </a:xfrm>
        </p:grpSpPr>
        <p:sp>
          <p:nvSpPr>
            <p:cNvPr id="65" name="Google Shape;65;p4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327585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3538837" y="378939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3802720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4065752" y="378939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3" name="Google Shape;73;p4"/>
          <p:cNvSpPr/>
          <p:nvPr/>
        </p:nvSpPr>
        <p:spPr>
          <a:xfrm>
            <a:off x="9006579" y="4113874"/>
            <a:ext cx="488150" cy="1026307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4"/>
          <p:cNvSpPr txBox="1">
            <a:spLocks noGrp="1"/>
          </p:cNvSpPr>
          <p:nvPr>
            <p:ph type="body" idx="1"/>
          </p:nvPr>
        </p:nvSpPr>
        <p:spPr>
          <a:xfrm>
            <a:off x="713225" y="1179100"/>
            <a:ext cx="7717500" cy="33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rgbClr val="25F5DF"/>
              </a:buClr>
              <a:buSzPts val="1200"/>
              <a:buAutoNum type="arabicPeriod"/>
              <a:defRPr sz="11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 dirty="0"/>
          </a:p>
        </p:txBody>
      </p:sp>
      <p:sp>
        <p:nvSpPr>
          <p:cNvPr id="75" name="Google Shape;75;p4"/>
          <p:cNvSpPr txBox="1">
            <a:spLocks noGrp="1"/>
          </p:cNvSpPr>
          <p:nvPr>
            <p:ph type="title"/>
          </p:nvPr>
        </p:nvSpPr>
        <p:spPr>
          <a:xfrm>
            <a:off x="713275" y="445050"/>
            <a:ext cx="7717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"/>
          <p:cNvSpPr/>
          <p:nvPr/>
        </p:nvSpPr>
        <p:spPr>
          <a:xfrm rot="5400000" flipH="1">
            <a:off x="1319851" y="-1072600"/>
            <a:ext cx="710700" cy="33507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7"/>
          <p:cNvSpPr/>
          <p:nvPr/>
        </p:nvSpPr>
        <p:spPr>
          <a:xfrm>
            <a:off x="1862088" y="393800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7"/>
          <p:cNvGrpSpPr/>
          <p:nvPr/>
        </p:nvGrpSpPr>
        <p:grpSpPr>
          <a:xfrm flipH="1">
            <a:off x="288936" y="4490581"/>
            <a:ext cx="703621" cy="476896"/>
            <a:chOff x="3275850" y="3006614"/>
            <a:chExt cx="830059" cy="562592"/>
          </a:xfrm>
        </p:grpSpPr>
        <p:sp>
          <p:nvSpPr>
            <p:cNvPr id="112" name="Google Shape;112;p7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7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7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7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7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7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7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7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7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7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7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7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4" name="Google Shape;124;p7"/>
          <p:cNvSpPr/>
          <p:nvPr/>
        </p:nvSpPr>
        <p:spPr>
          <a:xfrm>
            <a:off x="7873538" y="113187"/>
            <a:ext cx="962055" cy="979116"/>
          </a:xfrm>
          <a:custGeom>
            <a:avLst/>
            <a:gdLst/>
            <a:ahLst/>
            <a:cxnLst/>
            <a:rect l="l" t="t" r="r" b="b"/>
            <a:pathLst>
              <a:path w="16628" h="16658" extrusionOk="0">
                <a:moveTo>
                  <a:pt x="8329" y="1"/>
                </a:moveTo>
                <a:cubicBezTo>
                  <a:pt x="3709" y="1"/>
                  <a:pt x="1" y="3739"/>
                  <a:pt x="1" y="8329"/>
                </a:cubicBezTo>
                <a:cubicBezTo>
                  <a:pt x="1" y="12919"/>
                  <a:pt x="3709" y="16658"/>
                  <a:pt x="8329" y="16658"/>
                </a:cubicBezTo>
                <a:cubicBezTo>
                  <a:pt x="12919" y="16658"/>
                  <a:pt x="16627" y="12919"/>
                  <a:pt x="16627" y="8329"/>
                </a:cubicBezTo>
                <a:cubicBezTo>
                  <a:pt x="16627" y="3739"/>
                  <a:pt x="12919" y="1"/>
                  <a:pt x="8329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7"/>
          <p:cNvSpPr txBox="1">
            <a:spLocks noGrp="1"/>
          </p:cNvSpPr>
          <p:nvPr>
            <p:ph type="title"/>
          </p:nvPr>
        </p:nvSpPr>
        <p:spPr>
          <a:xfrm>
            <a:off x="713225" y="1347175"/>
            <a:ext cx="3505800" cy="153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subTitle" idx="1"/>
          </p:nvPr>
        </p:nvSpPr>
        <p:spPr>
          <a:xfrm>
            <a:off x="713225" y="2885525"/>
            <a:ext cx="3505800" cy="91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" name="Imagen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2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"/>
          <p:cNvSpPr/>
          <p:nvPr/>
        </p:nvSpPr>
        <p:spPr>
          <a:xfrm rot="10800000">
            <a:off x="7011872" y="346929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"/>
          <p:cNvSpPr/>
          <p:nvPr/>
        </p:nvSpPr>
        <p:spPr>
          <a:xfrm rot="10800000" flipH="1">
            <a:off x="46613" y="0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0" name="Google Shape;130;p8"/>
          <p:cNvGrpSpPr/>
          <p:nvPr/>
        </p:nvGrpSpPr>
        <p:grpSpPr>
          <a:xfrm>
            <a:off x="8368534" y="121621"/>
            <a:ext cx="624487" cy="423261"/>
            <a:chOff x="3275850" y="3006614"/>
            <a:chExt cx="830059" cy="562592"/>
          </a:xfrm>
        </p:grpSpPr>
        <p:sp>
          <p:nvSpPr>
            <p:cNvPr id="131" name="Google Shape;131;p8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8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8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8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8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8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8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8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8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8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8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8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" name="Google Shape;144;p8"/>
          <p:cNvSpPr txBox="1">
            <a:spLocks noGrp="1"/>
          </p:cNvSpPr>
          <p:nvPr>
            <p:ph type="title"/>
          </p:nvPr>
        </p:nvSpPr>
        <p:spPr>
          <a:xfrm>
            <a:off x="713225" y="1225950"/>
            <a:ext cx="5075100" cy="26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 dirty="0"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9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9"/>
          <p:cNvSpPr/>
          <p:nvPr/>
        </p:nvSpPr>
        <p:spPr>
          <a:xfrm>
            <a:off x="6925253" y="4035204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9"/>
          <p:cNvSpPr txBox="1">
            <a:spLocks noGrp="1"/>
          </p:cNvSpPr>
          <p:nvPr>
            <p:ph type="title"/>
          </p:nvPr>
        </p:nvSpPr>
        <p:spPr>
          <a:xfrm>
            <a:off x="4636925" y="1198913"/>
            <a:ext cx="3796200" cy="139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59" name="Google Shape;159;p9"/>
          <p:cNvSpPr txBox="1">
            <a:spLocks noGrp="1"/>
          </p:cNvSpPr>
          <p:nvPr>
            <p:ph type="subTitle" idx="1"/>
          </p:nvPr>
        </p:nvSpPr>
        <p:spPr>
          <a:xfrm>
            <a:off x="4637050" y="2595163"/>
            <a:ext cx="3796200" cy="139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6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7"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40"/>
          <p:cNvSpPr/>
          <p:nvPr/>
        </p:nvSpPr>
        <p:spPr>
          <a:xfrm flipH="1">
            <a:off x="6983859" y="0"/>
            <a:ext cx="2160144" cy="2162728"/>
          </a:xfrm>
          <a:custGeom>
            <a:avLst/>
            <a:gdLst/>
            <a:ahLst/>
            <a:cxnLst/>
            <a:rect l="l" t="t" r="r" b="b"/>
            <a:pathLst>
              <a:path w="25716" h="25746" extrusionOk="0">
                <a:moveTo>
                  <a:pt x="0" y="0"/>
                </a:moveTo>
                <a:lnTo>
                  <a:pt x="0" y="25745"/>
                </a:lnTo>
                <a:cubicBezTo>
                  <a:pt x="14195" y="25745"/>
                  <a:pt x="25715" y="14225"/>
                  <a:pt x="25715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40"/>
          <p:cNvSpPr/>
          <p:nvPr/>
        </p:nvSpPr>
        <p:spPr>
          <a:xfrm>
            <a:off x="700950" y="3386603"/>
            <a:ext cx="3508083" cy="1750210"/>
          </a:xfrm>
          <a:custGeom>
            <a:avLst/>
            <a:gdLst/>
            <a:ahLst/>
            <a:cxnLst/>
            <a:rect l="l" t="t" r="r" b="b"/>
            <a:pathLst>
              <a:path w="26992" h="13466" extrusionOk="0">
                <a:moveTo>
                  <a:pt x="13496" y="0"/>
                </a:moveTo>
                <a:cubicBezTo>
                  <a:pt x="6049" y="0"/>
                  <a:pt x="1" y="6019"/>
                  <a:pt x="1" y="13466"/>
                </a:cubicBezTo>
                <a:lnTo>
                  <a:pt x="4469" y="13466"/>
                </a:lnTo>
                <a:cubicBezTo>
                  <a:pt x="4469" y="8481"/>
                  <a:pt x="8511" y="4438"/>
                  <a:pt x="13496" y="4438"/>
                </a:cubicBezTo>
                <a:cubicBezTo>
                  <a:pt x="18481" y="4438"/>
                  <a:pt x="22524" y="8481"/>
                  <a:pt x="22524" y="13466"/>
                </a:cubicBezTo>
                <a:lnTo>
                  <a:pt x="26992" y="13466"/>
                </a:lnTo>
                <a:cubicBezTo>
                  <a:pt x="26992" y="6019"/>
                  <a:pt x="20943" y="0"/>
                  <a:pt x="13496" y="0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47" name="Google Shape;747;p40"/>
          <p:cNvGrpSpPr/>
          <p:nvPr/>
        </p:nvGrpSpPr>
        <p:grpSpPr>
          <a:xfrm>
            <a:off x="219403" y="132555"/>
            <a:ext cx="859591" cy="312120"/>
            <a:chOff x="3275850" y="3006614"/>
            <a:chExt cx="830059" cy="301397"/>
          </a:xfrm>
        </p:grpSpPr>
        <p:sp>
          <p:nvSpPr>
            <p:cNvPr id="748" name="Google Shape;748;p40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0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0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1" name="Google Shape;751;p40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2" name="Google Shape;752;p40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0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0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0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15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7_1">
    <p:spTree>
      <p:nvGrpSpPr>
        <p:cNvPr id="1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41"/>
          <p:cNvSpPr/>
          <p:nvPr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tx1">
              <a:alpha val="5714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59" name="Google Shape;759;p41"/>
          <p:cNvGrpSpPr/>
          <p:nvPr/>
        </p:nvGrpSpPr>
        <p:grpSpPr>
          <a:xfrm>
            <a:off x="280814" y="4434213"/>
            <a:ext cx="861799" cy="584105"/>
            <a:chOff x="3275850" y="3006614"/>
            <a:chExt cx="830059" cy="562592"/>
          </a:xfrm>
        </p:grpSpPr>
        <p:sp>
          <p:nvSpPr>
            <p:cNvPr id="760" name="Google Shape;760;p41"/>
            <p:cNvSpPr/>
            <p:nvPr/>
          </p:nvSpPr>
          <p:spPr>
            <a:xfrm>
              <a:off x="327585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1"/>
            <p:cNvSpPr/>
            <p:nvPr/>
          </p:nvSpPr>
          <p:spPr>
            <a:xfrm>
              <a:off x="3538837" y="300661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58"/>
                  </a:moveTo>
                  <a:cubicBezTo>
                    <a:pt x="916" y="697"/>
                    <a:pt x="697" y="896"/>
                    <a:pt x="45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58" y="1"/>
                  </a:cubicBezTo>
                  <a:cubicBezTo>
                    <a:pt x="697" y="1"/>
                    <a:pt x="916" y="20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1"/>
            <p:cNvSpPr/>
            <p:nvPr/>
          </p:nvSpPr>
          <p:spPr>
            <a:xfrm>
              <a:off x="3802720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58"/>
                  </a:moveTo>
                  <a:cubicBezTo>
                    <a:pt x="896" y="697"/>
                    <a:pt x="697" y="896"/>
                    <a:pt x="438" y="896"/>
                  </a:cubicBezTo>
                  <a:cubicBezTo>
                    <a:pt x="200" y="896"/>
                    <a:pt x="1" y="697"/>
                    <a:pt x="1" y="458"/>
                  </a:cubicBezTo>
                  <a:cubicBezTo>
                    <a:pt x="1" y="200"/>
                    <a:pt x="200" y="1"/>
                    <a:pt x="438" y="1"/>
                  </a:cubicBezTo>
                  <a:cubicBezTo>
                    <a:pt x="697" y="1"/>
                    <a:pt x="896" y="20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3" name="Google Shape;763;p41"/>
            <p:cNvSpPr/>
            <p:nvPr/>
          </p:nvSpPr>
          <p:spPr>
            <a:xfrm>
              <a:off x="4065752" y="300661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58"/>
                  </a:moveTo>
                  <a:cubicBezTo>
                    <a:pt x="895" y="697"/>
                    <a:pt x="696" y="896"/>
                    <a:pt x="438" y="896"/>
                  </a:cubicBezTo>
                  <a:cubicBezTo>
                    <a:pt x="199" y="896"/>
                    <a:pt x="0" y="697"/>
                    <a:pt x="0" y="458"/>
                  </a:cubicBezTo>
                  <a:cubicBezTo>
                    <a:pt x="0" y="200"/>
                    <a:pt x="199" y="1"/>
                    <a:pt x="438" y="1"/>
                  </a:cubicBezTo>
                  <a:cubicBezTo>
                    <a:pt x="696" y="1"/>
                    <a:pt x="895" y="20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4" name="Google Shape;764;p41"/>
            <p:cNvSpPr/>
            <p:nvPr/>
          </p:nvSpPr>
          <p:spPr>
            <a:xfrm>
              <a:off x="327585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1"/>
            <p:cNvSpPr/>
            <p:nvPr/>
          </p:nvSpPr>
          <p:spPr>
            <a:xfrm>
              <a:off x="3538837" y="3267854"/>
              <a:ext cx="41053" cy="40156"/>
            </a:xfrm>
            <a:custGeom>
              <a:avLst/>
              <a:gdLst/>
              <a:ahLst/>
              <a:cxnLst/>
              <a:rect l="l" t="t" r="r" b="b"/>
              <a:pathLst>
                <a:path w="916" h="896" fill="none" extrusionOk="0">
                  <a:moveTo>
                    <a:pt x="916" y="438"/>
                  </a:moveTo>
                  <a:cubicBezTo>
                    <a:pt x="916" y="696"/>
                    <a:pt x="697" y="895"/>
                    <a:pt x="45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58" y="0"/>
                  </a:cubicBezTo>
                  <a:cubicBezTo>
                    <a:pt x="697" y="0"/>
                    <a:pt x="916" y="199"/>
                    <a:pt x="91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1"/>
            <p:cNvSpPr/>
            <p:nvPr/>
          </p:nvSpPr>
          <p:spPr>
            <a:xfrm>
              <a:off x="3802720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6" y="438"/>
                  </a:moveTo>
                  <a:cubicBezTo>
                    <a:pt x="896" y="696"/>
                    <a:pt x="697" y="895"/>
                    <a:pt x="438" y="895"/>
                  </a:cubicBezTo>
                  <a:cubicBezTo>
                    <a:pt x="200" y="895"/>
                    <a:pt x="1" y="696"/>
                    <a:pt x="1" y="438"/>
                  </a:cubicBezTo>
                  <a:cubicBezTo>
                    <a:pt x="1" y="199"/>
                    <a:pt x="200" y="0"/>
                    <a:pt x="438" y="0"/>
                  </a:cubicBezTo>
                  <a:cubicBezTo>
                    <a:pt x="697" y="0"/>
                    <a:pt x="896" y="199"/>
                    <a:pt x="896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1"/>
            <p:cNvSpPr/>
            <p:nvPr/>
          </p:nvSpPr>
          <p:spPr>
            <a:xfrm>
              <a:off x="4065752" y="3267854"/>
              <a:ext cx="40156" cy="40156"/>
            </a:xfrm>
            <a:custGeom>
              <a:avLst/>
              <a:gdLst/>
              <a:ahLst/>
              <a:cxnLst/>
              <a:rect l="l" t="t" r="r" b="b"/>
              <a:pathLst>
                <a:path w="896" h="896" fill="none" extrusionOk="0">
                  <a:moveTo>
                    <a:pt x="895" y="438"/>
                  </a:moveTo>
                  <a:cubicBezTo>
                    <a:pt x="895" y="696"/>
                    <a:pt x="696" y="895"/>
                    <a:pt x="438" y="895"/>
                  </a:cubicBezTo>
                  <a:cubicBezTo>
                    <a:pt x="199" y="895"/>
                    <a:pt x="0" y="696"/>
                    <a:pt x="0" y="438"/>
                  </a:cubicBezTo>
                  <a:cubicBezTo>
                    <a:pt x="0" y="199"/>
                    <a:pt x="199" y="0"/>
                    <a:pt x="438" y="0"/>
                  </a:cubicBezTo>
                  <a:cubicBezTo>
                    <a:pt x="696" y="0"/>
                    <a:pt x="895" y="199"/>
                    <a:pt x="895" y="43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1"/>
            <p:cNvSpPr/>
            <p:nvPr/>
          </p:nvSpPr>
          <p:spPr>
            <a:xfrm>
              <a:off x="327585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1"/>
            <p:cNvSpPr/>
            <p:nvPr/>
          </p:nvSpPr>
          <p:spPr>
            <a:xfrm>
              <a:off x="3538837" y="3528153"/>
              <a:ext cx="41053" cy="41053"/>
            </a:xfrm>
            <a:custGeom>
              <a:avLst/>
              <a:gdLst/>
              <a:ahLst/>
              <a:cxnLst/>
              <a:rect l="l" t="t" r="r" b="b"/>
              <a:pathLst>
                <a:path w="916" h="916" fill="none" extrusionOk="0">
                  <a:moveTo>
                    <a:pt x="916" y="458"/>
                  </a:moveTo>
                  <a:cubicBezTo>
                    <a:pt x="916" y="697"/>
                    <a:pt x="697" y="916"/>
                    <a:pt x="45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58" y="1"/>
                  </a:cubicBezTo>
                  <a:cubicBezTo>
                    <a:pt x="697" y="1"/>
                    <a:pt x="916" y="220"/>
                    <a:pt x="91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0" name="Google Shape;770;p41"/>
            <p:cNvSpPr/>
            <p:nvPr/>
          </p:nvSpPr>
          <p:spPr>
            <a:xfrm>
              <a:off x="3802720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6" y="458"/>
                  </a:moveTo>
                  <a:cubicBezTo>
                    <a:pt x="896" y="697"/>
                    <a:pt x="697" y="916"/>
                    <a:pt x="438" y="916"/>
                  </a:cubicBezTo>
                  <a:cubicBezTo>
                    <a:pt x="200" y="916"/>
                    <a:pt x="1" y="697"/>
                    <a:pt x="1" y="458"/>
                  </a:cubicBezTo>
                  <a:cubicBezTo>
                    <a:pt x="1" y="220"/>
                    <a:pt x="200" y="1"/>
                    <a:pt x="438" y="1"/>
                  </a:cubicBezTo>
                  <a:cubicBezTo>
                    <a:pt x="697" y="1"/>
                    <a:pt x="896" y="220"/>
                    <a:pt x="896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1" name="Google Shape;771;p41"/>
            <p:cNvSpPr/>
            <p:nvPr/>
          </p:nvSpPr>
          <p:spPr>
            <a:xfrm>
              <a:off x="4065752" y="3528153"/>
              <a:ext cx="40156" cy="41053"/>
            </a:xfrm>
            <a:custGeom>
              <a:avLst/>
              <a:gdLst/>
              <a:ahLst/>
              <a:cxnLst/>
              <a:rect l="l" t="t" r="r" b="b"/>
              <a:pathLst>
                <a:path w="896" h="916" fill="none" extrusionOk="0">
                  <a:moveTo>
                    <a:pt x="895" y="458"/>
                  </a:moveTo>
                  <a:cubicBezTo>
                    <a:pt x="895" y="697"/>
                    <a:pt x="696" y="916"/>
                    <a:pt x="438" y="916"/>
                  </a:cubicBezTo>
                  <a:cubicBezTo>
                    <a:pt x="199" y="916"/>
                    <a:pt x="0" y="697"/>
                    <a:pt x="0" y="458"/>
                  </a:cubicBezTo>
                  <a:cubicBezTo>
                    <a:pt x="0" y="220"/>
                    <a:pt x="199" y="1"/>
                    <a:pt x="438" y="1"/>
                  </a:cubicBezTo>
                  <a:cubicBezTo>
                    <a:pt x="696" y="1"/>
                    <a:pt x="895" y="220"/>
                    <a:pt x="895" y="458"/>
                  </a:cubicBezTo>
                  <a:close/>
                </a:path>
              </a:pathLst>
            </a:custGeom>
            <a:noFill/>
            <a:ln w="19050" cap="flat" cmpd="sng">
              <a:solidFill>
                <a:schemeClr val="dk1"/>
              </a:solidFill>
              <a:prstDash val="solid"/>
              <a:miter lim="19892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72" name="Google Shape;772;p41"/>
          <p:cNvSpPr/>
          <p:nvPr/>
        </p:nvSpPr>
        <p:spPr>
          <a:xfrm rot="10800000" flipH="1">
            <a:off x="6141438" y="1"/>
            <a:ext cx="2785414" cy="1205500"/>
          </a:xfrm>
          <a:custGeom>
            <a:avLst/>
            <a:gdLst/>
            <a:ahLst/>
            <a:cxnLst/>
            <a:rect l="l" t="t" r="r" b="b"/>
            <a:pathLst>
              <a:path w="25047" h="12555" extrusionOk="0">
                <a:moveTo>
                  <a:pt x="12523" y="1"/>
                </a:moveTo>
                <a:cubicBezTo>
                  <a:pt x="5623" y="1"/>
                  <a:pt x="0" y="5624"/>
                  <a:pt x="0" y="12554"/>
                </a:cubicBezTo>
                <a:lnTo>
                  <a:pt x="25046" y="12554"/>
                </a:lnTo>
                <a:cubicBezTo>
                  <a:pt x="25046" y="5624"/>
                  <a:pt x="19453" y="1"/>
                  <a:pt x="12523" y="1"/>
                </a:cubicBezTo>
                <a:close/>
              </a:path>
            </a:pathLst>
          </a:cu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27_1_1">
    <p:spTree>
      <p:nvGrpSpPr>
        <p:cNvPr id="1" name="Shape 7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" name="Google Shape;775;p42"/>
          <p:cNvSpPr/>
          <p:nvPr/>
        </p:nvSpPr>
        <p:spPr>
          <a:xfrm rot="-5400000">
            <a:off x="7646250" y="-408900"/>
            <a:ext cx="716400" cy="22791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9D9D9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0" name="Imagen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sp>
        <p:nvSpPr>
          <p:cNvPr id="31" name="Google Shape;758;p41"/>
          <p:cNvSpPr/>
          <p:nvPr userDrawn="1"/>
        </p:nvSpPr>
        <p:spPr>
          <a:xfrm>
            <a:off x="9050575" y="3819426"/>
            <a:ext cx="583222" cy="185541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EFB302">
              <a:alpha val="571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arlow ExtraBold"/>
              <a:buNone/>
              <a:defRPr sz="3000">
                <a:solidFill>
                  <a:schemeClr val="dk1"/>
                </a:solidFill>
                <a:latin typeface="Barlow ExtraBold"/>
                <a:ea typeface="Barlow ExtraBold"/>
                <a:cs typeface="Barlow ExtraBold"/>
                <a:sym typeface="Barlow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DM Sans"/>
              <a:buChar char="●"/>
              <a:defRPr sz="18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●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○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Char char="■"/>
              <a:defRPr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4" r:id="rId4"/>
    <p:sldLayoutId id="2147483655" r:id="rId5"/>
    <p:sldLayoutId id="2147483686" r:id="rId6"/>
    <p:sldLayoutId id="2147483687" r:id="rId7"/>
    <p:sldLayoutId id="214748368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971040" y="3854027"/>
            <a:ext cx="5520267" cy="682056"/>
          </a:xfrm>
          <a:prstGeom prst="rect">
            <a:avLst/>
          </a:prstGeom>
          <a:solidFill>
            <a:srgbClr val="EFB3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2" t="21318" r="21070" b="26098"/>
          <a:stretch/>
        </p:blipFill>
        <p:spPr>
          <a:xfrm>
            <a:off x="2154213" y="955041"/>
            <a:ext cx="5103266" cy="250849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88184" y="3543043"/>
            <a:ext cx="7085680" cy="993040"/>
          </a:xfrm>
        </p:spPr>
        <p:txBody>
          <a:bodyPr/>
          <a:lstStyle/>
          <a:p>
            <a:pPr algn="ctr"/>
            <a:r>
              <a:rPr lang="es-MX" sz="3600" b="1" dirty="0">
                <a:latin typeface="Calibri" panose="020F0502020204030204" pitchFamily="34" charset="0"/>
                <a:cs typeface="Calibri" panose="020F0502020204030204" pitchFamily="34" charset="0"/>
              </a:rPr>
              <a:t>Rendición de Cuentas</a:t>
            </a: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908" y="266595"/>
            <a:ext cx="1814233" cy="68844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graphicFrame>
        <p:nvGraphicFramePr>
          <p:cNvPr id="3" name="Marcador de contenido 3">
            <a:extLst>
              <a:ext uri="{FF2B5EF4-FFF2-40B4-BE49-F238E27FC236}">
                <a16:creationId xmlns:a16="http://schemas.microsoft.com/office/drawing/2014/main" id="{C9700C00-00A5-4F7B-B201-0099B49D45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305868"/>
              </p:ext>
            </p:extLst>
          </p:nvPr>
        </p:nvGraphicFramePr>
        <p:xfrm>
          <a:off x="555977" y="939370"/>
          <a:ext cx="8208910" cy="291949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259333">
                  <a:extLst>
                    <a:ext uri="{9D8B030D-6E8A-4147-A177-3AD203B41FA5}">
                      <a16:colId xmlns:a16="http://schemas.microsoft.com/office/drawing/2014/main" val="101320987"/>
                    </a:ext>
                  </a:extLst>
                </a:gridCol>
                <a:gridCol w="1557091">
                  <a:extLst>
                    <a:ext uri="{9D8B030D-6E8A-4147-A177-3AD203B41FA5}">
                      <a16:colId xmlns:a16="http://schemas.microsoft.com/office/drawing/2014/main" val="2010903167"/>
                    </a:ext>
                  </a:extLst>
                </a:gridCol>
                <a:gridCol w="1368151">
                  <a:extLst>
                    <a:ext uri="{9D8B030D-6E8A-4147-A177-3AD203B41FA5}">
                      <a16:colId xmlns:a16="http://schemas.microsoft.com/office/drawing/2014/main" val="19595616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559025260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val="515561257"/>
                    </a:ext>
                  </a:extLst>
                </a:gridCol>
              </a:tblGrid>
              <a:tr h="333586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DETALLE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2019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2020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2021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3457587842"/>
                  </a:ext>
                </a:extLst>
              </a:tr>
              <a:tr h="272420"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1" u="none" strike="noStrike" dirty="0">
                          <a:effectLst/>
                        </a:rPr>
                        <a:t>PIA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87,085,767 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1" u="none" strike="noStrike" dirty="0">
                          <a:effectLst/>
                        </a:rPr>
                        <a:t> 93,078,047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1" u="none" strike="noStrike" dirty="0">
                          <a:effectLst/>
                        </a:rPr>
                        <a:t> 96,536,436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1" u="none" strike="noStrike" dirty="0">
                          <a:effectLst/>
                        </a:rPr>
                        <a:t> 79,869,177 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3884047748"/>
                  </a:ext>
                </a:extLst>
              </a:tr>
              <a:tr h="27242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 dirty="0">
                          <a:effectLst/>
                        </a:rPr>
                        <a:t>SALDO DE BALANCE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31,950,372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32,374,397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14,620,587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29,045,050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2922780519"/>
                  </a:ext>
                </a:extLst>
              </a:tr>
              <a:tr h="333586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 dirty="0">
                          <a:effectLst/>
                        </a:rPr>
                        <a:t>TRANSFERENCIA DE GOB. CENTRAL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8,205,870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641,426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33,162,786*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7,863,164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63809470"/>
                  </a:ext>
                </a:extLst>
              </a:tr>
              <a:tr h="333586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 dirty="0">
                          <a:effectLst/>
                        </a:rPr>
                        <a:t>PROGRAMA DE INCENTIVOS Y REI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7,277,236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3,362,747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16,819,332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6,452,999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3536215224"/>
                  </a:ext>
                </a:extLst>
              </a:tr>
              <a:tr h="333586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 dirty="0">
                          <a:effectLst/>
                        </a:rPr>
                        <a:t>APORTE DE COFINANCIAMIENTO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123,796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  326,368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 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 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3298399988"/>
                  </a:ext>
                </a:extLst>
              </a:tr>
              <a:tr h="333586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 dirty="0">
                          <a:effectLst/>
                        </a:rPr>
                        <a:t>REDUCCIÓN DE INGRESOS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 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-15,617,070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>
                          <a:effectLst/>
                        </a:rPr>
                        <a:t> 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684305843"/>
                  </a:ext>
                </a:extLst>
              </a:tr>
              <a:tr h="272420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MAYORES INGRESOS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29,626,230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 13,486,302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  320,993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 32,813,578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1241396594"/>
                  </a:ext>
                </a:extLst>
              </a:tr>
              <a:tr h="272420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PIM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 164,269,271 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 143,269,287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  145,843,064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 156,043,968 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270419169"/>
                  </a:ext>
                </a:extLst>
              </a:tr>
            </a:tbl>
          </a:graphicData>
        </a:graphic>
      </p:graphicFrame>
      <p:sp>
        <p:nvSpPr>
          <p:cNvPr id="4" name="Título 1">
            <a:extLst>
              <a:ext uri="{FF2B5EF4-FFF2-40B4-BE49-F238E27FC236}">
                <a16:creationId xmlns:a16="http://schemas.microsoft.com/office/drawing/2014/main" id="{D6F9A150-DB73-4551-AA4C-B7CC44C2A2FC}"/>
              </a:ext>
            </a:extLst>
          </p:cNvPr>
          <p:cNvSpPr txBox="1">
            <a:spLocks/>
          </p:cNvSpPr>
          <p:nvPr/>
        </p:nvSpPr>
        <p:spPr>
          <a:xfrm>
            <a:off x="683568" y="181989"/>
            <a:ext cx="8208910" cy="4240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EJECUCIÓN PRESUPUESTAL 2018 - 2021</a:t>
            </a:r>
            <a:endParaRPr lang="es-PE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2A66576-6985-48E6-A06E-326C45A8C5AE}"/>
              </a:ext>
            </a:extLst>
          </p:cNvPr>
          <p:cNvSpPr txBox="1"/>
          <p:nvPr/>
        </p:nvSpPr>
        <p:spPr>
          <a:xfrm>
            <a:off x="478176" y="3922655"/>
            <a:ext cx="689417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PE" sz="1300" dirty="0">
                <a:latin typeface="Arial" panose="020B0604020202020204" pitchFamily="34" charset="0"/>
                <a:cs typeface="Arial" panose="020B0604020202020204" pitchFamily="34" charset="0"/>
              </a:rPr>
              <a:t>Nota: </a:t>
            </a:r>
          </a:p>
          <a:p>
            <a:pPr algn="just"/>
            <a:r>
              <a:rPr lang="es-PE" sz="1300" dirty="0">
                <a:latin typeface="Arial" panose="020B0604020202020204" pitchFamily="34" charset="0"/>
                <a:cs typeface="Arial" panose="020B0604020202020204" pitchFamily="34" charset="0"/>
              </a:rPr>
              <a:t>(*) Este monto se divide en S/ 9,787,359 para gasto de inversión, S/10,142,927 destinada a la ejecución de Actividad de Intervención Inmediata (</a:t>
            </a:r>
            <a:r>
              <a:rPr lang="es-PE" sz="1300" dirty="0" err="1">
                <a:latin typeface="Arial" panose="020B0604020202020204" pitchFamily="34" charset="0"/>
                <a:cs typeface="Arial" panose="020B0604020202020204" pitchFamily="34" charset="0"/>
              </a:rPr>
              <a:t>AII</a:t>
            </a:r>
            <a:r>
              <a:rPr lang="es-PE" sz="1300" dirty="0">
                <a:latin typeface="Arial" panose="020B0604020202020204" pitchFamily="34" charset="0"/>
                <a:cs typeface="Arial" panose="020B0604020202020204" pitchFamily="34" charset="0"/>
              </a:rPr>
              <a:t>) y S/ 12,718,890 para gasto corriente.</a:t>
            </a:r>
          </a:p>
          <a:p>
            <a:pPr algn="just"/>
            <a:endParaRPr lang="es-P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DC87B3F1-8947-418B-8A69-8660E633FEBA}"/>
              </a:ext>
            </a:extLst>
          </p:cNvPr>
          <p:cNvSpPr txBox="1">
            <a:spLocks/>
          </p:cNvSpPr>
          <p:nvPr/>
        </p:nvSpPr>
        <p:spPr>
          <a:xfrm>
            <a:off x="2123727" y="651533"/>
            <a:ext cx="5328592" cy="42406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CUADRO N°01</a:t>
            </a:r>
            <a:endParaRPr lang="es-PE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618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A2A0F8E-A69F-4072-9A0A-F3E5B7EFF1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216182"/>
              </p:ext>
            </p:extLst>
          </p:nvPr>
        </p:nvGraphicFramePr>
        <p:xfrm>
          <a:off x="647700" y="971815"/>
          <a:ext cx="7958481" cy="34960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334977">
                  <a:extLst>
                    <a:ext uri="{9D8B030D-6E8A-4147-A177-3AD203B41FA5}">
                      <a16:colId xmlns:a16="http://schemas.microsoft.com/office/drawing/2014/main" val="637174239"/>
                    </a:ext>
                  </a:extLst>
                </a:gridCol>
                <a:gridCol w="1405876">
                  <a:extLst>
                    <a:ext uri="{9D8B030D-6E8A-4147-A177-3AD203B41FA5}">
                      <a16:colId xmlns:a16="http://schemas.microsoft.com/office/drawing/2014/main" val="413763343"/>
                    </a:ext>
                  </a:extLst>
                </a:gridCol>
                <a:gridCol w="1405876">
                  <a:extLst>
                    <a:ext uri="{9D8B030D-6E8A-4147-A177-3AD203B41FA5}">
                      <a16:colId xmlns:a16="http://schemas.microsoft.com/office/drawing/2014/main" val="1099157483"/>
                    </a:ext>
                  </a:extLst>
                </a:gridCol>
                <a:gridCol w="1405876">
                  <a:extLst>
                    <a:ext uri="{9D8B030D-6E8A-4147-A177-3AD203B41FA5}">
                      <a16:colId xmlns:a16="http://schemas.microsoft.com/office/drawing/2014/main" val="4143188318"/>
                    </a:ext>
                  </a:extLst>
                </a:gridCol>
                <a:gridCol w="1405876">
                  <a:extLst>
                    <a:ext uri="{9D8B030D-6E8A-4147-A177-3AD203B41FA5}">
                      <a16:colId xmlns:a16="http://schemas.microsoft.com/office/drawing/2014/main" val="2182890924"/>
                    </a:ext>
                  </a:extLst>
                </a:gridCol>
              </a:tblGrid>
              <a:tr h="34854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GENÉRICA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2019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2020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2021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659457818"/>
                  </a:ext>
                </a:extLst>
              </a:tr>
              <a:tr h="56469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5-21: PERSONAL Y OBLIGACIONES SOCIALES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11,729,527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12,358,950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13,585,932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15,200,757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646436648"/>
                  </a:ext>
                </a:extLst>
              </a:tr>
              <a:tr h="56469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>
                          <a:effectLst/>
                        </a:rPr>
                        <a:t>5-22: PENSIONES Y OTRAS PRESTACIONES SOCIALES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7,334,344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7,152,002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7,964,646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8,306,964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1028149642"/>
                  </a:ext>
                </a:extLst>
              </a:tr>
              <a:tr h="287732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5-23: BIENES Y SERVICIOS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44,433,505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54,003,022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61,609,299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52,424,292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2161295600"/>
                  </a:ext>
                </a:extLst>
              </a:tr>
              <a:tr h="564697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5-24: DONACIONES Y TRANSFERENCIAS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397,750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70,639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3528855397"/>
                  </a:ext>
                </a:extLst>
              </a:tr>
              <a:tr h="287732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5-25: OTROS GASTOS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1,979,824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1,904,081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2,056,782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2,495,702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578961740"/>
                  </a:ext>
                </a:extLst>
              </a:tr>
              <a:tr h="56469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6-26: ADQUISICION DE ACTIVOS NO FINANCIEROS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59,618,761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46,370,903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18,735,303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40,604,599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2042356216"/>
                  </a:ext>
                </a:extLst>
              </a:tr>
              <a:tr h="28773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TOTAL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125,095,961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122,186,708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104,022,601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119,032,314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3121053675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24A1CA98-1312-465B-81F6-A9E399A13D41}"/>
              </a:ext>
            </a:extLst>
          </p:cNvPr>
          <p:cNvSpPr txBox="1"/>
          <p:nvPr/>
        </p:nvSpPr>
        <p:spPr>
          <a:xfrm>
            <a:off x="1007555" y="236298"/>
            <a:ext cx="77049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s-MX" sz="1800" b="1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EJECUCIÓN DE GASTO POR GÉNERICA DE GASTO 2018 - 2022</a:t>
            </a:r>
            <a:endParaRPr lang="es-MX" sz="1800" b="1" i="0" u="none" strike="noStrike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DD0C7E4-50C9-4F48-B03D-072F07CC1BA5}"/>
              </a:ext>
            </a:extLst>
          </p:cNvPr>
          <p:cNvSpPr txBox="1">
            <a:spLocks/>
          </p:cNvSpPr>
          <p:nvPr/>
        </p:nvSpPr>
        <p:spPr>
          <a:xfrm>
            <a:off x="1907750" y="708011"/>
            <a:ext cx="5328592" cy="5530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CUADRO N°02</a:t>
            </a:r>
            <a:endParaRPr lang="es-PE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F5848DD2-AC90-4FF9-B262-99DDB1B86FD8}"/>
              </a:ext>
            </a:extLst>
          </p:cNvPr>
          <p:cNvSpPr txBox="1">
            <a:spLocks/>
          </p:cNvSpPr>
          <p:nvPr/>
        </p:nvSpPr>
        <p:spPr>
          <a:xfrm>
            <a:off x="1907704" y="285128"/>
            <a:ext cx="5328592" cy="5530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PE" sz="1800" b="1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342" y="4388021"/>
            <a:ext cx="1814233" cy="688446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F6048A3C-0664-4E43-8C1D-D46E4F16BC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311522"/>
              </p:ext>
            </p:extLst>
          </p:nvPr>
        </p:nvGraphicFramePr>
        <p:xfrm>
          <a:off x="899494" y="476672"/>
          <a:ext cx="7704953" cy="1322704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330">
                  <a:extLst>
                    <a:ext uri="{9D8B030D-6E8A-4147-A177-3AD203B41FA5}">
                      <a16:colId xmlns:a16="http://schemas.microsoft.com/office/drawing/2014/main" val="2708254676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687015993"/>
                    </a:ext>
                  </a:extLst>
                </a:gridCol>
                <a:gridCol w="1454283">
                  <a:extLst>
                    <a:ext uri="{9D8B030D-6E8A-4147-A177-3AD203B41FA5}">
                      <a16:colId xmlns:a16="http://schemas.microsoft.com/office/drawing/2014/main" val="3333823264"/>
                    </a:ext>
                  </a:extLst>
                </a:gridCol>
                <a:gridCol w="1361090">
                  <a:extLst>
                    <a:ext uri="{9D8B030D-6E8A-4147-A177-3AD203B41FA5}">
                      <a16:colId xmlns:a16="http://schemas.microsoft.com/office/drawing/2014/main" val="4049869717"/>
                    </a:ext>
                  </a:extLst>
                </a:gridCol>
                <a:gridCol w="1361090">
                  <a:extLst>
                    <a:ext uri="{9D8B030D-6E8A-4147-A177-3AD203B41FA5}">
                      <a16:colId xmlns:a16="http://schemas.microsoft.com/office/drawing/2014/main" val="3318050254"/>
                    </a:ext>
                  </a:extLst>
                </a:gridCol>
              </a:tblGrid>
              <a:tr h="35953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effectLst/>
                        </a:rPr>
                        <a:t> DESCRIPCION</a:t>
                      </a:r>
                      <a:endParaRPr lang="es-PE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</a:p>
                    <a:p>
                      <a:pPr algn="ctr" fontAlgn="ctr"/>
                      <a:r>
                        <a:rPr lang="es-PE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3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2019</a:t>
                      </a:r>
                    </a:p>
                    <a:p>
                      <a:pPr algn="ctr" fontAlgn="ctr"/>
                      <a:r>
                        <a:rPr lang="es-PE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3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2020</a:t>
                      </a:r>
                    </a:p>
                    <a:p>
                      <a:pPr algn="ctr" fontAlgn="ctr"/>
                      <a:r>
                        <a:rPr lang="es-PE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3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2021</a:t>
                      </a:r>
                    </a:p>
                    <a:p>
                      <a:pPr algn="ctr" fontAlgn="ctr"/>
                      <a:r>
                        <a:rPr lang="es-PE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3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839974828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l" fontAlgn="ctr"/>
                      <a:r>
                        <a:rPr lang="es-PE" sz="1300" u="none" strike="noStrike" dirty="0">
                          <a:effectLst/>
                        </a:rPr>
                        <a:t>PIA</a:t>
                      </a:r>
                      <a:endParaRPr lang="es-PE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87,085,767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93,078,047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96,536,436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79,869,177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330821813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l" fontAlgn="ctr"/>
                      <a:r>
                        <a:rPr lang="es-PE" sz="1300" u="none" strike="noStrike" dirty="0">
                          <a:effectLst/>
                        </a:rPr>
                        <a:t>PIM</a:t>
                      </a:r>
                      <a:endParaRPr lang="es-PE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164,269,271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143,269,287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145,843,064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156,043,968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2101651017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l" fontAlgn="ctr"/>
                      <a:r>
                        <a:rPr lang="es-PE" sz="1300" u="none" strike="noStrike" dirty="0">
                          <a:effectLst/>
                        </a:rPr>
                        <a:t>EJECUCIÓN</a:t>
                      </a:r>
                      <a:endParaRPr lang="es-PE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 dirty="0">
                          <a:effectLst/>
                        </a:rPr>
                        <a:t>125,095,962</a:t>
                      </a:r>
                      <a:endParaRPr lang="es-PE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122,186,709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104,022,601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u="none" strike="noStrike">
                          <a:effectLst/>
                        </a:rPr>
                        <a:t>119,032,313</a:t>
                      </a:r>
                      <a:endParaRPr lang="es-PE" sz="13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1569108946"/>
                  </a:ext>
                </a:extLst>
              </a:tr>
              <a:tr h="229542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effectLst/>
                        </a:rPr>
                        <a:t>% AVANCE</a:t>
                      </a:r>
                      <a:endParaRPr lang="es-PE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effectLst/>
                        </a:rPr>
                        <a:t>76.15%</a:t>
                      </a:r>
                      <a:endParaRPr lang="es-PE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effectLst/>
                        </a:rPr>
                        <a:t>85.28%</a:t>
                      </a:r>
                      <a:endParaRPr lang="es-PE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effectLst/>
                        </a:rPr>
                        <a:t>71.33%</a:t>
                      </a:r>
                      <a:endParaRPr lang="es-PE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300" b="1" u="none" strike="noStrike" dirty="0">
                          <a:effectLst/>
                        </a:rPr>
                        <a:t>76.28%</a:t>
                      </a:r>
                      <a:endParaRPr lang="es-PE" sz="13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296" marR="8296" marT="8296" marB="0" anchor="ctr"/>
                </a:tc>
                <a:extLst>
                  <a:ext uri="{0D108BD9-81ED-4DB2-BD59-A6C34878D82A}">
                    <a16:rowId xmlns:a16="http://schemas.microsoft.com/office/drawing/2014/main" val="1732031338"/>
                  </a:ext>
                </a:extLst>
              </a:tr>
            </a:tbl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3503B33B-11C3-4405-8ECC-60A3D44347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5616118"/>
              </p:ext>
            </p:extLst>
          </p:nvPr>
        </p:nvGraphicFramePr>
        <p:xfrm>
          <a:off x="899493" y="1969036"/>
          <a:ext cx="7704954" cy="3020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C97EBDC8-8D29-4505-8A28-FC0C390F83CD}"/>
              </a:ext>
            </a:extLst>
          </p:cNvPr>
          <p:cNvSpPr txBox="1"/>
          <p:nvPr/>
        </p:nvSpPr>
        <p:spPr>
          <a:xfrm>
            <a:off x="899494" y="153506"/>
            <a:ext cx="77049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PE" b="1" dirty="0"/>
              <a:t>CUADRO N°03: EVOLUCIÓN DE LA EJECUCIÓN PRESUPUESTAL 2018 - 2021</a:t>
            </a:r>
          </a:p>
        </p:txBody>
      </p:sp>
    </p:spTree>
    <p:extLst>
      <p:ext uri="{BB962C8B-B14F-4D97-AF65-F5344CB8AC3E}">
        <p14:creationId xmlns:p14="http://schemas.microsoft.com/office/powerpoint/2010/main" val="199013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763E54-CBDE-4D2D-85F7-B89C8F497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445" y="149478"/>
            <a:ext cx="7791772" cy="654968"/>
          </a:xfrm>
        </p:spPr>
        <p:txBody>
          <a:bodyPr>
            <a:normAutofit/>
          </a:bodyPr>
          <a:lstStyle/>
          <a:p>
            <a:pPr algn="ctr"/>
            <a:r>
              <a:rPr lang="es-PE" sz="1400" b="1" dirty="0">
                <a:latin typeface="Arial" panose="020B0604020202020204" pitchFamily="34" charset="0"/>
                <a:cs typeface="Arial" panose="020B0604020202020204" pitchFamily="34" charset="0"/>
              </a:rPr>
              <a:t>PRESUPUESTO DE LA MUNICIPALIDAD DISTRITAL DE PUENTE PIEDRA ,EN EL AÑO FISCAL 2021</a:t>
            </a:r>
          </a:p>
        </p:txBody>
      </p:sp>
      <p:sp>
        <p:nvSpPr>
          <p:cNvPr id="3" name="Marcador de contenido 4">
            <a:extLst>
              <a:ext uri="{FF2B5EF4-FFF2-40B4-BE49-F238E27FC236}">
                <a16:creationId xmlns:a16="http://schemas.microsoft.com/office/drawing/2014/main" id="{9D48CE4B-0B7C-439C-A2DD-23579E270B35}"/>
              </a:ext>
            </a:extLst>
          </p:cNvPr>
          <p:cNvSpPr txBox="1">
            <a:spLocks/>
          </p:cNvSpPr>
          <p:nvPr/>
        </p:nvSpPr>
        <p:spPr>
          <a:xfrm>
            <a:off x="81150" y="804446"/>
            <a:ext cx="8734067" cy="17673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DM Sans"/>
              <a:buNone/>
              <a:defRPr sz="18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DM Sans"/>
              <a:buNone/>
              <a:defRPr sz="21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DM Sans"/>
              <a:buNone/>
              <a:defRPr sz="21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DM Sans"/>
              <a:buNone/>
              <a:defRPr sz="21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DM Sans"/>
              <a:buNone/>
              <a:defRPr sz="21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DM Sans"/>
              <a:buNone/>
              <a:defRPr sz="21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DM Sans"/>
              <a:buNone/>
              <a:defRPr sz="21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DM Sans"/>
              <a:buNone/>
              <a:defRPr sz="21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DM Sans"/>
              <a:buNone/>
              <a:defRPr sz="21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algn="just"/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	En el ejercicio fiscal 2021, la entidad inicio con un Presupuesto Institucional de Apertura (PIA) de S/ 79,869,177 Soles, el cual fue aprobado mediante Acuerdo de Concejo N°057-2020-AC/MDPP de fecha 28/12/2020, teniendo incorporaciones en el transcurso del año, alcanzando un Presupuesto Institucional Modificado (PIM) de S/ 156,043,968, logrando ejecutar a nivel de devengado la suma de S/ 119,034,112.35, que representa un avance de 76.28%.</a:t>
            </a:r>
            <a:endParaRPr lang="es-P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82D63E30-A673-4F16-B4F7-7B90AA7DB4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68727"/>
              </p:ext>
            </p:extLst>
          </p:nvPr>
        </p:nvGraphicFramePr>
        <p:xfrm>
          <a:off x="1498950" y="2687167"/>
          <a:ext cx="6840759" cy="177929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765244">
                  <a:extLst>
                    <a:ext uri="{9D8B030D-6E8A-4147-A177-3AD203B41FA5}">
                      <a16:colId xmlns:a16="http://schemas.microsoft.com/office/drawing/2014/main" val="3007922261"/>
                    </a:ext>
                  </a:extLst>
                </a:gridCol>
                <a:gridCol w="1378853">
                  <a:extLst>
                    <a:ext uri="{9D8B030D-6E8A-4147-A177-3AD203B41FA5}">
                      <a16:colId xmlns:a16="http://schemas.microsoft.com/office/drawing/2014/main" val="3484979289"/>
                    </a:ext>
                  </a:extLst>
                </a:gridCol>
                <a:gridCol w="1301525">
                  <a:extLst>
                    <a:ext uri="{9D8B030D-6E8A-4147-A177-3AD203B41FA5}">
                      <a16:colId xmlns:a16="http://schemas.microsoft.com/office/drawing/2014/main" val="887147778"/>
                    </a:ext>
                  </a:extLst>
                </a:gridCol>
                <a:gridCol w="1530226">
                  <a:extLst>
                    <a:ext uri="{9D8B030D-6E8A-4147-A177-3AD203B41FA5}">
                      <a16:colId xmlns:a16="http://schemas.microsoft.com/office/drawing/2014/main" val="920524900"/>
                    </a:ext>
                  </a:extLst>
                </a:gridCol>
                <a:gridCol w="864911">
                  <a:extLst>
                    <a:ext uri="{9D8B030D-6E8A-4147-A177-3AD203B41FA5}">
                      <a16:colId xmlns:a16="http://schemas.microsoft.com/office/drawing/2014/main" val="2027568626"/>
                    </a:ext>
                  </a:extLst>
                </a:gridCol>
              </a:tblGrid>
              <a:tr h="353775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 DESCRIPCION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PIA</a:t>
                      </a:r>
                    </a:p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PIM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EJECUCIÓN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% DE AVANCE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659887"/>
                  </a:ext>
                </a:extLst>
              </a:tr>
              <a:tr h="513423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ACTIVIDADES / GASTO CORRIENTE 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65,751,243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96,479,943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78,843,275.60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81.72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30362976"/>
                  </a:ext>
                </a:extLst>
              </a:tr>
              <a:tr h="513423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INVERSIONES / GASTO DE CAPITAL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14,117,934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59,564,025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40,190,836.75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67.48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0499953"/>
                  </a:ext>
                </a:extLst>
              </a:tr>
              <a:tr h="386684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TOTAL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79,869,177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156,043,968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119,034,112.35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76.28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7299573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441455B0-2B5B-4319-9133-11ECDED5243B}"/>
              </a:ext>
            </a:extLst>
          </p:cNvPr>
          <p:cNvSpPr txBox="1"/>
          <p:nvPr/>
        </p:nvSpPr>
        <p:spPr>
          <a:xfrm>
            <a:off x="2473831" y="2225502"/>
            <a:ext cx="4890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es-PE" sz="1200" b="1" u="none" strike="noStrike" dirty="0">
                <a:effectLst/>
              </a:rPr>
              <a:t>CUADRO N°04</a:t>
            </a:r>
          </a:p>
          <a:p>
            <a:pPr algn="ctr" fontAlgn="ctr"/>
            <a:r>
              <a:rPr lang="es-PE" sz="1200" b="1" i="0" dirty="0">
                <a:solidFill>
                  <a:srgbClr val="000000"/>
                </a:solidFill>
                <a:latin typeface="Arial" panose="020B0604020202020204" pitchFamily="34" charset="0"/>
              </a:rPr>
              <a:t>EJECUCIÓN PRESUPUESTAL 2021</a:t>
            </a:r>
            <a:endParaRPr lang="es-PE" sz="1200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F5848DD2-AC90-4FF9-B262-99DDB1B86FD8}"/>
              </a:ext>
            </a:extLst>
          </p:cNvPr>
          <p:cNvSpPr txBox="1">
            <a:spLocks/>
          </p:cNvSpPr>
          <p:nvPr/>
        </p:nvSpPr>
        <p:spPr>
          <a:xfrm>
            <a:off x="1907704" y="285128"/>
            <a:ext cx="5328592" cy="5530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6858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PE" sz="1800" b="1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7DAF567-E3B0-40E8-89A8-74C2E0EE8D4D}"/>
              </a:ext>
            </a:extLst>
          </p:cNvPr>
          <p:cNvSpPr txBox="1"/>
          <p:nvPr/>
        </p:nvSpPr>
        <p:spPr>
          <a:xfrm>
            <a:off x="2270516" y="404664"/>
            <a:ext cx="4890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es-PE" sz="1200" b="1" u="none" strike="noStrike" dirty="0">
                <a:effectLst/>
              </a:rPr>
              <a:t>CUADRO N°05</a:t>
            </a:r>
          </a:p>
          <a:p>
            <a:pPr algn="ctr" fontAlgn="ctr"/>
            <a:r>
              <a:rPr lang="es-PE" sz="1200" b="1" i="0" dirty="0">
                <a:solidFill>
                  <a:srgbClr val="000000"/>
                </a:solidFill>
                <a:latin typeface="Arial" panose="020B0604020202020204" pitchFamily="34" charset="0"/>
              </a:rPr>
              <a:t>EJECUCIÓN PRESUPUESTAL 2021 POR RUBRO</a:t>
            </a:r>
            <a:endParaRPr lang="es-PE" sz="1200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ADF416B-E5AF-4FD1-94D0-13955B8DBF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845120"/>
              </p:ext>
            </p:extLst>
          </p:nvPr>
        </p:nvGraphicFramePr>
        <p:xfrm>
          <a:off x="805070" y="919107"/>
          <a:ext cx="7981086" cy="371602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652493">
                  <a:extLst>
                    <a:ext uri="{9D8B030D-6E8A-4147-A177-3AD203B41FA5}">
                      <a16:colId xmlns:a16="http://schemas.microsoft.com/office/drawing/2014/main" val="444372881"/>
                    </a:ext>
                  </a:extLst>
                </a:gridCol>
                <a:gridCol w="1280009">
                  <a:extLst>
                    <a:ext uri="{9D8B030D-6E8A-4147-A177-3AD203B41FA5}">
                      <a16:colId xmlns:a16="http://schemas.microsoft.com/office/drawing/2014/main" val="3294013590"/>
                    </a:ext>
                  </a:extLst>
                </a:gridCol>
                <a:gridCol w="1349528">
                  <a:extLst>
                    <a:ext uri="{9D8B030D-6E8A-4147-A177-3AD203B41FA5}">
                      <a16:colId xmlns:a16="http://schemas.microsoft.com/office/drawing/2014/main" val="51239471"/>
                    </a:ext>
                  </a:extLst>
                </a:gridCol>
                <a:gridCol w="1349528">
                  <a:extLst>
                    <a:ext uri="{9D8B030D-6E8A-4147-A177-3AD203B41FA5}">
                      <a16:colId xmlns:a16="http://schemas.microsoft.com/office/drawing/2014/main" val="2349129944"/>
                    </a:ext>
                  </a:extLst>
                </a:gridCol>
                <a:gridCol w="1349528">
                  <a:extLst>
                    <a:ext uri="{9D8B030D-6E8A-4147-A177-3AD203B41FA5}">
                      <a16:colId xmlns:a16="http://schemas.microsoft.com/office/drawing/2014/main" val="3428524829"/>
                    </a:ext>
                  </a:extLst>
                </a:gridCol>
              </a:tblGrid>
              <a:tr h="396511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RUBRO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PIA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PIM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(S/)</a:t>
                      </a:r>
                      <a:endParaRPr lang="es-PE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EJECUTADO</a:t>
                      </a:r>
                    </a:p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(S/) 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AVANCE % 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extLst>
                  <a:ext uri="{0D108BD9-81ED-4DB2-BD59-A6C34878D82A}">
                    <a16:rowId xmlns:a16="http://schemas.microsoft.com/office/drawing/2014/main" val="3249292170"/>
                  </a:ext>
                </a:extLst>
              </a:tr>
              <a:tr h="339615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00: RECURSOS ORDINARIOS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7,736,335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10,647,178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10,575,113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99.32%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extLst>
                  <a:ext uri="{0D108BD9-81ED-4DB2-BD59-A6C34878D82A}">
                    <a16:rowId xmlns:a16="http://schemas.microsoft.com/office/drawing/2014/main" val="2694624441"/>
                  </a:ext>
                </a:extLst>
              </a:tr>
              <a:tr h="48080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07: FONDO DE COMPENSACION MUNICIPAL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39,536,790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85,133,334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56,627,598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66.52%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extLst>
                  <a:ext uri="{0D108BD9-81ED-4DB2-BD59-A6C34878D82A}">
                    <a16:rowId xmlns:a16="http://schemas.microsoft.com/office/drawing/2014/main" val="1587182199"/>
                  </a:ext>
                </a:extLst>
              </a:tr>
              <a:tr h="339615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08: IMPUESTOS MUNICIPALES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18,654,156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23,734,139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20,173,515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85.00%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extLst>
                  <a:ext uri="{0D108BD9-81ED-4DB2-BD59-A6C34878D82A}">
                    <a16:rowId xmlns:a16="http://schemas.microsoft.com/office/drawing/2014/main" val="3922692272"/>
                  </a:ext>
                </a:extLst>
              </a:tr>
              <a:tr h="413437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09: RECURSOS DIRECTAMENTE RECAUDADOS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12,040,908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12,839,822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10,909,652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84.97%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extLst>
                  <a:ext uri="{0D108BD9-81ED-4DB2-BD59-A6C34878D82A}">
                    <a16:rowId xmlns:a16="http://schemas.microsoft.com/office/drawing/2014/main" val="2938430287"/>
                  </a:ext>
                </a:extLst>
              </a:tr>
              <a:tr h="396511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>
                          <a:effectLst/>
                        </a:rPr>
                        <a:t>13: DONACIONES Y TRANSFERENCIAS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1,065,006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696,224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65.37%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extLst>
                  <a:ext uri="{0D108BD9-81ED-4DB2-BD59-A6C34878D82A}">
                    <a16:rowId xmlns:a16="http://schemas.microsoft.com/office/drawing/2014/main" val="849482244"/>
                  </a:ext>
                </a:extLst>
              </a:tr>
              <a:tr h="59059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u="none" strike="noStrike" dirty="0">
                          <a:effectLst/>
                        </a:rPr>
                        <a:t>18: CANON Y SOBRECANON, REGALIAS, RENTA DE ADUANAS Y PARTICIPACIONES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908,446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16,080,487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14,649,718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91.10%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extLst>
                  <a:ext uri="{0D108BD9-81ED-4DB2-BD59-A6C34878D82A}">
                    <a16:rowId xmlns:a16="http://schemas.microsoft.com/office/drawing/2014/main" val="1960560386"/>
                  </a:ext>
                </a:extLst>
              </a:tr>
              <a:tr h="387047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19: RECURSOS POR OPERACIONES OFICIALES DE CREDITO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992,542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6,544,002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5,400,493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>
                          <a:effectLst/>
                        </a:rPr>
                        <a:t>82.53%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extLst>
                  <a:ext uri="{0D108BD9-81ED-4DB2-BD59-A6C34878D82A}">
                    <a16:rowId xmlns:a16="http://schemas.microsoft.com/office/drawing/2014/main" val="3329635044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TOTAL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79,869,177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156,043,968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119,032,313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76.28%</a:t>
                      </a:r>
                      <a:endParaRPr lang="es-PE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861" marR="7861" marT="7861" marB="0" anchor="ctr"/>
                </a:tc>
                <a:extLst>
                  <a:ext uri="{0D108BD9-81ED-4DB2-BD59-A6C34878D82A}">
                    <a16:rowId xmlns:a16="http://schemas.microsoft.com/office/drawing/2014/main" val="1095964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7196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4">
            <a:extLst>
              <a:ext uri="{FF2B5EF4-FFF2-40B4-BE49-F238E27FC236}">
                <a16:creationId xmlns:a16="http://schemas.microsoft.com/office/drawing/2014/main" id="{AF695EEB-711F-4DE4-B02C-5B38EF5AA49E}"/>
              </a:ext>
            </a:extLst>
          </p:cNvPr>
          <p:cNvSpPr txBox="1">
            <a:spLocks/>
          </p:cNvSpPr>
          <p:nvPr/>
        </p:nvSpPr>
        <p:spPr>
          <a:xfrm>
            <a:off x="340279" y="1134464"/>
            <a:ext cx="7791772" cy="1906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None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Respecto al Rubro 07: FONDO DE COMPENSACION MUNICIPAL, considera la incorporación de saldo de balance 2020 por la suma de S/ 16,166,598, y mayores ingresos por la suma de S/ 29,429,946 al cierre del ejercicio.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Respecto al Rubro 18: CANON Y SOBRECANON, REGALIAS, RENTA DE ADUANAS Y PARTICIPACIONES, considera la incorporación de saldo de balance 2020 por la suma de S/ 7,505,185, transferencia de partidas por cumplimiento de metas del programa de Incentivos por la suma S/ 6,229,716, y mayores ingresos por la suma de S/ 1,437,140.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P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3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01505F09-C452-4A63-9E2F-CEFDDD38C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140392"/>
              </p:ext>
            </p:extLst>
          </p:nvPr>
        </p:nvGraphicFramePr>
        <p:xfrm>
          <a:off x="2478221" y="1358642"/>
          <a:ext cx="4680520" cy="160591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742980">
                  <a:extLst>
                    <a:ext uri="{9D8B030D-6E8A-4147-A177-3AD203B41FA5}">
                      <a16:colId xmlns:a16="http://schemas.microsoft.com/office/drawing/2014/main" val="3007922261"/>
                    </a:ext>
                  </a:extLst>
                </a:gridCol>
                <a:gridCol w="1937540">
                  <a:extLst>
                    <a:ext uri="{9D8B030D-6E8A-4147-A177-3AD203B41FA5}">
                      <a16:colId xmlns:a16="http://schemas.microsoft.com/office/drawing/2014/main" val="3484979289"/>
                    </a:ext>
                  </a:extLst>
                </a:gridCol>
              </a:tblGrid>
              <a:tr h="321469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 DESCRIPCION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2021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45659887"/>
                  </a:ext>
                </a:extLst>
              </a:tr>
              <a:tr h="466538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GASTO CORRIENTE (70%)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27, 675, 753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30362976"/>
                  </a:ext>
                </a:extLst>
              </a:tr>
              <a:tr h="466538">
                <a:tc>
                  <a:txBody>
                    <a:bodyPr/>
                    <a:lstStyle/>
                    <a:p>
                      <a:pPr algn="l" fontAlgn="ctr"/>
                      <a:r>
                        <a:rPr lang="es-PE" sz="1200" u="none" strike="noStrike" dirty="0">
                          <a:effectLst/>
                        </a:rPr>
                        <a:t>GASTO DE CAPITAL (30%)</a:t>
                      </a:r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u="none" strike="noStrike" dirty="0">
                          <a:effectLst/>
                        </a:rPr>
                        <a:t>11, 861. 037</a:t>
                      </a:r>
                      <a:endParaRPr lang="es-PE" sz="120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20499953"/>
                  </a:ext>
                </a:extLst>
              </a:tr>
              <a:tr h="351373"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TOTAL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PE" sz="1200" b="1" u="none" strike="noStrike" dirty="0">
                          <a:effectLst/>
                        </a:rPr>
                        <a:t>39, 536, 790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7299573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2905DC61-61F5-4ED5-BAE6-0308ED88EA8A}"/>
              </a:ext>
            </a:extLst>
          </p:cNvPr>
          <p:cNvSpPr txBox="1"/>
          <p:nvPr/>
        </p:nvSpPr>
        <p:spPr>
          <a:xfrm>
            <a:off x="2267744" y="445068"/>
            <a:ext cx="48909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es-PE" b="1" i="0" dirty="0">
                <a:solidFill>
                  <a:srgbClr val="000000"/>
                </a:solidFill>
                <a:latin typeface="Arial" panose="020B0604020202020204" pitchFamily="34" charset="0"/>
              </a:rPr>
              <a:t>DISTRIBUCION DEL FONCOMUN</a:t>
            </a:r>
            <a:endParaRPr lang="es-PE" b="1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Marcador de contenido 4">
            <a:extLst>
              <a:ext uri="{FF2B5EF4-FFF2-40B4-BE49-F238E27FC236}">
                <a16:creationId xmlns:a16="http://schemas.microsoft.com/office/drawing/2014/main" id="{2B9772F6-6D35-4D78-9E23-5B892E5B2CA5}"/>
              </a:ext>
            </a:extLst>
          </p:cNvPr>
          <p:cNvSpPr txBox="1">
            <a:spLocks/>
          </p:cNvSpPr>
          <p:nvPr/>
        </p:nvSpPr>
        <p:spPr>
          <a:xfrm>
            <a:off x="817357" y="3241559"/>
            <a:ext cx="7791772" cy="1353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DM Sans"/>
              <a:buNone/>
              <a:defRPr sz="16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DM Sans"/>
              <a:buNone/>
              <a:defRPr sz="1400" b="0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algn="just"/>
            <a:r>
              <a:rPr lang="es-MX" sz="1400" dirty="0">
                <a:latin typeface="Arial" panose="020B0604020202020204" pitchFamily="34" charset="0"/>
                <a:cs typeface="Arial" panose="020B0604020202020204" pitchFamily="34" charset="0"/>
              </a:rPr>
              <a:t>	En el ejercicio fiscal 2021, se modifico la distribución del porcentaje del FONCOMUN, aprobado mediante Acuerdo de Concejo N°022-2021-AC/MDPP de fecha 28/06/2021, considerando para gasto corriente de 70% a 60%, y para gasto de capital de 30% a 40%, vigente a partir del año 2022.</a:t>
            </a:r>
            <a:endParaRPr lang="es-P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E6F32C7-7D97-45F7-9AD6-BD9B4E07F90B}"/>
              </a:ext>
            </a:extLst>
          </p:cNvPr>
          <p:cNvSpPr txBox="1"/>
          <p:nvPr/>
        </p:nvSpPr>
        <p:spPr>
          <a:xfrm>
            <a:off x="2478221" y="1081643"/>
            <a:ext cx="4680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ctr"/>
            <a:r>
              <a:rPr lang="es-PE" sz="1200" b="1" u="none" strike="noStrike" dirty="0">
                <a:effectLst/>
              </a:rPr>
              <a:t>CUADRO N°06</a:t>
            </a:r>
          </a:p>
        </p:txBody>
      </p:sp>
    </p:spTree>
    <p:extLst>
      <p:ext uri="{BB962C8B-B14F-4D97-AF65-F5344CB8AC3E}">
        <p14:creationId xmlns:p14="http://schemas.microsoft.com/office/powerpoint/2010/main" val="2255487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231" y="506688"/>
            <a:ext cx="2031531" cy="77090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44" y="1669774"/>
            <a:ext cx="7121703" cy="238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66023"/>
      </p:ext>
    </p:extLst>
  </p:cSld>
  <p:clrMapOvr>
    <a:masterClrMapping/>
  </p:clrMapOvr>
</p:sld>
</file>

<file path=ppt/theme/theme1.xml><?xml version="1.0" encoding="utf-8"?>
<a:theme xmlns:a="http://schemas.openxmlformats.org/drawingml/2006/main" name="Growth Business Plan by Slidesgo">
  <a:themeElements>
    <a:clrScheme name="Simple Light">
      <a:dk1>
        <a:srgbClr val="000000"/>
      </a:dk1>
      <a:lt1>
        <a:srgbClr val="FFFFFF"/>
      </a:lt1>
      <a:dk2>
        <a:srgbClr val="F3F3F3"/>
      </a:dk2>
      <a:lt2>
        <a:srgbClr val="F04185"/>
      </a:lt2>
      <a:accent1>
        <a:srgbClr val="F6B339"/>
      </a:accent1>
      <a:accent2>
        <a:srgbClr val="6D9EEB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757</Words>
  <Application>Microsoft Office PowerPoint</Application>
  <PresentationFormat>Presentación en pantalla (16:9)</PresentationFormat>
  <Paragraphs>226</Paragraphs>
  <Slides>9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Wingdings</vt:lpstr>
      <vt:lpstr>Roboto Condensed Light</vt:lpstr>
      <vt:lpstr>Calibri</vt:lpstr>
      <vt:lpstr>DM Sans</vt:lpstr>
      <vt:lpstr>Barlow ExtraBold</vt:lpstr>
      <vt:lpstr>Growth Business Plan by Slidesgo</vt:lpstr>
      <vt:lpstr>Rendición de Cuentas</vt:lpstr>
      <vt:lpstr>Presentación de PowerPoint</vt:lpstr>
      <vt:lpstr>Presentación de PowerPoint</vt:lpstr>
      <vt:lpstr>Presentación de PowerPoint</vt:lpstr>
      <vt:lpstr>PRESUPUESTO DE LA MUNICIPALIDAD DISTRITAL DE PUENTE PIEDRA ,EN EL AÑO FISCAL 2021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ANDRES</dc:creator>
  <cp:lastModifiedBy>Alex Joel Piña Quispe</cp:lastModifiedBy>
  <cp:revision>29</cp:revision>
  <dcterms:modified xsi:type="dcterms:W3CDTF">2022-04-12T19:49:07Z</dcterms:modified>
</cp:coreProperties>
</file>