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2" r:id="rId1"/>
  </p:sldMasterIdLst>
  <p:notesMasterIdLst>
    <p:notesMasterId r:id="rId32"/>
  </p:notesMasterIdLst>
  <p:handoutMasterIdLst>
    <p:handoutMasterId r:id="rId33"/>
  </p:handoutMasterIdLst>
  <p:sldIdLst>
    <p:sldId id="256" r:id="rId2"/>
    <p:sldId id="317" r:id="rId3"/>
    <p:sldId id="257" r:id="rId4"/>
    <p:sldId id="318" r:id="rId5"/>
    <p:sldId id="259" r:id="rId6"/>
    <p:sldId id="358" r:id="rId7"/>
    <p:sldId id="359" r:id="rId8"/>
    <p:sldId id="319" r:id="rId9"/>
    <p:sldId id="321" r:id="rId10"/>
    <p:sldId id="323" r:id="rId11"/>
    <p:sldId id="326" r:id="rId12"/>
    <p:sldId id="329" r:id="rId13"/>
    <p:sldId id="342" r:id="rId14"/>
    <p:sldId id="340" r:id="rId15"/>
    <p:sldId id="341" r:id="rId16"/>
    <p:sldId id="343" r:id="rId17"/>
    <p:sldId id="344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39" r:id="rId31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34"/>
    </p:embeddedFont>
    <p:embeddedFont>
      <p:font typeface="Barlow ExtraBold" panose="020B0604020202020204" charset="0"/>
      <p:bold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DM Sans" panose="020B0604020202020204" charset="0"/>
      <p:regular r:id="rId41"/>
      <p:bold r:id="rId42"/>
      <p:italic r:id="rId43"/>
      <p:boldItalic r:id="rId44"/>
    </p:embeddedFont>
    <p:embeddedFont>
      <p:font typeface="Roboto Condensed Light" panose="020B0604020202020204" charset="0"/>
      <p:regular r:id="rId45"/>
      <p: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B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5ABDCD6-9EEE-4237-BE94-1CEB7A1A77F9}">
  <a:tblStyle styleId="{65ABDCD6-9EEE-4237-BE94-1CEB7A1A77F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B0E7A-7804-4456-AFC1-78B60E9F696C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92BA9-F548-4230-A732-622CFB322B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61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5" name="Google Shape;81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gea0dc2a0b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7" name="Google Shape;907;gea0dc2a0b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gea0dc2a0b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7" name="Google Shape;907;gea0dc2a0b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130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geab2ebe5c1_0_2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6" name="Google Shape;936;geab2ebe5c1_0_2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gea0dc2a0b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7" name="Google Shape;907;gea0dc2a0b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6246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52175" y="3393291"/>
            <a:ext cx="3508083" cy="1750210"/>
          </a:xfrm>
          <a:custGeom>
            <a:avLst/>
            <a:gdLst/>
            <a:ahLst/>
            <a:cxnLst/>
            <a:rect l="l" t="t" r="r" b="b"/>
            <a:pathLst>
              <a:path w="26992" h="13466" extrusionOk="0">
                <a:moveTo>
                  <a:pt x="13496" y="0"/>
                </a:moveTo>
                <a:cubicBezTo>
                  <a:pt x="6049" y="0"/>
                  <a:pt x="1" y="6019"/>
                  <a:pt x="1" y="13466"/>
                </a:cubicBezTo>
                <a:lnTo>
                  <a:pt x="4469" y="13466"/>
                </a:lnTo>
                <a:cubicBezTo>
                  <a:pt x="4469" y="8481"/>
                  <a:pt x="8511" y="4438"/>
                  <a:pt x="13496" y="4438"/>
                </a:cubicBezTo>
                <a:cubicBezTo>
                  <a:pt x="18481" y="4438"/>
                  <a:pt x="22524" y="8481"/>
                  <a:pt x="22524" y="13466"/>
                </a:cubicBezTo>
                <a:lnTo>
                  <a:pt x="26992" y="13466"/>
                </a:lnTo>
                <a:cubicBezTo>
                  <a:pt x="26992" y="6019"/>
                  <a:pt x="20943" y="0"/>
                  <a:pt x="13496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139600" y="158556"/>
            <a:ext cx="781338" cy="774634"/>
            <a:chOff x="3275850" y="3006614"/>
            <a:chExt cx="830059" cy="822936"/>
          </a:xfrm>
        </p:grpSpPr>
        <p:sp>
          <p:nvSpPr>
            <p:cNvPr id="12" name="Google Shape;12;p2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27585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538837" y="378939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80272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065752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Google Shape;29;p2"/>
          <p:cNvSpPr/>
          <p:nvPr/>
        </p:nvSpPr>
        <p:spPr>
          <a:xfrm rot="5400000">
            <a:off x="716725" y="-370700"/>
            <a:ext cx="709200" cy="2163000"/>
          </a:xfrm>
          <a:prstGeom prst="round2SameRect">
            <a:avLst>
              <a:gd name="adj1" fmla="val 48556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 txBox="1">
            <a:spLocks noGrp="1"/>
          </p:cNvSpPr>
          <p:nvPr>
            <p:ph type="ctrTitle"/>
          </p:nvPr>
        </p:nvSpPr>
        <p:spPr>
          <a:xfrm>
            <a:off x="713225" y="1338275"/>
            <a:ext cx="4615800" cy="184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1" name="Google Shape;31;p2"/>
          <p:cNvSpPr txBox="1">
            <a:spLocks noGrp="1"/>
          </p:cNvSpPr>
          <p:nvPr>
            <p:ph type="subTitle" idx="1"/>
          </p:nvPr>
        </p:nvSpPr>
        <p:spPr>
          <a:xfrm>
            <a:off x="713225" y="3186125"/>
            <a:ext cx="2878200" cy="62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28" name="Imagen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32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"/>
          <p:cNvSpPr/>
          <p:nvPr/>
        </p:nvSpPr>
        <p:spPr>
          <a:xfrm rot="10800000">
            <a:off x="5948575" y="1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" name="Google Shape;64;p4"/>
          <p:cNvGrpSpPr/>
          <p:nvPr/>
        </p:nvGrpSpPr>
        <p:grpSpPr>
          <a:xfrm>
            <a:off x="196251" y="4725256"/>
            <a:ext cx="711887" cy="258488"/>
            <a:chOff x="3275850" y="3528153"/>
            <a:chExt cx="830059" cy="301397"/>
          </a:xfrm>
        </p:grpSpPr>
        <p:sp>
          <p:nvSpPr>
            <p:cNvPr id="65" name="Google Shape;65;p4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327585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3538837" y="378939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380272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4065752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" name="Google Shape;73;p4"/>
          <p:cNvSpPr/>
          <p:nvPr/>
        </p:nvSpPr>
        <p:spPr>
          <a:xfrm>
            <a:off x="9006579" y="4113874"/>
            <a:ext cx="488150" cy="102630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alpha val="571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4"/>
          <p:cNvSpPr txBox="1">
            <a:spLocks noGrp="1"/>
          </p:cNvSpPr>
          <p:nvPr>
            <p:ph type="body" idx="1"/>
          </p:nvPr>
        </p:nvSpPr>
        <p:spPr>
          <a:xfrm>
            <a:off x="713225" y="1179100"/>
            <a:ext cx="7717500" cy="33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25F5DF"/>
              </a:buClr>
              <a:buSzPts val="1200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 dirty="0"/>
          </a:p>
        </p:txBody>
      </p:sp>
      <p:sp>
        <p:nvSpPr>
          <p:cNvPr id="75" name="Google Shape;75;p4"/>
          <p:cNvSpPr txBox="1">
            <a:spLocks noGrp="1"/>
          </p:cNvSpPr>
          <p:nvPr>
            <p:ph type="title"/>
          </p:nvPr>
        </p:nvSpPr>
        <p:spPr>
          <a:xfrm>
            <a:off x="713275" y="44505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"/>
          <p:cNvSpPr/>
          <p:nvPr/>
        </p:nvSpPr>
        <p:spPr>
          <a:xfrm rot="5400000" flipH="1">
            <a:off x="1319851" y="-1072600"/>
            <a:ext cx="710700" cy="33507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7"/>
          <p:cNvSpPr/>
          <p:nvPr/>
        </p:nvSpPr>
        <p:spPr>
          <a:xfrm>
            <a:off x="1862088" y="3938001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7"/>
          <p:cNvGrpSpPr/>
          <p:nvPr/>
        </p:nvGrpSpPr>
        <p:grpSpPr>
          <a:xfrm flipH="1">
            <a:off x="288936" y="4490581"/>
            <a:ext cx="703621" cy="476896"/>
            <a:chOff x="3275850" y="3006614"/>
            <a:chExt cx="830059" cy="562592"/>
          </a:xfrm>
        </p:grpSpPr>
        <p:sp>
          <p:nvSpPr>
            <p:cNvPr id="112" name="Google Shape;112;p7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7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7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7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7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7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7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7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7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7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7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7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" name="Google Shape;124;p7"/>
          <p:cNvSpPr/>
          <p:nvPr/>
        </p:nvSpPr>
        <p:spPr>
          <a:xfrm>
            <a:off x="7873538" y="113187"/>
            <a:ext cx="962055" cy="979116"/>
          </a:xfrm>
          <a:custGeom>
            <a:avLst/>
            <a:gdLst/>
            <a:ahLst/>
            <a:cxnLst/>
            <a:rect l="l" t="t" r="r" b="b"/>
            <a:pathLst>
              <a:path w="16628" h="16658" extrusionOk="0">
                <a:moveTo>
                  <a:pt x="8329" y="1"/>
                </a:moveTo>
                <a:cubicBezTo>
                  <a:pt x="3709" y="1"/>
                  <a:pt x="1" y="3739"/>
                  <a:pt x="1" y="8329"/>
                </a:cubicBezTo>
                <a:cubicBezTo>
                  <a:pt x="1" y="12919"/>
                  <a:pt x="3709" y="16658"/>
                  <a:pt x="8329" y="16658"/>
                </a:cubicBezTo>
                <a:cubicBezTo>
                  <a:pt x="12919" y="16658"/>
                  <a:pt x="16627" y="12919"/>
                  <a:pt x="16627" y="8329"/>
                </a:cubicBezTo>
                <a:cubicBezTo>
                  <a:pt x="16627" y="3739"/>
                  <a:pt x="12919" y="1"/>
                  <a:pt x="8329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7"/>
          <p:cNvSpPr txBox="1">
            <a:spLocks noGrp="1"/>
          </p:cNvSpPr>
          <p:nvPr>
            <p:ph type="title"/>
          </p:nvPr>
        </p:nvSpPr>
        <p:spPr>
          <a:xfrm>
            <a:off x="713225" y="1347175"/>
            <a:ext cx="3505800" cy="153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6" name="Google Shape;126;p7"/>
          <p:cNvSpPr txBox="1">
            <a:spLocks noGrp="1"/>
          </p:cNvSpPr>
          <p:nvPr>
            <p:ph type="subTitle" idx="1"/>
          </p:nvPr>
        </p:nvSpPr>
        <p:spPr>
          <a:xfrm>
            <a:off x="713225" y="2885525"/>
            <a:ext cx="3505800" cy="91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21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"/>
          <p:cNvSpPr/>
          <p:nvPr/>
        </p:nvSpPr>
        <p:spPr>
          <a:xfrm rot="10800000">
            <a:off x="7011872" y="3469290"/>
            <a:ext cx="2160144" cy="2162728"/>
          </a:xfrm>
          <a:custGeom>
            <a:avLst/>
            <a:gdLst/>
            <a:ahLst/>
            <a:cxnLst/>
            <a:rect l="l" t="t" r="r" b="b"/>
            <a:pathLst>
              <a:path w="25716" h="25746" extrusionOk="0">
                <a:moveTo>
                  <a:pt x="0" y="0"/>
                </a:moveTo>
                <a:lnTo>
                  <a:pt x="0" y="25745"/>
                </a:lnTo>
                <a:cubicBezTo>
                  <a:pt x="14195" y="25745"/>
                  <a:pt x="25715" y="14225"/>
                  <a:pt x="25715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8"/>
          <p:cNvSpPr/>
          <p:nvPr/>
        </p:nvSpPr>
        <p:spPr>
          <a:xfrm rot="10800000" flipH="1">
            <a:off x="46613" y="0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0" name="Google Shape;130;p8"/>
          <p:cNvGrpSpPr/>
          <p:nvPr/>
        </p:nvGrpSpPr>
        <p:grpSpPr>
          <a:xfrm>
            <a:off x="8368534" y="121621"/>
            <a:ext cx="624487" cy="423261"/>
            <a:chOff x="3275850" y="3006614"/>
            <a:chExt cx="830059" cy="562592"/>
          </a:xfrm>
        </p:grpSpPr>
        <p:sp>
          <p:nvSpPr>
            <p:cNvPr id="131" name="Google Shape;131;p8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8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8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8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8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8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8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8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8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8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8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8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" name="Google Shape;144;p8"/>
          <p:cNvSpPr txBox="1">
            <a:spLocks noGrp="1"/>
          </p:cNvSpPr>
          <p:nvPr>
            <p:ph type="title"/>
          </p:nvPr>
        </p:nvSpPr>
        <p:spPr>
          <a:xfrm>
            <a:off x="713225" y="1225950"/>
            <a:ext cx="5075100" cy="26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pic>
        <p:nvPicPr>
          <p:cNvPr id="18" name="Imagen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19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"/>
          <p:cNvSpPr/>
          <p:nvPr/>
        </p:nvSpPr>
        <p:spPr>
          <a:xfrm>
            <a:off x="6925253" y="4035204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9"/>
          <p:cNvSpPr txBox="1">
            <a:spLocks noGrp="1"/>
          </p:cNvSpPr>
          <p:nvPr>
            <p:ph type="title"/>
          </p:nvPr>
        </p:nvSpPr>
        <p:spPr>
          <a:xfrm>
            <a:off x="4636925" y="1198913"/>
            <a:ext cx="3796200" cy="13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9" name="Google Shape;159;p9"/>
          <p:cNvSpPr txBox="1">
            <a:spLocks noGrp="1"/>
          </p:cNvSpPr>
          <p:nvPr>
            <p:ph type="subTitle" idx="1"/>
          </p:nvPr>
        </p:nvSpPr>
        <p:spPr>
          <a:xfrm>
            <a:off x="4637050" y="2595163"/>
            <a:ext cx="3796200" cy="13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6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alpha val="571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7"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40"/>
          <p:cNvSpPr/>
          <p:nvPr/>
        </p:nvSpPr>
        <p:spPr>
          <a:xfrm flipH="1">
            <a:off x="6983859" y="0"/>
            <a:ext cx="2160144" cy="2162728"/>
          </a:xfrm>
          <a:custGeom>
            <a:avLst/>
            <a:gdLst/>
            <a:ahLst/>
            <a:cxnLst/>
            <a:rect l="l" t="t" r="r" b="b"/>
            <a:pathLst>
              <a:path w="25716" h="25746" extrusionOk="0">
                <a:moveTo>
                  <a:pt x="0" y="0"/>
                </a:moveTo>
                <a:lnTo>
                  <a:pt x="0" y="25745"/>
                </a:lnTo>
                <a:cubicBezTo>
                  <a:pt x="14195" y="25745"/>
                  <a:pt x="25715" y="14225"/>
                  <a:pt x="25715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p40"/>
          <p:cNvSpPr/>
          <p:nvPr/>
        </p:nvSpPr>
        <p:spPr>
          <a:xfrm>
            <a:off x="700950" y="3386603"/>
            <a:ext cx="3508083" cy="1750210"/>
          </a:xfrm>
          <a:custGeom>
            <a:avLst/>
            <a:gdLst/>
            <a:ahLst/>
            <a:cxnLst/>
            <a:rect l="l" t="t" r="r" b="b"/>
            <a:pathLst>
              <a:path w="26992" h="13466" extrusionOk="0">
                <a:moveTo>
                  <a:pt x="13496" y="0"/>
                </a:moveTo>
                <a:cubicBezTo>
                  <a:pt x="6049" y="0"/>
                  <a:pt x="1" y="6019"/>
                  <a:pt x="1" y="13466"/>
                </a:cubicBezTo>
                <a:lnTo>
                  <a:pt x="4469" y="13466"/>
                </a:lnTo>
                <a:cubicBezTo>
                  <a:pt x="4469" y="8481"/>
                  <a:pt x="8511" y="4438"/>
                  <a:pt x="13496" y="4438"/>
                </a:cubicBezTo>
                <a:cubicBezTo>
                  <a:pt x="18481" y="4438"/>
                  <a:pt x="22524" y="8481"/>
                  <a:pt x="22524" y="13466"/>
                </a:cubicBezTo>
                <a:lnTo>
                  <a:pt x="26992" y="13466"/>
                </a:lnTo>
                <a:cubicBezTo>
                  <a:pt x="26992" y="6019"/>
                  <a:pt x="20943" y="0"/>
                  <a:pt x="13496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7" name="Google Shape;747;p40"/>
          <p:cNvGrpSpPr/>
          <p:nvPr/>
        </p:nvGrpSpPr>
        <p:grpSpPr>
          <a:xfrm>
            <a:off x="219403" y="132555"/>
            <a:ext cx="859591" cy="312120"/>
            <a:chOff x="3275850" y="3006614"/>
            <a:chExt cx="830059" cy="301397"/>
          </a:xfrm>
        </p:grpSpPr>
        <p:sp>
          <p:nvSpPr>
            <p:cNvPr id="748" name="Google Shape;748;p40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40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40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40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40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40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40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40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4" name="Imagen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15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7_1"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41"/>
          <p:cNvSpPr/>
          <p:nvPr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alpha val="571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9" name="Google Shape;759;p41"/>
          <p:cNvGrpSpPr/>
          <p:nvPr/>
        </p:nvGrpSpPr>
        <p:grpSpPr>
          <a:xfrm>
            <a:off x="280814" y="4434213"/>
            <a:ext cx="861799" cy="584105"/>
            <a:chOff x="3275850" y="3006614"/>
            <a:chExt cx="830059" cy="562592"/>
          </a:xfrm>
        </p:grpSpPr>
        <p:sp>
          <p:nvSpPr>
            <p:cNvPr id="760" name="Google Shape;760;p41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41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41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41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41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41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41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41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41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41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41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41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2" name="Google Shape;772;p41"/>
          <p:cNvSpPr/>
          <p:nvPr/>
        </p:nvSpPr>
        <p:spPr>
          <a:xfrm rot="10800000" flipH="1">
            <a:off x="6141438" y="1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" name="Imagen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27_1_1"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42"/>
          <p:cNvSpPr/>
          <p:nvPr/>
        </p:nvSpPr>
        <p:spPr>
          <a:xfrm rot="-5400000">
            <a:off x="7646250" y="-408900"/>
            <a:ext cx="716400" cy="22791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" name="Imagen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31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DM Sans"/>
              <a:buChar char="●"/>
              <a:defRPr sz="1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●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●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4" r:id="rId4"/>
    <p:sldLayoutId id="2147483655" r:id="rId5"/>
    <p:sldLayoutId id="2147483686" r:id="rId6"/>
    <p:sldLayoutId id="2147483687" r:id="rId7"/>
    <p:sldLayoutId id="214748368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1971040" y="3854027"/>
            <a:ext cx="5520267" cy="682056"/>
          </a:xfrm>
          <a:prstGeom prst="rect">
            <a:avLst/>
          </a:prstGeom>
          <a:solidFill>
            <a:srgbClr val="EFB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2" t="21318" r="21070" b="26098"/>
          <a:stretch/>
        </p:blipFill>
        <p:spPr>
          <a:xfrm>
            <a:off x="2154213" y="955041"/>
            <a:ext cx="5103266" cy="250849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88184" y="3543043"/>
            <a:ext cx="7085680" cy="993040"/>
          </a:xfrm>
        </p:spPr>
        <p:txBody>
          <a:bodyPr/>
          <a:lstStyle/>
          <a:p>
            <a:pPr algn="ctr"/>
            <a:r>
              <a:rPr lang="es-MX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Rendición de Cuentas</a:t>
            </a:r>
            <a:endParaRPr 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908" y="266595"/>
            <a:ext cx="1814233" cy="6884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5021946-A56A-4D9B-94DC-0433246A2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370" y="397705"/>
            <a:ext cx="6447260" cy="387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68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A622DFE-2ADA-457B-A54A-99C4A9BA45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03" y="299751"/>
            <a:ext cx="7580793" cy="4045318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004B3639-6B5E-4853-884F-6512CCFFFFE4}"/>
              </a:ext>
            </a:extLst>
          </p:cNvPr>
          <p:cNvCxnSpPr>
            <a:cxnSpLocks/>
          </p:cNvCxnSpPr>
          <p:nvPr/>
        </p:nvCxnSpPr>
        <p:spPr>
          <a:xfrm flipV="1">
            <a:off x="3410646" y="427165"/>
            <a:ext cx="46721" cy="4672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39239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A154346-0032-4377-BFF9-F50472B92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521" y="358458"/>
            <a:ext cx="6250957" cy="403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223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5090363-4B01-4D35-9AB5-0362A6622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100" y="327742"/>
            <a:ext cx="6687800" cy="419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251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A03E74A-A2E1-4A85-83B6-036B1A834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877" y="395542"/>
            <a:ext cx="7068245" cy="403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753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79E65281-B65E-41BE-89FC-A1430829CDF1}"/>
              </a:ext>
            </a:extLst>
          </p:cNvPr>
          <p:cNvSpPr txBox="1"/>
          <p:nvPr/>
        </p:nvSpPr>
        <p:spPr>
          <a:xfrm>
            <a:off x="1030939" y="1659962"/>
            <a:ext cx="7082122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1250" dirty="0">
                <a:latin typeface="Arial Black" panose="020B0A04020102020204" pitchFamily="34" charset="0"/>
                <a:cs typeface="Catamaran Black" panose="00000A00000000000000" pitchFamily="2" charset="0"/>
              </a:rPr>
              <a:t>LOGROS</a:t>
            </a:r>
          </a:p>
        </p:txBody>
      </p:sp>
    </p:spTree>
    <p:extLst>
      <p:ext uri="{BB962C8B-B14F-4D97-AF65-F5344CB8AC3E}">
        <p14:creationId xmlns:p14="http://schemas.microsoft.com/office/powerpoint/2010/main" val="1916692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8C0B930-5F31-4030-9A3F-7EDA420680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368"/>
          <a:stretch/>
        </p:blipFill>
        <p:spPr>
          <a:xfrm>
            <a:off x="4188219" y="2319236"/>
            <a:ext cx="3730625" cy="2545250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39AB070-D0AF-4899-BE82-A61819DC60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11" r="31064"/>
          <a:stretch/>
        </p:blipFill>
        <p:spPr>
          <a:xfrm>
            <a:off x="1584640" y="500134"/>
            <a:ext cx="3574926" cy="2439023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Globo: flecha hacia arriba 6">
            <a:extLst>
              <a:ext uri="{FF2B5EF4-FFF2-40B4-BE49-F238E27FC236}">
                <a16:creationId xmlns:a16="http://schemas.microsoft.com/office/drawing/2014/main" id="{E4379023-8615-49A7-9398-0CE825D1E0E0}"/>
              </a:ext>
            </a:extLst>
          </p:cNvPr>
          <p:cNvSpPr/>
          <p:nvPr/>
        </p:nvSpPr>
        <p:spPr>
          <a:xfrm>
            <a:off x="2724031" y="2975968"/>
            <a:ext cx="1296144" cy="564377"/>
          </a:xfrm>
          <a:prstGeom prst="upArrowCallou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100" b="1" dirty="0"/>
              <a:t>ANTES</a:t>
            </a:r>
          </a:p>
        </p:txBody>
      </p:sp>
      <p:sp>
        <p:nvSpPr>
          <p:cNvPr id="8" name="Globo: flecha hacia abajo 7">
            <a:extLst>
              <a:ext uri="{FF2B5EF4-FFF2-40B4-BE49-F238E27FC236}">
                <a16:creationId xmlns:a16="http://schemas.microsoft.com/office/drawing/2014/main" id="{FACA6EC6-B008-41C1-971A-23073A2B69F6}"/>
              </a:ext>
            </a:extLst>
          </p:cNvPr>
          <p:cNvSpPr/>
          <p:nvPr/>
        </p:nvSpPr>
        <p:spPr>
          <a:xfrm>
            <a:off x="5405459" y="1719645"/>
            <a:ext cx="1296144" cy="585418"/>
          </a:xfrm>
          <a:prstGeom prst="downArrowCallou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100" b="1" dirty="0"/>
              <a:t>AHORA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D74F9459-8E42-4BEF-B7CC-F6288FAC9BC1}"/>
              </a:ext>
            </a:extLst>
          </p:cNvPr>
          <p:cNvSpPr/>
          <p:nvPr/>
        </p:nvSpPr>
        <p:spPr>
          <a:xfrm>
            <a:off x="1607581" y="316933"/>
            <a:ext cx="1885094" cy="403957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es-PE" sz="2025" b="1" dirty="0">
                <a:solidFill>
                  <a:schemeClr val="bg1"/>
                </a:solidFill>
              </a:rPr>
              <a:t>EL CAMBIO</a:t>
            </a:r>
            <a:endParaRPr lang="es-PE" sz="2025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518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3B9419E3-7495-4741-BC6F-15EE2CA66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364" y="283021"/>
            <a:ext cx="7375271" cy="40487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2EA95AE-D4EE-410B-9121-9BA7BE2CC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683" y="0"/>
            <a:ext cx="3238952" cy="66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250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C26982-161B-4002-A380-41B6F0060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D4F41BF-0719-4C4E-B5DB-324EB44EAE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C3B98FC-F87F-4D57-9BFE-5435222DF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413" y="562739"/>
            <a:ext cx="6721174" cy="401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10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FB693E7-D42E-421A-A92E-D58A9E59B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426" y="251220"/>
            <a:ext cx="6753148" cy="419396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C66E404-3C28-432F-9C2B-636315CE8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2570" y="70041"/>
            <a:ext cx="2896004" cy="5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657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429342D9-0175-4BEA-A8B4-2677C4AB7A04}"/>
              </a:ext>
            </a:extLst>
          </p:cNvPr>
          <p:cNvSpPr txBox="1">
            <a:spLocks/>
          </p:cNvSpPr>
          <p:nvPr/>
        </p:nvSpPr>
        <p:spPr>
          <a:xfrm>
            <a:off x="1349074" y="1815199"/>
            <a:ext cx="6319872" cy="229934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>
              <a:buFont typeface="Arial"/>
              <a:buAutoNum type="arabicPeriod"/>
            </a:pPr>
            <a:r>
              <a:rPr lang="es-PE" sz="2000" b="1" dirty="0"/>
              <a:t>CONOCER UN CONCEPTO BÁSICO SOBRE LA LABOR DE FISCALIZACIÓN ADMINISTRATIVA. </a:t>
            </a:r>
          </a:p>
          <a:p>
            <a:pPr marL="457200" indent="-457200">
              <a:buFont typeface="Arial"/>
              <a:buAutoNum type="arabicPeriod"/>
            </a:pPr>
            <a:endParaRPr lang="es-PE" sz="2000" b="1" dirty="0"/>
          </a:p>
          <a:p>
            <a:pPr marL="457200" indent="-457200">
              <a:buFont typeface="Arial"/>
              <a:buAutoNum type="arabicPeriod"/>
            </a:pPr>
            <a:r>
              <a:rPr lang="es-PE" sz="2000" b="1" dirty="0"/>
              <a:t>CONOCER LA BASE LEGAL DE LA POTESTAD SANCIONADORA DE LA MUNICIPALIDAD DE PUENTE PIEDRA, ASÍ COMO SU PROCEDIMIENTO.</a:t>
            </a:r>
          </a:p>
          <a:p>
            <a:pPr marL="457200" indent="-457200">
              <a:buFont typeface="Arial"/>
              <a:buAutoNum type="arabicPeriod"/>
            </a:pPr>
            <a:endParaRPr lang="es-PE" sz="2000" b="1" dirty="0"/>
          </a:p>
          <a:p>
            <a:pPr marL="457200" indent="-457200">
              <a:buFont typeface="Arial"/>
              <a:buAutoNum type="arabicPeriod"/>
            </a:pPr>
            <a:r>
              <a:rPr lang="es-MX" sz="2000" b="1" dirty="0"/>
              <a:t>EXPONER LOS LOGROS DE LA GERENCIA DE ORDENAMIENTO URBANO, ENCARGADA DE LA LABOR DE FISCALIZACIÓN Y SUPERVISIÓN LOCAL.</a:t>
            </a:r>
            <a:endParaRPr lang="es-PE" sz="2000" b="1" dirty="0"/>
          </a:p>
          <a:p>
            <a:endParaRPr lang="es-PE" dirty="0"/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6D4B7A8C-45BF-4987-AEA9-066891A52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550" y="895096"/>
            <a:ext cx="7200900" cy="726976"/>
          </a:xfr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ES" sz="3600" b="1" dirty="0">
                <a:solidFill>
                  <a:schemeClr val="tx1"/>
                </a:solidFill>
              </a:rPr>
              <a:t>OBJETIVOS</a:t>
            </a:r>
            <a:endParaRPr lang="es-PE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6185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575CBA3B-E29D-492B-B16E-D57B776D0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823" y="430796"/>
            <a:ext cx="6498354" cy="389174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DBA07B8-C947-424E-B570-D03BDB71A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822" y="249378"/>
            <a:ext cx="2896004" cy="5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17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A96DB1B-781F-4371-B566-918E72230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813" y="516017"/>
            <a:ext cx="7016374" cy="394919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C75C486-23DE-4004-8F10-34294F41E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4183" y="343695"/>
            <a:ext cx="2896004" cy="5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157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45FCD69-CA09-4FB1-8514-1B0446BC9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27" y="146839"/>
            <a:ext cx="7033346" cy="429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13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56E6275-673B-428A-92A3-429D27C78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476" y="478628"/>
            <a:ext cx="6973048" cy="398407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AD72AC5-2FFA-4797-83C5-701648ADC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145" y="257866"/>
            <a:ext cx="2734057" cy="54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67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57EA2E1-B0E9-4A4B-99AA-A5BC1420E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04" y="393794"/>
            <a:ext cx="7296558" cy="393542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D144EA5-D57D-4312-BDC6-23AD636B2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145" y="257866"/>
            <a:ext cx="2819432" cy="54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494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394076B-045C-4F1F-BFA0-E650B8C976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626" y="417153"/>
            <a:ext cx="6780747" cy="403470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BB907C0-063D-46B3-A10F-AF1C05EE1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145" y="257866"/>
            <a:ext cx="2734057" cy="54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003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A0C9032-0DC3-4207-B50B-30A84844A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597" y="347915"/>
            <a:ext cx="7548806" cy="413064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583B7AA-FE7E-413B-B178-410210A259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7146" y="251191"/>
            <a:ext cx="2734057" cy="54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510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DD0AB09-0DEE-4A9A-91A4-989A85E87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95" y="567328"/>
            <a:ext cx="7515433" cy="389284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657D15B-79D6-4C58-A445-01BE719D1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2171" y="357982"/>
            <a:ext cx="2734057" cy="54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3993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BD6672C-D454-4D5D-95E2-2F5481B9F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599" y="284220"/>
            <a:ext cx="7270803" cy="416096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644FB1D-D95A-4D62-8706-59D51DCBD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145" y="257866"/>
            <a:ext cx="2817256" cy="54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977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6A309AF-6A97-41EC-B698-5BB661488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797" y="360420"/>
            <a:ext cx="7104405" cy="413816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17D4389-100B-4490-9FC7-F023CE10D5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145" y="257866"/>
            <a:ext cx="2734057" cy="54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12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A95162E-A60B-4F65-951F-9DCEB81824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1728" y="520608"/>
            <a:ext cx="5706658" cy="4039789"/>
          </a:xfrm>
          <a:prstGeom prst="rect">
            <a:avLst/>
          </a:prstGeom>
        </p:spPr>
      </p:pic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CA6F4AA-BF0A-4953-B2AB-E12F1B1EB312}"/>
              </a:ext>
            </a:extLst>
          </p:cNvPr>
          <p:cNvCxnSpPr>
            <a:cxnSpLocks/>
          </p:cNvCxnSpPr>
          <p:nvPr/>
        </p:nvCxnSpPr>
        <p:spPr>
          <a:xfrm flipH="1">
            <a:off x="3430668" y="543056"/>
            <a:ext cx="60070" cy="8009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231" y="506688"/>
            <a:ext cx="2031531" cy="77090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44" y="1669774"/>
            <a:ext cx="7121703" cy="238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566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F5848DD2-AC90-4FF9-B262-99DDB1B86FD8}"/>
              </a:ext>
            </a:extLst>
          </p:cNvPr>
          <p:cNvSpPr txBox="1">
            <a:spLocks/>
          </p:cNvSpPr>
          <p:nvPr/>
        </p:nvSpPr>
        <p:spPr>
          <a:xfrm>
            <a:off x="1907704" y="285128"/>
            <a:ext cx="5328592" cy="55300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PE" sz="1800" b="1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9C3DAEB-B002-4EA3-A8BD-7DAF456E8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0334" y="471969"/>
            <a:ext cx="6308542" cy="404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33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57332AE-761A-48A7-86D4-34FDAB89F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064" y="607376"/>
            <a:ext cx="6747872" cy="3747286"/>
          </a:xfrm>
          <a:prstGeom prst="rect">
            <a:avLst/>
          </a:prstGeom>
        </p:spPr>
      </p:pic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76CC680B-9F0A-47EE-A92A-8DD954B12B51}"/>
              </a:ext>
            </a:extLst>
          </p:cNvPr>
          <p:cNvCxnSpPr>
            <a:cxnSpLocks/>
          </p:cNvCxnSpPr>
          <p:nvPr/>
        </p:nvCxnSpPr>
        <p:spPr>
          <a:xfrm flipH="1">
            <a:off x="2562989" y="607376"/>
            <a:ext cx="60070" cy="8009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98548E11-107C-49FA-9EE2-4023BC139A52}"/>
              </a:ext>
            </a:extLst>
          </p:cNvPr>
          <p:cNvCxnSpPr>
            <a:cxnSpLocks/>
          </p:cNvCxnSpPr>
          <p:nvPr/>
        </p:nvCxnSpPr>
        <p:spPr>
          <a:xfrm flipV="1">
            <a:off x="4899048" y="2022359"/>
            <a:ext cx="46721" cy="4672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DB745926-9F3A-42BA-914E-D5D33F6C46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049"/>
          <a:stretch/>
        </p:blipFill>
        <p:spPr>
          <a:xfrm>
            <a:off x="1312023" y="512055"/>
            <a:ext cx="6519953" cy="345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06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01A5BF6-1EBF-4EED-82B0-384760401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506" y="280667"/>
            <a:ext cx="7104987" cy="370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97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F5848DD2-AC90-4FF9-B262-99DDB1B86FD8}"/>
              </a:ext>
            </a:extLst>
          </p:cNvPr>
          <p:cNvSpPr txBox="1">
            <a:spLocks/>
          </p:cNvSpPr>
          <p:nvPr/>
        </p:nvSpPr>
        <p:spPr>
          <a:xfrm>
            <a:off x="1907704" y="285128"/>
            <a:ext cx="5328592" cy="55300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PE" sz="1800" b="1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F6BE393-7E49-41B1-835C-735DEEB6E1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488" y="887702"/>
            <a:ext cx="2538349" cy="351743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836FF7A-3B79-43E1-A00F-06061ACA8AEA}"/>
              </a:ext>
            </a:extLst>
          </p:cNvPr>
          <p:cNvSpPr txBox="1"/>
          <p:nvPr/>
        </p:nvSpPr>
        <p:spPr>
          <a:xfrm>
            <a:off x="1808777" y="887701"/>
            <a:ext cx="2700711" cy="3517437"/>
          </a:xfrm>
          <a:prstGeom prst="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685800">
              <a:lnSpc>
                <a:spcPct val="89000"/>
              </a:lnSpc>
              <a:spcBef>
                <a:spcPct val="0"/>
              </a:spcBef>
              <a:buNone/>
              <a:defRPr sz="4400" b="1" baseline="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PE" sz="2100" dirty="0"/>
              <a:t>LA ORDENANZA N°379-MDPP ES LA NORMA LEGAL DISTRITAL QUE CONTIENE EL RÉGIMEN DE APLICACIÓN DE SANCIONES Y EL CUADRO ÚNICO DE INFRACCIONES Y SANCIONES.  </a:t>
            </a:r>
          </a:p>
        </p:txBody>
      </p:sp>
    </p:spTree>
    <p:extLst>
      <p:ext uri="{BB962C8B-B14F-4D97-AF65-F5344CB8AC3E}">
        <p14:creationId xmlns:p14="http://schemas.microsoft.com/office/powerpoint/2010/main" val="3607196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9B86AF1-5DFA-4062-AB22-5036AEC6F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136" y="734189"/>
            <a:ext cx="6975727" cy="347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487112"/>
      </p:ext>
    </p:extLst>
  </p:cSld>
  <p:clrMapOvr>
    <a:masterClrMapping/>
  </p:clrMapOvr>
</p:sld>
</file>

<file path=ppt/theme/theme1.xml><?xml version="1.0" encoding="utf-8"?>
<a:theme xmlns:a="http://schemas.openxmlformats.org/drawingml/2006/main" name="Growth Business Plan by Slidesgo">
  <a:themeElements>
    <a:clrScheme name="Simple Light">
      <a:dk1>
        <a:srgbClr val="000000"/>
      </a:dk1>
      <a:lt1>
        <a:srgbClr val="FFFFFF"/>
      </a:lt1>
      <a:dk2>
        <a:srgbClr val="F3F3F3"/>
      </a:dk2>
      <a:lt2>
        <a:srgbClr val="F04185"/>
      </a:lt2>
      <a:accent1>
        <a:srgbClr val="F6B339"/>
      </a:accent1>
      <a:accent2>
        <a:srgbClr val="6D9EEB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87</Words>
  <Application>Microsoft Office PowerPoint</Application>
  <PresentationFormat>Presentación en pantalla (16:9)</PresentationFormat>
  <Paragraphs>12</Paragraphs>
  <Slides>30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7" baseType="lpstr">
      <vt:lpstr>Arial Black</vt:lpstr>
      <vt:lpstr>DM Sans</vt:lpstr>
      <vt:lpstr>Calibri</vt:lpstr>
      <vt:lpstr>Barlow ExtraBold</vt:lpstr>
      <vt:lpstr>Arial</vt:lpstr>
      <vt:lpstr>Roboto Condensed Light</vt:lpstr>
      <vt:lpstr>Growth Business Plan by Slidesgo</vt:lpstr>
      <vt:lpstr>Rendición de Cuentas</vt:lpstr>
      <vt:lpstr>OBJETIVOS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ANDRES</dc:creator>
  <cp:lastModifiedBy>user</cp:lastModifiedBy>
  <cp:revision>20</cp:revision>
  <dcterms:modified xsi:type="dcterms:W3CDTF">2022-04-12T22:04:56Z</dcterms:modified>
</cp:coreProperties>
</file>