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80" r:id="rId4"/>
    <p:sldId id="268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DFF"/>
    <a:srgbClr val="CC99FF"/>
    <a:srgbClr val="D6BBEB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8E13C9E-41D8-4EC8-8221-CBE82D79ABB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88646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E6D7240D-EF8C-4232-911E-4752B270478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0684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5773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7525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029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739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51016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91926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0541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369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058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5468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1639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11/04/2022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557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691685" y="1929539"/>
            <a:ext cx="5760629" cy="244116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PE" sz="4400" b="1" dirty="0">
                <a:solidFill>
                  <a:srgbClr val="C00000"/>
                </a:solidFill>
                <a:latin typeface="Comic Sans MS" panose="030F0702030302020204" pitchFamily="66" charset="0"/>
                <a:cs typeface="Arial" pitchFamily="34" charset="0"/>
              </a:rPr>
              <a:t>PRESUPUESTO PARTICIPATIVO</a:t>
            </a:r>
          </a:p>
          <a:p>
            <a:pPr>
              <a:lnSpc>
                <a:spcPct val="150000"/>
              </a:lnSpc>
            </a:pPr>
            <a:r>
              <a:rPr lang="es-PE" sz="4400" b="1" dirty="0">
                <a:solidFill>
                  <a:srgbClr val="C00000"/>
                </a:solidFill>
                <a:latin typeface="Comic Sans MS" panose="030F0702030302020204" pitchFamily="66" charset="0"/>
                <a:cs typeface="Arial" pitchFamily="34" charset="0"/>
              </a:rPr>
              <a:t>2023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9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3819"/>
            <a:ext cx="1368152" cy="117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3568" y="1309991"/>
            <a:ext cx="76328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r"/>
                <a:tab pos="2806700" algn="ctr"/>
                <a:tab pos="5221288" algn="r"/>
                <a:tab pos="5491163" algn="r"/>
                <a:tab pos="5611813" algn="r"/>
              </a:tabLst>
            </a:pP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Arial" pitchFamily="34" charset="0"/>
              </a:rPr>
              <a:t> Municipalidad Distrital de  Puente Piedra</a:t>
            </a: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s-MX" sz="3200" b="1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91680" y="5189130"/>
            <a:ext cx="6480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000" dirty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Gerencia de Planeamiento, Presupuesto e Inversiones</a:t>
            </a:r>
          </a:p>
        </p:txBody>
      </p:sp>
    </p:spTree>
    <p:extLst>
      <p:ext uri="{BB962C8B-B14F-4D97-AF65-F5344CB8AC3E}">
        <p14:creationId xmlns:p14="http://schemas.microsoft.com/office/powerpoint/2010/main" val="351316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E990D50-5BCB-4E79-8A88-3E338468D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260648"/>
            <a:ext cx="7200900" cy="49492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E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CRITERIOS PARA LA PRIORIZACION EN EL PRESUPUESTO PARTICIPATIVO 2023</a:t>
            </a:r>
            <a:endParaRPr lang="es-PE" sz="1800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B38A46D-2DF7-4452-9294-1FC009C69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793854"/>
              </p:ext>
            </p:extLst>
          </p:nvPr>
        </p:nvGraphicFramePr>
        <p:xfrm>
          <a:off x="1763688" y="755576"/>
          <a:ext cx="6408712" cy="5985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10597">
                  <a:extLst>
                    <a:ext uri="{9D8B030D-6E8A-4147-A177-3AD203B41FA5}">
                      <a16:colId xmlns:a16="http://schemas.microsoft.com/office/drawing/2014/main" val="806554524"/>
                    </a:ext>
                  </a:extLst>
                </a:gridCol>
                <a:gridCol w="1798115">
                  <a:extLst>
                    <a:ext uri="{9D8B030D-6E8A-4147-A177-3AD203B41FA5}">
                      <a16:colId xmlns:a16="http://schemas.microsoft.com/office/drawing/2014/main" val="1157630661"/>
                    </a:ext>
                  </a:extLst>
                </a:gridCol>
              </a:tblGrid>
              <a:tr h="2305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CRITERIO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CALIFICACION 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2724922055"/>
                  </a:ext>
                </a:extLst>
              </a:tr>
              <a:tr h="441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1. COMPATIBILIDAD CON LOS OBJETIVOS DEL PLAN DE DESARROLLO DEL DISTRITO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SI = 3</a:t>
                      </a:r>
                      <a:endParaRPr lang="es-P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NO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259249410"/>
                  </a:ext>
                </a:extLst>
              </a:tr>
              <a:tr h="441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2. ESPACIO FISICO DE INTERVENCIÓN, CON SANEAMIENTO FISICO Y LEGAL.</a:t>
                      </a:r>
                      <a:endParaRPr lang="es-P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SI = 3</a:t>
                      </a:r>
                      <a:endParaRPr lang="es-P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NO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276868393"/>
                  </a:ext>
                </a:extLst>
              </a:tr>
              <a:tr h="416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3. CONTRIBUYE AL CIERRE DE BRECHAS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SI = 3</a:t>
                      </a:r>
                      <a:endParaRPr lang="es-P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NO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2929598553"/>
                  </a:ext>
                </a:extLst>
              </a:tr>
              <a:tr h="34344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4. ESTADO DE LAS INVERSIÓN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VIABLE / APROBADA    =  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991263744"/>
                  </a:ext>
                </a:extLst>
              </a:tr>
              <a:tr h="175703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IDEA    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459543933"/>
                  </a:ext>
                </a:extLst>
              </a:tr>
              <a:tr h="35140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5. GENERACIÓN DE EMPLEO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   DIRECTA y TEMPORAL =  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823707965"/>
                  </a:ext>
                </a:extLst>
              </a:tr>
              <a:tr h="234059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NINGUNA =  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2699482120"/>
                  </a:ext>
                </a:extLst>
              </a:tr>
              <a:tr h="24716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6. MOROSIDAD PROMEDIO DE TRIBUTOS MUNICIPALES EN LA ZONA DEL PROYECTO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&gt; 75% = - 6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1210865356"/>
                  </a:ext>
                </a:extLst>
              </a:tr>
              <a:tr h="265499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50% &lt; -4 ≤ 75%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085186864"/>
                  </a:ext>
                </a:extLst>
              </a:tr>
              <a:tr h="29432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25% ≤ -2 ≤ 50%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968921955"/>
                  </a:ext>
                </a:extLst>
              </a:tr>
              <a:tr h="175703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&lt; 25% = -1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1779622422"/>
                  </a:ext>
                </a:extLst>
              </a:tr>
              <a:tr h="26811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7. POBLACION BENEFICIARIA DE LA ZONA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≥ 5% =  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385480696"/>
                  </a:ext>
                </a:extLst>
              </a:tr>
              <a:tr h="262881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&lt; 5% =   1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798930910"/>
                  </a:ext>
                </a:extLst>
              </a:tr>
              <a:tr h="175703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8. CONTRIBUYE AL MANEJO DE RESIDUOS Y DISMINUYE LA CONTAMINACION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 Maneja Residuos =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229924417"/>
                  </a:ext>
                </a:extLst>
              </a:tr>
              <a:tr h="24191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 Evita Contaminación = 2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1082654713"/>
                  </a:ext>
                </a:extLst>
              </a:tr>
              <a:tr h="274234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 Ninguno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127491359"/>
                  </a:ext>
                </a:extLst>
              </a:tr>
              <a:tr h="34759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9. BENEFICIA DIRECTAMENTE A POBLACIÓN EN RIESGO (NIÑOS, NIÑAS, ADOLESCENTES, PERSONAS CON DISCAPACIDAD Y ADULTOS MAYORES)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SI =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2588128126"/>
                  </a:ext>
                </a:extLst>
              </a:tr>
              <a:tr h="31476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NO = 0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2219430168"/>
                  </a:ext>
                </a:extLst>
              </a:tr>
              <a:tr h="2340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10. BENEFICIA DIRECTAMENTE A POBLACIÓN JÓVEN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SI = 3</a:t>
                      </a:r>
                      <a:endParaRPr lang="es-P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3539152767"/>
                  </a:ext>
                </a:extLst>
              </a:tr>
              <a:tr h="248907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NO = 0</a:t>
                      </a:r>
                      <a:endParaRPr lang="es-P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979" marR="37979" marT="0" marB="0" anchor="ctr"/>
                </a:tc>
                <a:extLst>
                  <a:ext uri="{0D108BD9-81ED-4DB2-BD59-A6C34878D82A}">
                    <a16:rowId xmlns:a16="http://schemas.microsoft.com/office/drawing/2014/main" val="1504924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55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402A29-7B9D-4744-AA51-9169515B5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88640"/>
            <a:ext cx="7791772" cy="654968"/>
          </a:xfrm>
        </p:spPr>
        <p:txBody>
          <a:bodyPr>
            <a:normAutofit/>
          </a:bodyPr>
          <a:lstStyle/>
          <a:p>
            <a:pPr algn="ctr"/>
            <a:r>
              <a:rPr lang="es-PE" sz="1800" b="1" dirty="0"/>
              <a:t>DIAGNÓSTICO DE BRECHAS ACTUALIZADO  DE LA MUNICIPALIDAD DISTRITAL DE PUENTE PIEDRA - PMI 2023-2025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57E0585-CE1C-4ADF-895E-A995630184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368620"/>
              </p:ext>
            </p:extLst>
          </p:nvPr>
        </p:nvGraphicFramePr>
        <p:xfrm>
          <a:off x="308620" y="861330"/>
          <a:ext cx="8627318" cy="589068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96398">
                  <a:extLst>
                    <a:ext uri="{9D8B030D-6E8A-4147-A177-3AD203B41FA5}">
                      <a16:colId xmlns:a16="http://schemas.microsoft.com/office/drawing/2014/main" val="412862038"/>
                    </a:ext>
                  </a:extLst>
                </a:gridCol>
                <a:gridCol w="1924571">
                  <a:extLst>
                    <a:ext uri="{9D8B030D-6E8A-4147-A177-3AD203B41FA5}">
                      <a16:colId xmlns:a16="http://schemas.microsoft.com/office/drawing/2014/main" val="3249219281"/>
                    </a:ext>
                  </a:extLst>
                </a:gridCol>
                <a:gridCol w="4568209">
                  <a:extLst>
                    <a:ext uri="{9D8B030D-6E8A-4147-A177-3AD203B41FA5}">
                      <a16:colId xmlns:a16="http://schemas.microsoft.com/office/drawing/2014/main" val="2153360186"/>
                    </a:ext>
                  </a:extLst>
                </a:gridCol>
                <a:gridCol w="1438140">
                  <a:extLst>
                    <a:ext uri="{9D8B030D-6E8A-4147-A177-3AD203B41FA5}">
                      <a16:colId xmlns:a16="http://schemas.microsoft.com/office/drawing/2014/main" val="2968580886"/>
                    </a:ext>
                  </a:extLst>
                </a:gridCol>
              </a:tblGrid>
              <a:tr h="22399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N°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Servicio asociado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INDICADOR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VALOR DEL IB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60672040"/>
                  </a:ext>
                </a:extLst>
              </a:tr>
              <a:tr h="36169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de Mobilidad Urbana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la población urbana sin acceso a los servicios de movilidad urbana a través de pistas y veredas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73.04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90567515"/>
                  </a:ext>
                </a:extLst>
              </a:tr>
              <a:tr h="48225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Espacios públicos urbanos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Porcentaje de m2 de espacios públicos verdes en zonas urbanas por implementar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47.00%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48144410"/>
                  </a:ext>
                </a:extLst>
              </a:tr>
              <a:tr h="47598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3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Espacios públicos urbanos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m2 de espacios públicos para el esparcimiento y recreación en zonas urbanas por implementar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52.00%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72338593"/>
                  </a:ext>
                </a:extLst>
              </a:tr>
              <a:tr h="3849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de catastro urbano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Porcentaje de predios urbanos sin catastro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28107363"/>
                  </a:ext>
                </a:extLst>
              </a:tr>
              <a:tr h="52498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de agua potable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la población urbana sin acceso al servicio de agua potable mediante red pública o pileta pública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15.00%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75980009"/>
                  </a:ext>
                </a:extLst>
              </a:tr>
              <a:tr h="51798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de alcantarillado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la población urbana sin acceso a servicios de alcantarillado u otras formas de disposición sanitaria de excretas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14.00%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23029800"/>
                  </a:ext>
                </a:extLst>
              </a:tr>
              <a:tr h="36169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Educacion Inicial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Unidades Productoras con el Servicio de Educación Inicial con Capacidad Instalada Inadecuada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95.00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76306551"/>
                  </a:ext>
                </a:extLst>
              </a:tr>
              <a:tr h="36169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Educacion Primaria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Unidades Productoras con el Servicio de Educación Primaria con Capacidad Instalada Inadecuada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97.00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74883082"/>
                  </a:ext>
                </a:extLst>
              </a:tr>
              <a:tr h="36169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Educacion Secundaria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Porcentaje de Unidades Productoras con el Servicio de Educación Secundaria con Capacidad Instalada Inadecuada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100.00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19038132"/>
                  </a:ext>
                </a:extLst>
              </a:tr>
              <a:tr h="47598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de Limpieza Pública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población no atendida por un adecuado servicio de limpieza pública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29.7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6716832"/>
                  </a:ext>
                </a:extLst>
              </a:tr>
              <a:tr h="48225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Seguridad ciudadana local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Sectores a Nivel de Distrito que no cuentan con medios de Vigilancia Adecuada para Brindar el Servicio de Seguridad Ciudadana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5401647"/>
                  </a:ext>
                </a:extLst>
              </a:tr>
              <a:tr h="38685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Servicio Seguridad ciudadana local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Sectores a Nivel de Distrito que no cuentan con medios de Vigilancia para Brindar el Servicio de Seguridad Ciudadana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94539565"/>
                  </a:ext>
                </a:extLst>
              </a:tr>
              <a:tr h="40598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13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Atención de servicios de salud básicos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Porcentaje de Establecimientos de Salud del Primer Nivel de Atención con capacidad instalada inadecuada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100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35453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17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1840" y="2996952"/>
            <a:ext cx="4532343" cy="2439144"/>
          </a:xfrm>
        </p:spPr>
        <p:txBody>
          <a:bodyPr>
            <a:noAutofit/>
          </a:bodyPr>
          <a:lstStyle/>
          <a:p>
            <a:r>
              <a:rPr lang="es-PE" sz="9600" dirty="0">
                <a:solidFill>
                  <a:schemeClr val="tx2"/>
                </a:solidFill>
                <a:latin typeface="Comic Sans MS" panose="030F0702030302020204" pitchFamily="66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06979815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Recorte</Template>
  <TotalTime>2990</TotalTime>
  <Words>531</Words>
  <Application>Microsoft Office PowerPoint</Application>
  <PresentationFormat>Presentación en pantalla (4:3)</PresentationFormat>
  <Paragraphs>98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Arial Narrow</vt:lpstr>
      <vt:lpstr>Calibri</vt:lpstr>
      <vt:lpstr>Candara</vt:lpstr>
      <vt:lpstr>Comic Sans MS</vt:lpstr>
      <vt:lpstr>Franklin Gothic Book</vt:lpstr>
      <vt:lpstr>Times New Roman</vt:lpstr>
      <vt:lpstr>Recorte</vt:lpstr>
      <vt:lpstr>Presentación de PowerPoint</vt:lpstr>
      <vt:lpstr>Presentación de PowerPoint</vt:lpstr>
      <vt:lpstr>DIAGNÓSTICO DE BRECHAS ACTUALIZADO  DE LA MUNICIPALIDAD DISTRITAL DE PUENTE PIEDRA - PMI 2023-2025</vt:lpstr>
      <vt:lpstr>Gracias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participativo basado en resultados de la</dc:title>
  <dc:creator>GUILLERMO ITA ESTACIO</dc:creator>
  <cp:lastModifiedBy>Jesús Mercedes</cp:lastModifiedBy>
  <cp:revision>107</cp:revision>
  <cp:lastPrinted>2022-04-05T18:31:16Z</cp:lastPrinted>
  <dcterms:created xsi:type="dcterms:W3CDTF">2019-02-13T15:34:09Z</dcterms:created>
  <dcterms:modified xsi:type="dcterms:W3CDTF">2022-04-11T22:29:11Z</dcterms:modified>
</cp:coreProperties>
</file>