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8" r:id="rId3"/>
    <p:sldId id="270" r:id="rId4"/>
    <p:sldId id="271" r:id="rId5"/>
    <p:sldId id="278" r:id="rId6"/>
    <p:sldId id="272" r:id="rId7"/>
    <p:sldId id="273" r:id="rId8"/>
    <p:sldId id="274" r:id="rId9"/>
    <p:sldId id="276" r:id="rId10"/>
    <p:sldId id="279" r:id="rId11"/>
    <p:sldId id="280" r:id="rId12"/>
    <p:sldId id="269" r:id="rId13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2D44F5-11A2-4E1A-94D6-2F7CFFC2A90A}" type="doc">
      <dgm:prSet loTypeId="urn:microsoft.com/office/officeart/2008/layout/LinedList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7E593DC9-A2AF-42B7-91D6-B6DB0E3C7E77}">
      <dgm:prSet phldrT="[Texto]" custT="1"/>
      <dgm:spPr/>
      <dgm:t>
        <a:bodyPr/>
        <a:lstStyle/>
        <a:p>
          <a:pPr algn="ctr">
            <a:lnSpc>
              <a:spcPts val="4800"/>
            </a:lnSpc>
          </a:pPr>
          <a:r>
            <a:rPr lang="es-ES" sz="1200" b="1" kern="1200" dirty="0">
              <a:solidFill>
                <a:srgbClr val="007434"/>
              </a:solidFill>
              <a:latin typeface="Arial Black" panose="020B0A04020102020204" pitchFamily="34" charset="0"/>
              <a:ea typeface="+mj-ea"/>
              <a:cs typeface="+mj-cs"/>
            </a:rPr>
            <a:t>GERENCIA DE GESTIÓN AMBIENTAL</a:t>
          </a:r>
        </a:p>
      </dgm:t>
    </dgm:pt>
    <dgm:pt modelId="{C1D5AD34-17DA-49DF-9E52-46459BCAF8FF}" type="parTrans" cxnId="{7EF57441-C49D-4819-A071-31FF74EBB50E}">
      <dgm:prSet/>
      <dgm:spPr/>
      <dgm:t>
        <a:bodyPr/>
        <a:lstStyle/>
        <a:p>
          <a:pPr algn="just"/>
          <a:endParaRPr lang="es-ES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D316A1-41D0-4CFC-9184-CA747BE1C8C3}" type="sibTrans" cxnId="{7EF57441-C49D-4819-A071-31FF74EBB50E}">
      <dgm:prSet/>
      <dgm:spPr/>
      <dgm:t>
        <a:bodyPr/>
        <a:lstStyle/>
        <a:p>
          <a:pPr algn="just"/>
          <a:endParaRPr lang="es-ES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759761-E1D5-4981-86E2-D4C1D6672C7D}">
      <dgm:prSet phldrT="[Texto]" custT="1"/>
      <dgm:spPr/>
      <dgm:t>
        <a:bodyPr/>
        <a:lstStyle/>
        <a:p>
          <a:pPr algn="just"/>
          <a:r>
            <a:rPr lang="es-ES" sz="1200" dirty="0">
              <a:latin typeface="Arial" panose="020B0604020202020204" pitchFamily="34" charset="0"/>
              <a:cs typeface="Arial" panose="020B0604020202020204" pitchFamily="34" charset="0"/>
            </a:rPr>
            <a:t>Promover la cultura ambiental y protección de los recursos  naturales en el distrito.</a:t>
          </a:r>
        </a:p>
      </dgm:t>
    </dgm:pt>
    <dgm:pt modelId="{99F33941-0EB4-4AAA-B6B7-31F8E382D08A}" type="parTrans" cxnId="{BF44986A-358C-486B-A255-0539613BD3CC}">
      <dgm:prSet/>
      <dgm:spPr/>
      <dgm:t>
        <a:bodyPr/>
        <a:lstStyle/>
        <a:p>
          <a:pPr algn="just"/>
          <a:endParaRPr lang="es-ES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17152A9-EAC6-4D41-8029-3AEAFC477940}" type="sibTrans" cxnId="{BF44986A-358C-486B-A255-0539613BD3CC}">
      <dgm:prSet/>
      <dgm:spPr/>
      <dgm:t>
        <a:bodyPr/>
        <a:lstStyle/>
        <a:p>
          <a:pPr algn="just"/>
          <a:endParaRPr lang="es-ES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4EE2B3-444D-4550-B057-D83F4BFB0C41}">
      <dgm:prSet phldrT="[Texto]" custT="1"/>
      <dgm:spPr/>
      <dgm:t>
        <a:bodyPr/>
        <a:lstStyle/>
        <a:p>
          <a:pPr algn="just">
            <a:lnSpc>
              <a:spcPct val="150000"/>
            </a:lnSpc>
          </a:pPr>
          <a:r>
            <a:rPr lang="es-ES" sz="1200" b="1" dirty="0">
              <a:latin typeface="Arial" panose="020B0604020202020204" pitchFamily="34" charset="0"/>
              <a:cs typeface="Arial" panose="020B0604020202020204" pitchFamily="34" charset="0"/>
            </a:rPr>
            <a:t>Unidad orgánica de gestión ambiental de la </a:t>
          </a:r>
          <a:r>
            <a:rPr lang="es-ES" sz="1200" b="1" dirty="0" err="1">
              <a:latin typeface="Arial" panose="020B0604020202020204" pitchFamily="34" charset="0"/>
              <a:cs typeface="Arial" panose="020B0604020202020204" pitchFamily="34" charset="0"/>
            </a:rPr>
            <a:t>MDPP</a:t>
          </a:r>
          <a:r>
            <a:rPr lang="es-ES" sz="1200" b="1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gm:t>
    </dgm:pt>
    <dgm:pt modelId="{507C8977-1E24-42A4-A79E-C3647DFAAEBD}" type="parTrans" cxnId="{EF597FE3-DCDF-40DE-8076-42E74916FA04}">
      <dgm:prSet/>
      <dgm:spPr/>
      <dgm:t>
        <a:bodyPr/>
        <a:lstStyle/>
        <a:p>
          <a:pPr algn="just"/>
          <a:endParaRPr lang="es-ES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E17E4E-1259-4D54-AF5E-93521F2EFA0C}" type="sibTrans" cxnId="{EF597FE3-DCDF-40DE-8076-42E74916FA04}">
      <dgm:prSet/>
      <dgm:spPr/>
      <dgm:t>
        <a:bodyPr/>
        <a:lstStyle/>
        <a:p>
          <a:pPr algn="just"/>
          <a:endParaRPr lang="es-ES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166814-E991-4EF5-BF03-80A5D99DF9B8}">
      <dgm:prSet phldrT="[Texto]" custT="1"/>
      <dgm:spPr/>
      <dgm:t>
        <a:bodyPr/>
        <a:lstStyle/>
        <a:p>
          <a:pPr algn="just"/>
          <a:r>
            <a:rPr lang="es-ES" sz="1200" dirty="0">
              <a:latin typeface="Arial" panose="020B0604020202020204" pitchFamily="34" charset="0"/>
              <a:cs typeface="Arial" panose="020B0604020202020204" pitchFamily="34" charset="0"/>
            </a:rPr>
            <a:t>Organiza, direcciona, planifica y supervisa actividades de servicio público (</a:t>
          </a:r>
          <a:r>
            <a:rPr lang="es-ES" sz="1200" dirty="0" err="1">
              <a:latin typeface="Arial" panose="020B0604020202020204" pitchFamily="34" charset="0"/>
              <a:cs typeface="Arial" panose="020B0604020202020204" pitchFamily="34" charset="0"/>
            </a:rPr>
            <a:t>SGLP</a:t>
          </a:r>
          <a:r>
            <a:rPr lang="es-ES" sz="1200" dirty="0"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s-ES" sz="1200" dirty="0" err="1">
              <a:latin typeface="Arial" panose="020B0604020202020204" pitchFamily="34" charset="0"/>
              <a:cs typeface="Arial" panose="020B0604020202020204" pitchFamily="34" charset="0"/>
            </a:rPr>
            <a:t>SGPYJ</a:t>
          </a:r>
          <a:r>
            <a:rPr lang="es-ES" sz="1200" dirty="0">
              <a:latin typeface="Arial" panose="020B0604020202020204" pitchFamily="34" charset="0"/>
              <a:cs typeface="Arial" panose="020B0604020202020204" pitchFamily="34" charset="0"/>
            </a:rPr>
            <a:t>).</a:t>
          </a:r>
        </a:p>
      </dgm:t>
    </dgm:pt>
    <dgm:pt modelId="{00958879-5F64-41E9-8BEC-BEC31D956271}" type="parTrans" cxnId="{0C0B26BD-E3BF-4D56-AF74-04AE3D5B5BCC}">
      <dgm:prSet/>
      <dgm:spPr/>
      <dgm:t>
        <a:bodyPr/>
        <a:lstStyle/>
        <a:p>
          <a:pPr algn="just"/>
          <a:endParaRPr lang="es-ES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1B0D1E0-1B22-47C4-B3E2-E74B93AFF38B}" type="sibTrans" cxnId="{0C0B26BD-E3BF-4D56-AF74-04AE3D5B5BCC}">
      <dgm:prSet/>
      <dgm:spPr/>
      <dgm:t>
        <a:bodyPr/>
        <a:lstStyle/>
        <a:p>
          <a:pPr algn="just"/>
          <a:endParaRPr lang="es-ES" sz="12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D5204C-3A4C-4198-8C27-634CB7B99009}" type="pres">
      <dgm:prSet presAssocID="{C42D44F5-11A2-4E1A-94D6-2F7CFFC2A90A}" presName="vert0" presStyleCnt="0">
        <dgm:presLayoutVars>
          <dgm:dir/>
          <dgm:animOne val="branch"/>
          <dgm:animLvl val="lvl"/>
        </dgm:presLayoutVars>
      </dgm:prSet>
      <dgm:spPr/>
    </dgm:pt>
    <dgm:pt modelId="{2E793789-2BA8-41ED-A7E4-127B9828D532}" type="pres">
      <dgm:prSet presAssocID="{7E593DC9-A2AF-42B7-91D6-B6DB0E3C7E77}" presName="thickLine" presStyleLbl="alignNode1" presStyleIdx="0" presStyleCnt="2"/>
      <dgm:spPr/>
    </dgm:pt>
    <dgm:pt modelId="{005265EB-6E70-4A52-A919-CB2D52D450C5}" type="pres">
      <dgm:prSet presAssocID="{7E593DC9-A2AF-42B7-91D6-B6DB0E3C7E77}" presName="horz1" presStyleCnt="0"/>
      <dgm:spPr/>
    </dgm:pt>
    <dgm:pt modelId="{4AC56522-B0B4-4204-8413-CDF28FEB57D7}" type="pres">
      <dgm:prSet presAssocID="{7E593DC9-A2AF-42B7-91D6-B6DB0E3C7E77}" presName="tx1" presStyleLbl="revTx" presStyleIdx="0" presStyleCnt="4" custScaleX="500000" custScaleY="32314"/>
      <dgm:spPr/>
    </dgm:pt>
    <dgm:pt modelId="{69FCE415-9F37-494B-805F-7126379F1D42}" type="pres">
      <dgm:prSet presAssocID="{7E593DC9-A2AF-42B7-91D6-B6DB0E3C7E77}" presName="vert1" presStyleCnt="0"/>
      <dgm:spPr/>
    </dgm:pt>
    <dgm:pt modelId="{14ED311B-9D74-4D61-9F4F-BF2E155C9FD8}" type="pres">
      <dgm:prSet presAssocID="{894EE2B3-444D-4550-B057-D83F4BFB0C41}" presName="thickLine" presStyleLbl="alignNode1" presStyleIdx="1" presStyleCnt="2"/>
      <dgm:spPr/>
    </dgm:pt>
    <dgm:pt modelId="{7511A4CB-531E-4E03-AF72-AF996E492F3D}" type="pres">
      <dgm:prSet presAssocID="{894EE2B3-444D-4550-B057-D83F4BFB0C41}" presName="horz1" presStyleCnt="0"/>
      <dgm:spPr/>
    </dgm:pt>
    <dgm:pt modelId="{E9E97264-CFDB-41DC-92AB-940F10D1D924}" type="pres">
      <dgm:prSet presAssocID="{894EE2B3-444D-4550-B057-D83F4BFB0C41}" presName="tx1" presStyleLbl="revTx" presStyleIdx="1" presStyleCnt="4" custScaleX="135656" custScaleY="77349"/>
      <dgm:spPr/>
    </dgm:pt>
    <dgm:pt modelId="{67CDB6C9-2575-4803-8219-FCB132A38214}" type="pres">
      <dgm:prSet presAssocID="{894EE2B3-444D-4550-B057-D83F4BFB0C41}" presName="vert1" presStyleCnt="0"/>
      <dgm:spPr/>
    </dgm:pt>
    <dgm:pt modelId="{6B652D09-10F8-40A8-99A4-881789D77BD6}" type="pres">
      <dgm:prSet presAssocID="{4B166814-E991-4EF5-BF03-80A5D99DF9B8}" presName="vertSpace2a" presStyleCnt="0"/>
      <dgm:spPr/>
    </dgm:pt>
    <dgm:pt modelId="{A8C6792A-E972-4F8E-8018-AAF0E4BD332D}" type="pres">
      <dgm:prSet presAssocID="{4B166814-E991-4EF5-BF03-80A5D99DF9B8}" presName="horz2" presStyleCnt="0"/>
      <dgm:spPr/>
    </dgm:pt>
    <dgm:pt modelId="{F276A605-665F-49C3-8CC3-3581FDC797CC}" type="pres">
      <dgm:prSet presAssocID="{4B166814-E991-4EF5-BF03-80A5D99DF9B8}" presName="horzSpace2" presStyleCnt="0"/>
      <dgm:spPr/>
    </dgm:pt>
    <dgm:pt modelId="{E0DEDEB1-5C46-424D-8DD9-B5B474AC0BF9}" type="pres">
      <dgm:prSet presAssocID="{4B166814-E991-4EF5-BF03-80A5D99DF9B8}" presName="tx2" presStyleLbl="revTx" presStyleIdx="2" presStyleCnt="4" custScaleY="30360" custLinFactNeighborX="448" custLinFactNeighborY="1312"/>
      <dgm:spPr/>
    </dgm:pt>
    <dgm:pt modelId="{6C275232-9803-44F1-93D4-28296EE45F90}" type="pres">
      <dgm:prSet presAssocID="{4B166814-E991-4EF5-BF03-80A5D99DF9B8}" presName="vert2" presStyleCnt="0"/>
      <dgm:spPr/>
    </dgm:pt>
    <dgm:pt modelId="{193EBF8C-D6AC-407A-9A36-C3C634104CFC}" type="pres">
      <dgm:prSet presAssocID="{4B166814-E991-4EF5-BF03-80A5D99DF9B8}" presName="thinLine2b" presStyleLbl="callout" presStyleIdx="0" presStyleCnt="2" custLinFactNeighborX="-788" custLinFactNeighborY="-15122"/>
      <dgm:spPr/>
    </dgm:pt>
    <dgm:pt modelId="{92812CC0-0E9B-4039-91D6-03A1A0AC2F5F}" type="pres">
      <dgm:prSet presAssocID="{4B166814-E991-4EF5-BF03-80A5D99DF9B8}" presName="vertSpace2b" presStyleCnt="0"/>
      <dgm:spPr/>
    </dgm:pt>
    <dgm:pt modelId="{49CF42E8-B74F-4328-9814-BCAD71CEF7D2}" type="pres">
      <dgm:prSet presAssocID="{5C759761-E1D5-4981-86E2-D4C1D6672C7D}" presName="horz2" presStyleCnt="0"/>
      <dgm:spPr/>
    </dgm:pt>
    <dgm:pt modelId="{1BC0A456-1188-4DF9-B202-422F0AB61E5A}" type="pres">
      <dgm:prSet presAssocID="{5C759761-E1D5-4981-86E2-D4C1D6672C7D}" presName="horzSpace2" presStyleCnt="0"/>
      <dgm:spPr/>
    </dgm:pt>
    <dgm:pt modelId="{68111A88-3B3B-4D63-91B3-5D29760E3AAE}" type="pres">
      <dgm:prSet presAssocID="{5C759761-E1D5-4981-86E2-D4C1D6672C7D}" presName="tx2" presStyleLbl="revTx" presStyleIdx="3" presStyleCnt="4" custScaleY="32730"/>
      <dgm:spPr/>
    </dgm:pt>
    <dgm:pt modelId="{BF8778BB-FC03-4F10-A752-8896F782F910}" type="pres">
      <dgm:prSet presAssocID="{5C759761-E1D5-4981-86E2-D4C1D6672C7D}" presName="vert2" presStyleCnt="0"/>
      <dgm:spPr/>
    </dgm:pt>
    <dgm:pt modelId="{C10CEC3F-06A2-4301-B209-0747BE18ACE3}" type="pres">
      <dgm:prSet presAssocID="{5C759761-E1D5-4981-86E2-D4C1D6672C7D}" presName="thinLine2b" presStyleLbl="callout" presStyleIdx="1" presStyleCnt="2" custLinFactY="-730" custLinFactNeighborX="-788" custLinFactNeighborY="-100000"/>
      <dgm:spPr/>
    </dgm:pt>
    <dgm:pt modelId="{3A8C65A6-5597-4FB3-86B7-454AB5A63324}" type="pres">
      <dgm:prSet presAssocID="{5C759761-E1D5-4981-86E2-D4C1D6672C7D}" presName="vertSpace2b" presStyleCnt="0"/>
      <dgm:spPr/>
    </dgm:pt>
  </dgm:ptLst>
  <dgm:cxnLst>
    <dgm:cxn modelId="{FA2DBF39-EA0D-4F3F-9519-70C7BF39A564}" type="presOf" srcId="{894EE2B3-444D-4550-B057-D83F4BFB0C41}" destId="{E9E97264-CFDB-41DC-92AB-940F10D1D924}" srcOrd="0" destOrd="0" presId="urn:microsoft.com/office/officeart/2008/layout/LinedList"/>
    <dgm:cxn modelId="{7EF57441-C49D-4819-A071-31FF74EBB50E}" srcId="{C42D44F5-11A2-4E1A-94D6-2F7CFFC2A90A}" destId="{7E593DC9-A2AF-42B7-91D6-B6DB0E3C7E77}" srcOrd="0" destOrd="0" parTransId="{C1D5AD34-17DA-49DF-9E52-46459BCAF8FF}" sibTransId="{16D316A1-41D0-4CFC-9184-CA747BE1C8C3}"/>
    <dgm:cxn modelId="{94A36567-4710-444C-9942-8039AE725C4B}" type="presOf" srcId="{4B166814-E991-4EF5-BF03-80A5D99DF9B8}" destId="{E0DEDEB1-5C46-424D-8DD9-B5B474AC0BF9}" srcOrd="0" destOrd="0" presId="urn:microsoft.com/office/officeart/2008/layout/LinedList"/>
    <dgm:cxn modelId="{BF44986A-358C-486B-A255-0539613BD3CC}" srcId="{894EE2B3-444D-4550-B057-D83F4BFB0C41}" destId="{5C759761-E1D5-4981-86E2-D4C1D6672C7D}" srcOrd="1" destOrd="0" parTransId="{99F33941-0EB4-4AAA-B6B7-31F8E382D08A}" sibTransId="{D17152A9-EAC6-4D41-8029-3AEAFC477940}"/>
    <dgm:cxn modelId="{0C0B26BD-E3BF-4D56-AF74-04AE3D5B5BCC}" srcId="{894EE2B3-444D-4550-B057-D83F4BFB0C41}" destId="{4B166814-E991-4EF5-BF03-80A5D99DF9B8}" srcOrd="0" destOrd="0" parTransId="{00958879-5F64-41E9-8BEC-BEC31D956271}" sibTransId="{D1B0D1E0-1B22-47C4-B3E2-E74B93AFF38B}"/>
    <dgm:cxn modelId="{379640D5-1620-4C36-8CA5-CB0F5B3EE810}" type="presOf" srcId="{C42D44F5-11A2-4E1A-94D6-2F7CFFC2A90A}" destId="{EBD5204C-3A4C-4198-8C27-634CB7B99009}" srcOrd="0" destOrd="0" presId="urn:microsoft.com/office/officeart/2008/layout/LinedList"/>
    <dgm:cxn modelId="{3CAC6BD8-3AF3-4E01-8751-464E4F7A9DF8}" type="presOf" srcId="{5C759761-E1D5-4981-86E2-D4C1D6672C7D}" destId="{68111A88-3B3B-4D63-91B3-5D29760E3AAE}" srcOrd="0" destOrd="0" presId="urn:microsoft.com/office/officeart/2008/layout/LinedList"/>
    <dgm:cxn modelId="{EF597FE3-DCDF-40DE-8076-42E74916FA04}" srcId="{C42D44F5-11A2-4E1A-94D6-2F7CFFC2A90A}" destId="{894EE2B3-444D-4550-B057-D83F4BFB0C41}" srcOrd="1" destOrd="0" parTransId="{507C8977-1E24-42A4-A79E-C3647DFAAEBD}" sibTransId="{EEE17E4E-1259-4D54-AF5E-93521F2EFA0C}"/>
    <dgm:cxn modelId="{EE9310E4-4CAD-4D3C-8AB7-6186B2607380}" type="presOf" srcId="{7E593DC9-A2AF-42B7-91D6-B6DB0E3C7E77}" destId="{4AC56522-B0B4-4204-8413-CDF28FEB57D7}" srcOrd="0" destOrd="0" presId="urn:microsoft.com/office/officeart/2008/layout/LinedList"/>
    <dgm:cxn modelId="{92D054BB-2F03-4DA6-83D6-EFFACAE7181F}" type="presParOf" srcId="{EBD5204C-3A4C-4198-8C27-634CB7B99009}" destId="{2E793789-2BA8-41ED-A7E4-127B9828D532}" srcOrd="0" destOrd="0" presId="urn:microsoft.com/office/officeart/2008/layout/LinedList"/>
    <dgm:cxn modelId="{329DCE52-08DF-4A44-9C1A-EB79A6CD2E84}" type="presParOf" srcId="{EBD5204C-3A4C-4198-8C27-634CB7B99009}" destId="{005265EB-6E70-4A52-A919-CB2D52D450C5}" srcOrd="1" destOrd="0" presId="urn:microsoft.com/office/officeart/2008/layout/LinedList"/>
    <dgm:cxn modelId="{F7ECC58A-E476-4B8C-A1D2-221FB3596314}" type="presParOf" srcId="{005265EB-6E70-4A52-A919-CB2D52D450C5}" destId="{4AC56522-B0B4-4204-8413-CDF28FEB57D7}" srcOrd="0" destOrd="0" presId="urn:microsoft.com/office/officeart/2008/layout/LinedList"/>
    <dgm:cxn modelId="{17D02B8E-BEC3-4233-BC02-546B8101560B}" type="presParOf" srcId="{005265EB-6E70-4A52-A919-CB2D52D450C5}" destId="{69FCE415-9F37-494B-805F-7126379F1D42}" srcOrd="1" destOrd="0" presId="urn:microsoft.com/office/officeart/2008/layout/LinedList"/>
    <dgm:cxn modelId="{72E36E61-65B7-4211-B241-FADF87343008}" type="presParOf" srcId="{EBD5204C-3A4C-4198-8C27-634CB7B99009}" destId="{14ED311B-9D74-4D61-9F4F-BF2E155C9FD8}" srcOrd="2" destOrd="0" presId="urn:microsoft.com/office/officeart/2008/layout/LinedList"/>
    <dgm:cxn modelId="{9271D9A8-9644-4742-9D2B-774238C615C3}" type="presParOf" srcId="{EBD5204C-3A4C-4198-8C27-634CB7B99009}" destId="{7511A4CB-531E-4E03-AF72-AF996E492F3D}" srcOrd="3" destOrd="0" presId="urn:microsoft.com/office/officeart/2008/layout/LinedList"/>
    <dgm:cxn modelId="{FBD31EC5-325C-4B23-86C6-DDF16EB568A5}" type="presParOf" srcId="{7511A4CB-531E-4E03-AF72-AF996E492F3D}" destId="{E9E97264-CFDB-41DC-92AB-940F10D1D924}" srcOrd="0" destOrd="0" presId="urn:microsoft.com/office/officeart/2008/layout/LinedList"/>
    <dgm:cxn modelId="{1268CE9E-3242-4983-A3D4-9008D95C25CE}" type="presParOf" srcId="{7511A4CB-531E-4E03-AF72-AF996E492F3D}" destId="{67CDB6C9-2575-4803-8219-FCB132A38214}" srcOrd="1" destOrd="0" presId="urn:microsoft.com/office/officeart/2008/layout/LinedList"/>
    <dgm:cxn modelId="{030BD535-571B-4515-8CBE-2E1789D73164}" type="presParOf" srcId="{67CDB6C9-2575-4803-8219-FCB132A38214}" destId="{6B652D09-10F8-40A8-99A4-881789D77BD6}" srcOrd="0" destOrd="0" presId="urn:microsoft.com/office/officeart/2008/layout/LinedList"/>
    <dgm:cxn modelId="{9034B94C-B8BF-4B30-86AA-0938A23800EC}" type="presParOf" srcId="{67CDB6C9-2575-4803-8219-FCB132A38214}" destId="{A8C6792A-E972-4F8E-8018-AAF0E4BD332D}" srcOrd="1" destOrd="0" presId="urn:microsoft.com/office/officeart/2008/layout/LinedList"/>
    <dgm:cxn modelId="{3EA58BAC-C1BD-43EC-B5E2-54F03C8A8C56}" type="presParOf" srcId="{A8C6792A-E972-4F8E-8018-AAF0E4BD332D}" destId="{F276A605-665F-49C3-8CC3-3581FDC797CC}" srcOrd="0" destOrd="0" presId="urn:microsoft.com/office/officeart/2008/layout/LinedList"/>
    <dgm:cxn modelId="{F8A8E8FE-4E15-415B-93C9-E74D06A88D29}" type="presParOf" srcId="{A8C6792A-E972-4F8E-8018-AAF0E4BD332D}" destId="{E0DEDEB1-5C46-424D-8DD9-B5B474AC0BF9}" srcOrd="1" destOrd="0" presId="urn:microsoft.com/office/officeart/2008/layout/LinedList"/>
    <dgm:cxn modelId="{ADC99403-0F4D-4DFB-B85E-CB1AA16ED247}" type="presParOf" srcId="{A8C6792A-E972-4F8E-8018-AAF0E4BD332D}" destId="{6C275232-9803-44F1-93D4-28296EE45F90}" srcOrd="2" destOrd="0" presId="urn:microsoft.com/office/officeart/2008/layout/LinedList"/>
    <dgm:cxn modelId="{DDBAE759-C72E-48E1-AB7B-3665415AB5CD}" type="presParOf" srcId="{67CDB6C9-2575-4803-8219-FCB132A38214}" destId="{193EBF8C-D6AC-407A-9A36-C3C634104CFC}" srcOrd="2" destOrd="0" presId="urn:microsoft.com/office/officeart/2008/layout/LinedList"/>
    <dgm:cxn modelId="{A3A2468F-E47D-4B93-B377-88D4F76CB3A8}" type="presParOf" srcId="{67CDB6C9-2575-4803-8219-FCB132A38214}" destId="{92812CC0-0E9B-4039-91D6-03A1A0AC2F5F}" srcOrd="3" destOrd="0" presId="urn:microsoft.com/office/officeart/2008/layout/LinedList"/>
    <dgm:cxn modelId="{ED7F7099-A9E4-488F-8176-8320E2A2594E}" type="presParOf" srcId="{67CDB6C9-2575-4803-8219-FCB132A38214}" destId="{49CF42E8-B74F-4328-9814-BCAD71CEF7D2}" srcOrd="4" destOrd="0" presId="urn:microsoft.com/office/officeart/2008/layout/LinedList"/>
    <dgm:cxn modelId="{6A18B623-BDE4-4211-8A35-7996D4E3B74D}" type="presParOf" srcId="{49CF42E8-B74F-4328-9814-BCAD71CEF7D2}" destId="{1BC0A456-1188-4DF9-B202-422F0AB61E5A}" srcOrd="0" destOrd="0" presId="urn:microsoft.com/office/officeart/2008/layout/LinedList"/>
    <dgm:cxn modelId="{5A1FCE24-C459-4F2D-AEAC-94096DDE9481}" type="presParOf" srcId="{49CF42E8-B74F-4328-9814-BCAD71CEF7D2}" destId="{68111A88-3B3B-4D63-91B3-5D29760E3AAE}" srcOrd="1" destOrd="0" presId="urn:microsoft.com/office/officeart/2008/layout/LinedList"/>
    <dgm:cxn modelId="{2FBE2582-2B78-4E8C-B552-856CC8E1431B}" type="presParOf" srcId="{49CF42E8-B74F-4328-9814-BCAD71CEF7D2}" destId="{BF8778BB-FC03-4F10-A752-8896F782F910}" srcOrd="2" destOrd="0" presId="urn:microsoft.com/office/officeart/2008/layout/LinedList"/>
    <dgm:cxn modelId="{7B736782-6B7A-4385-968C-803E740FC030}" type="presParOf" srcId="{67CDB6C9-2575-4803-8219-FCB132A38214}" destId="{C10CEC3F-06A2-4301-B209-0747BE18ACE3}" srcOrd="5" destOrd="0" presId="urn:microsoft.com/office/officeart/2008/layout/LinedList"/>
    <dgm:cxn modelId="{9DD452BC-5836-4E02-8001-6A9C3260A7D9}" type="presParOf" srcId="{67CDB6C9-2575-4803-8219-FCB132A38214}" destId="{3A8C65A6-5597-4FB3-86B7-454AB5A63324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793789-2BA8-41ED-A7E4-127B9828D532}">
      <dsp:nvSpPr>
        <dsp:cNvPr id="0" name=""/>
        <dsp:cNvSpPr/>
      </dsp:nvSpPr>
      <dsp:spPr>
        <a:xfrm>
          <a:off x="0" y="565"/>
          <a:ext cx="4752527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C56522-B0B4-4204-8413-CDF28FEB57D7}">
      <dsp:nvSpPr>
        <dsp:cNvPr id="0" name=""/>
        <dsp:cNvSpPr/>
      </dsp:nvSpPr>
      <dsp:spPr>
        <a:xfrm>
          <a:off x="0" y="565"/>
          <a:ext cx="4752527" cy="6108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ts val="4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 dirty="0">
              <a:solidFill>
                <a:srgbClr val="007434"/>
              </a:solidFill>
              <a:latin typeface="Arial Black" panose="020B0A04020102020204" pitchFamily="34" charset="0"/>
              <a:ea typeface="+mj-ea"/>
              <a:cs typeface="+mj-cs"/>
            </a:rPr>
            <a:t>GERENCIA DE GESTIÓN AMBIENTAL</a:t>
          </a:r>
        </a:p>
      </dsp:txBody>
      <dsp:txXfrm>
        <a:off x="0" y="565"/>
        <a:ext cx="4752527" cy="610870"/>
      </dsp:txXfrm>
    </dsp:sp>
    <dsp:sp modelId="{14ED311B-9D74-4D61-9F4F-BF2E155C9FD8}">
      <dsp:nvSpPr>
        <dsp:cNvPr id="0" name=""/>
        <dsp:cNvSpPr/>
      </dsp:nvSpPr>
      <dsp:spPr>
        <a:xfrm>
          <a:off x="0" y="611436"/>
          <a:ext cx="4752527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E97264-CFDB-41DC-92AB-940F10D1D924}">
      <dsp:nvSpPr>
        <dsp:cNvPr id="0" name=""/>
        <dsp:cNvSpPr/>
      </dsp:nvSpPr>
      <dsp:spPr>
        <a:xfrm>
          <a:off x="0" y="611436"/>
          <a:ext cx="1202533" cy="1462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just" defTabSz="5334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 dirty="0">
              <a:latin typeface="Arial" panose="020B0604020202020204" pitchFamily="34" charset="0"/>
              <a:cs typeface="Arial" panose="020B0604020202020204" pitchFamily="34" charset="0"/>
            </a:rPr>
            <a:t>Unidad orgánica de gestión ambiental de la </a:t>
          </a:r>
          <a:r>
            <a:rPr lang="es-ES" sz="1200" b="1" kern="1200" dirty="0" err="1">
              <a:latin typeface="Arial" panose="020B0604020202020204" pitchFamily="34" charset="0"/>
              <a:cs typeface="Arial" panose="020B0604020202020204" pitchFamily="34" charset="0"/>
            </a:rPr>
            <a:t>MDPP</a:t>
          </a:r>
          <a:r>
            <a:rPr lang="es-ES" sz="1200" b="1" kern="12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sp:txBody>
      <dsp:txXfrm>
        <a:off x="0" y="611436"/>
        <a:ext cx="1202533" cy="1462221"/>
      </dsp:txXfrm>
    </dsp:sp>
    <dsp:sp modelId="{E0DEDEB1-5C46-424D-8DD9-B5B474AC0BF9}">
      <dsp:nvSpPr>
        <dsp:cNvPr id="0" name=""/>
        <dsp:cNvSpPr/>
      </dsp:nvSpPr>
      <dsp:spPr>
        <a:xfrm>
          <a:off x="1273180" y="730759"/>
          <a:ext cx="3479346" cy="573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latin typeface="Arial" panose="020B0604020202020204" pitchFamily="34" charset="0"/>
              <a:cs typeface="Arial" panose="020B0604020202020204" pitchFamily="34" charset="0"/>
            </a:rPr>
            <a:t>Organiza, direcciona, planifica y supervisa actividades de servicio público (</a:t>
          </a:r>
          <a:r>
            <a:rPr lang="es-ES" sz="1200" kern="1200" dirty="0" err="1">
              <a:latin typeface="Arial" panose="020B0604020202020204" pitchFamily="34" charset="0"/>
              <a:cs typeface="Arial" panose="020B0604020202020204" pitchFamily="34" charset="0"/>
            </a:rPr>
            <a:t>SGLP</a:t>
          </a:r>
          <a:r>
            <a:rPr lang="es-ES" sz="1200" kern="1200" dirty="0"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s-ES" sz="1200" kern="1200" dirty="0" err="1">
              <a:latin typeface="Arial" panose="020B0604020202020204" pitchFamily="34" charset="0"/>
              <a:cs typeface="Arial" panose="020B0604020202020204" pitchFamily="34" charset="0"/>
            </a:rPr>
            <a:t>SGPYJ</a:t>
          </a:r>
          <a:r>
            <a:rPr lang="es-ES" sz="1200" kern="1200" dirty="0">
              <a:latin typeface="Arial" panose="020B0604020202020204" pitchFamily="34" charset="0"/>
              <a:cs typeface="Arial" panose="020B0604020202020204" pitchFamily="34" charset="0"/>
            </a:rPr>
            <a:t>).</a:t>
          </a:r>
        </a:p>
      </dsp:txBody>
      <dsp:txXfrm>
        <a:off x="1273180" y="730759"/>
        <a:ext cx="3479346" cy="573931"/>
      </dsp:txXfrm>
    </dsp:sp>
    <dsp:sp modelId="{193EBF8C-D6AC-407A-9A36-C3C634104CFC}">
      <dsp:nvSpPr>
        <dsp:cNvPr id="0" name=""/>
        <dsp:cNvSpPr/>
      </dsp:nvSpPr>
      <dsp:spPr>
        <a:xfrm>
          <a:off x="1174591" y="1265595"/>
          <a:ext cx="354583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11A88-3B3B-4D63-91B3-5D29760E3AAE}">
      <dsp:nvSpPr>
        <dsp:cNvPr id="0" name=""/>
        <dsp:cNvSpPr/>
      </dsp:nvSpPr>
      <dsp:spPr>
        <a:xfrm>
          <a:off x="1269017" y="1374410"/>
          <a:ext cx="3479346" cy="618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latin typeface="Arial" panose="020B0604020202020204" pitchFamily="34" charset="0"/>
              <a:cs typeface="Arial" panose="020B0604020202020204" pitchFamily="34" charset="0"/>
            </a:rPr>
            <a:t>Promover la cultura ambiental y protección de los recursos  naturales en el distrito.</a:t>
          </a:r>
        </a:p>
      </dsp:txBody>
      <dsp:txXfrm>
        <a:off x="1269017" y="1374410"/>
        <a:ext cx="3479346" cy="618734"/>
      </dsp:txXfrm>
    </dsp:sp>
    <dsp:sp modelId="{C10CEC3F-06A2-4301-B209-0747BE18ACE3}">
      <dsp:nvSpPr>
        <dsp:cNvPr id="0" name=""/>
        <dsp:cNvSpPr/>
      </dsp:nvSpPr>
      <dsp:spPr>
        <a:xfrm>
          <a:off x="1174591" y="1898361"/>
          <a:ext cx="354583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1537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15375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78E13C9E-41D8-4EC8-8221-CBE82D79ABB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2886465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15375" y="9371285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E6D7240D-EF8C-4232-911E-4752B270478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0068457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D7240D-EF8C-4232-911E-4752B2704782}" type="slidenum">
              <a:rPr lang="es-PE" smtClean="0"/>
              <a:t>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9975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407677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98971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98644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12289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5312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07858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3331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09356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66830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53540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89004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5562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orient="horz" pos="1368">
          <p15:clr>
            <a:srgbClr val="F26B43"/>
          </p15:clr>
        </p15:guide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24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microsoft.com/office/2007/relationships/hdphoto" Target="../media/hdphoto5.wdp"/><Relationship Id="rId10" Type="http://schemas.openxmlformats.org/officeDocument/2006/relationships/image" Target="../media/image27.jpeg"/><Relationship Id="rId4" Type="http://schemas.openxmlformats.org/officeDocument/2006/relationships/image" Target="../media/image22.png"/><Relationship Id="rId9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12" Type="http://schemas.microsoft.com/office/2007/relationships/hdphoto" Target="../media/hdphoto3.wdp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4.png"/><Relationship Id="rId5" Type="http://schemas.openxmlformats.org/officeDocument/2006/relationships/diagramColors" Target="../diagrams/colors1.xml"/><Relationship Id="rId10" Type="http://schemas.microsoft.com/office/2007/relationships/hdphoto" Target="../media/hdphoto2.wdp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>
          <a:xfrm>
            <a:off x="934900" y="2888940"/>
            <a:ext cx="7272808" cy="1080120"/>
          </a:xfrm>
        </p:spPr>
        <p:txBody>
          <a:bodyPr>
            <a:noAutofit/>
          </a:bodyPr>
          <a:lstStyle/>
          <a:p>
            <a:r>
              <a:rPr lang="es-PE" sz="3600" dirty="0">
                <a:solidFill>
                  <a:schemeClr val="tx1"/>
                </a:solidFill>
                <a:latin typeface="Arial Black" pitchFamily="34" charset="0"/>
                <a:cs typeface="Arial" pitchFamily="34" charset="0"/>
              </a:rPr>
              <a:t>Presupuesto Participativo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E"/>
          </a:p>
        </p:txBody>
      </p:sp>
      <p:pic>
        <p:nvPicPr>
          <p:cNvPr id="2049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96370"/>
            <a:ext cx="1368152" cy="117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99593" y="1520803"/>
            <a:ext cx="72728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r"/>
                <a:tab pos="2806700" algn="ctr"/>
                <a:tab pos="5221288" algn="r"/>
                <a:tab pos="5491163" algn="r"/>
                <a:tab pos="5611813" algn="r"/>
              </a:tabLst>
            </a:pPr>
            <a:r>
              <a:rPr kumimoji="0" lang="es-MX" sz="3200" b="1" i="0" u="none" strike="noStrike" cap="none" normalizeH="0" baseline="0" dirty="0">
                <a:ln>
                  <a:noFill/>
                </a:ln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 Municipalidad Distrital de  Puente Piedra</a:t>
            </a:r>
            <a:endParaRPr kumimoji="0" lang="es-MX" sz="32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198235" y="3645894"/>
            <a:ext cx="26755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3600" dirty="0">
                <a:latin typeface="Arial Black" pitchFamily="34" charset="0"/>
              </a:rPr>
              <a:t>2023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51721" y="4941168"/>
            <a:ext cx="6264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000" dirty="0"/>
              <a:t>GERENCIA DE GESTIÓN AMBIENTAL</a:t>
            </a:r>
          </a:p>
        </p:txBody>
      </p:sp>
    </p:spTree>
    <p:extLst>
      <p:ext uri="{BB962C8B-B14F-4D97-AF65-F5344CB8AC3E}">
        <p14:creationId xmlns:p14="http://schemas.microsoft.com/office/powerpoint/2010/main" val="3513165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C73203-7AB8-4F75-BE0A-F8D548AD4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247650"/>
            <a:ext cx="8208912" cy="1165126"/>
          </a:xfrm>
        </p:spPr>
        <p:txBody>
          <a:bodyPr>
            <a:normAutofit/>
          </a:bodyPr>
          <a:lstStyle/>
          <a:p>
            <a:pPr algn="ctr"/>
            <a:r>
              <a:rPr lang="es-MX" sz="3200" b="1" dirty="0">
                <a:latin typeface="Arial" pitchFamily="34" charset="0"/>
                <a:cs typeface="Arial" pitchFamily="34" charset="0"/>
              </a:rPr>
              <a:t>SERVICIO DE PARQUES Y JARDINES EN EL DISTRITO</a:t>
            </a:r>
            <a:endParaRPr lang="es-ES" sz="3200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A936F0-4E69-4381-8E04-A1D1F25B1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726" y="1381715"/>
            <a:ext cx="5400600" cy="432048"/>
          </a:xfrm>
        </p:spPr>
        <p:txBody>
          <a:bodyPr/>
          <a:lstStyle/>
          <a:p>
            <a:r>
              <a:rPr lang="es-ES" b="1" dirty="0"/>
              <a:t>VALORIZACIÓN DE RESIDUOS ORGÁNICOS</a:t>
            </a:r>
          </a:p>
        </p:txBody>
      </p:sp>
      <p:graphicFrame>
        <p:nvGraphicFramePr>
          <p:cNvPr id="4" name="4 Tabla">
            <a:extLst>
              <a:ext uri="{FF2B5EF4-FFF2-40B4-BE49-F238E27FC236}">
                <a16:creationId xmlns:a16="http://schemas.microsoft.com/office/drawing/2014/main" id="{402AA18B-CE2B-42FB-A1C9-9A063E9A2D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660328"/>
              </p:ext>
            </p:extLst>
          </p:nvPr>
        </p:nvGraphicFramePr>
        <p:xfrm>
          <a:off x="678634" y="1838596"/>
          <a:ext cx="3490494" cy="2001808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7331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9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80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082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FUENTES GENERADORAS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N°</a:t>
                      </a:r>
                      <a:r>
                        <a:rPr lang="es-MX" sz="1000" b="1" u="none" strike="noStrike" baseline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CANT</a:t>
                      </a:r>
                      <a:r>
                        <a:rPr lang="es-PE" sz="10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DE </a:t>
                      </a:r>
                      <a:r>
                        <a:rPr lang="es-PE" sz="100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RR.SS</a:t>
                      </a:r>
                      <a:r>
                        <a:rPr lang="es-PE" sz="10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VALORIZADOS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748">
                <a:tc>
                  <a:txBody>
                    <a:bodyPr/>
                    <a:lstStyle/>
                    <a:p>
                      <a:pPr algn="just" fontAlgn="b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Estadio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374,03 TN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1301">
                <a:tc>
                  <a:txBody>
                    <a:bodyPr/>
                    <a:lstStyle/>
                    <a:p>
                      <a:pPr marL="171450" indent="-171450" algn="just" fontAlgn="b">
                        <a:buFont typeface="Arial" panose="020B0604020202020204" pitchFamily="34" charset="0"/>
                        <a:buChar char="•"/>
                      </a:pP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Mercado  señor de </a:t>
                      </a:r>
                      <a:r>
                        <a:rPr lang="es-MX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huamantaga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71450" indent="-171450" algn="just" fontAlgn="b">
                        <a:buFont typeface="Arial" panose="020B0604020202020204" pitchFamily="34" charset="0"/>
                        <a:buChar char="•"/>
                      </a:pP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Las tres regiones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endParaRPr lang="es-PE" sz="1100" b="1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35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Parques de las zonas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endParaRPr lang="es-PE" sz="900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579">
                <a:tc>
                  <a:txBody>
                    <a:bodyPr/>
                    <a:lstStyle/>
                    <a:p>
                      <a:r>
                        <a:rPr lang="es-PE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374,03 TN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BC3864A1-B836-43A9-9BB8-116D5B93EDEC}"/>
              </a:ext>
            </a:extLst>
          </p:cNvPr>
          <p:cNvSpPr txBox="1"/>
          <p:nvPr/>
        </p:nvSpPr>
        <p:spPr>
          <a:xfrm>
            <a:off x="2555776" y="4514693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Entrega de Compostaje “</a:t>
            </a:r>
            <a:r>
              <a:rPr lang="es-ES" b="1" dirty="0" err="1"/>
              <a:t>ECOTRUEQUE</a:t>
            </a:r>
            <a:r>
              <a:rPr lang="es-ES" b="1" dirty="0"/>
              <a:t>”</a:t>
            </a:r>
          </a:p>
        </p:txBody>
      </p:sp>
      <p:graphicFrame>
        <p:nvGraphicFramePr>
          <p:cNvPr id="8" name="9 Tabla">
            <a:extLst>
              <a:ext uri="{FF2B5EF4-FFF2-40B4-BE49-F238E27FC236}">
                <a16:creationId xmlns:a16="http://schemas.microsoft.com/office/drawing/2014/main" id="{7BFAE31B-756F-4CCB-A604-FC1C52F8BB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449380"/>
              </p:ext>
            </p:extLst>
          </p:nvPr>
        </p:nvGraphicFramePr>
        <p:xfrm>
          <a:off x="678633" y="5262243"/>
          <a:ext cx="3258107" cy="1551133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948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8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9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436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N° DE CAMPAÑA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CANT</a:t>
                      </a:r>
                      <a:r>
                        <a:rPr lang="es-PE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DE COMPOST ENTREGADO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33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200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23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228600" indent="-228600" algn="ctr" fontAlgn="ctr">
                        <a:buAutoNum type="arabicPlain" startAt="180"/>
                      </a:pPr>
                      <a:r>
                        <a:rPr lang="es-PE" sz="105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120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959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560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tángulo 8">
            <a:extLst>
              <a:ext uri="{FF2B5EF4-FFF2-40B4-BE49-F238E27FC236}">
                <a16:creationId xmlns:a16="http://schemas.microsoft.com/office/drawing/2014/main" id="{3E683511-1921-4E62-9650-0F462E5C60FD}"/>
              </a:ext>
            </a:extLst>
          </p:cNvPr>
          <p:cNvSpPr/>
          <p:nvPr/>
        </p:nvSpPr>
        <p:spPr>
          <a:xfrm>
            <a:off x="678633" y="6053339"/>
            <a:ext cx="3258106" cy="364584"/>
          </a:xfrm>
          <a:prstGeom prst="rect">
            <a:avLst/>
          </a:prstGeom>
          <a:noFill/>
          <a:ln>
            <a:solidFill>
              <a:srgbClr val="00B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10" name="9 Tabla">
            <a:extLst>
              <a:ext uri="{FF2B5EF4-FFF2-40B4-BE49-F238E27FC236}">
                <a16:creationId xmlns:a16="http://schemas.microsoft.com/office/drawing/2014/main" id="{EE3D5497-7BD9-48BC-9F54-305C463C4A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45522"/>
              </p:ext>
            </p:extLst>
          </p:nvPr>
        </p:nvGraphicFramePr>
        <p:xfrm>
          <a:off x="5557094" y="5235903"/>
          <a:ext cx="3258107" cy="1551133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948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8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9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436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N° DE CAMPAÑA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CANT</a:t>
                      </a:r>
                      <a:r>
                        <a:rPr lang="es-PE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DE COMPOST ENTREGADO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33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23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es-PE" sz="105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80Kg</a:t>
                      </a:r>
                      <a:endParaRPr lang="es-PE" sz="1050" b="1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40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959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220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Rectángulo 10">
            <a:extLst>
              <a:ext uri="{FF2B5EF4-FFF2-40B4-BE49-F238E27FC236}">
                <a16:creationId xmlns:a16="http://schemas.microsoft.com/office/drawing/2014/main" id="{CA25837F-D1CF-4710-82A4-550DF556F753}"/>
              </a:ext>
            </a:extLst>
          </p:cNvPr>
          <p:cNvSpPr/>
          <p:nvPr/>
        </p:nvSpPr>
        <p:spPr>
          <a:xfrm>
            <a:off x="5552992" y="6030000"/>
            <a:ext cx="3258106" cy="364584"/>
          </a:xfrm>
          <a:prstGeom prst="rect">
            <a:avLst/>
          </a:pr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2 Rectángulo redondeado">
            <a:extLst>
              <a:ext uri="{FF2B5EF4-FFF2-40B4-BE49-F238E27FC236}">
                <a16:creationId xmlns:a16="http://schemas.microsoft.com/office/drawing/2014/main" id="{8ED185A0-3ACB-49B9-B86E-3C96F4EB55E1}"/>
              </a:ext>
            </a:extLst>
          </p:cNvPr>
          <p:cNvSpPr/>
          <p:nvPr/>
        </p:nvSpPr>
        <p:spPr>
          <a:xfrm>
            <a:off x="122726" y="5012044"/>
            <a:ext cx="1692188" cy="34324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AÑO DE 2021</a:t>
            </a:r>
            <a:endParaRPr lang="es-PE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6 Rectángulo redondeado">
            <a:extLst>
              <a:ext uri="{FF2B5EF4-FFF2-40B4-BE49-F238E27FC236}">
                <a16:creationId xmlns:a16="http://schemas.microsoft.com/office/drawing/2014/main" id="{CAC96B07-E342-49AC-BDBF-65A470324307}"/>
              </a:ext>
            </a:extLst>
          </p:cNvPr>
          <p:cNvSpPr/>
          <p:nvPr/>
        </p:nvSpPr>
        <p:spPr>
          <a:xfrm>
            <a:off x="4920795" y="5008967"/>
            <a:ext cx="1692188" cy="3432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AÑO DE 2022</a:t>
            </a:r>
            <a:endParaRPr lang="es-PE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33AA6C83-6018-4819-AAD0-8114AD81C1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3201" r="-50" b="33500"/>
          <a:stretch/>
        </p:blipFill>
        <p:spPr>
          <a:xfrm>
            <a:off x="5278420" y="1742005"/>
            <a:ext cx="3166791" cy="2283658"/>
          </a:xfrm>
          <a:prstGeom prst="rect">
            <a:avLst/>
          </a:prstGeom>
        </p:spPr>
      </p:pic>
      <p:sp>
        <p:nvSpPr>
          <p:cNvPr id="19" name="1 Título">
            <a:extLst>
              <a:ext uri="{FF2B5EF4-FFF2-40B4-BE49-F238E27FC236}">
                <a16:creationId xmlns:a16="http://schemas.microsoft.com/office/drawing/2014/main" id="{DCA26623-374B-4E1D-8A9A-B6D36CAC9838}"/>
              </a:ext>
            </a:extLst>
          </p:cNvPr>
          <p:cNvSpPr txBox="1">
            <a:spLocks/>
          </p:cNvSpPr>
          <p:nvPr/>
        </p:nvSpPr>
        <p:spPr>
          <a:xfrm>
            <a:off x="1223578" y="4069009"/>
            <a:ext cx="6696844" cy="5208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800" b="1" dirty="0">
                <a:latin typeface="Arial" pitchFamily="34" charset="0"/>
                <a:cs typeface="Arial" pitchFamily="34" charset="0"/>
              </a:rPr>
              <a:t>EDUCACIÓN AMBIENTAL</a:t>
            </a:r>
            <a:endParaRPr lang="es-PE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F3917CC-54C5-402D-93D4-21596F8B4A5F}"/>
              </a:ext>
            </a:extLst>
          </p:cNvPr>
          <p:cNvSpPr txBox="1"/>
          <p:nvPr/>
        </p:nvSpPr>
        <p:spPr>
          <a:xfrm>
            <a:off x="7446496" y="4884025"/>
            <a:ext cx="1274480" cy="2154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ENERO A LA FECHA </a:t>
            </a:r>
          </a:p>
        </p:txBody>
      </p:sp>
    </p:spTree>
    <p:extLst>
      <p:ext uri="{BB962C8B-B14F-4D97-AF65-F5344CB8AC3E}">
        <p14:creationId xmlns:p14="http://schemas.microsoft.com/office/powerpoint/2010/main" val="235747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A936F0-4E69-4381-8E04-A1D1F25B1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8152" y="116632"/>
            <a:ext cx="5400600" cy="432048"/>
          </a:xfrm>
        </p:spPr>
        <p:txBody>
          <a:bodyPr/>
          <a:lstStyle/>
          <a:p>
            <a:r>
              <a:rPr lang="es-ES" b="1" dirty="0"/>
              <a:t>  VALORIZACIÓN DE RESIDUOS ORGÁNICOS</a:t>
            </a:r>
          </a:p>
        </p:txBody>
      </p:sp>
      <p:sp>
        <p:nvSpPr>
          <p:cNvPr id="12" name="12 Rectángulo redondeado">
            <a:extLst>
              <a:ext uri="{FF2B5EF4-FFF2-40B4-BE49-F238E27FC236}">
                <a16:creationId xmlns:a16="http://schemas.microsoft.com/office/drawing/2014/main" id="{8ED185A0-3ACB-49B9-B86E-3C96F4EB55E1}"/>
              </a:ext>
            </a:extLst>
          </p:cNvPr>
          <p:cNvSpPr/>
          <p:nvPr/>
        </p:nvSpPr>
        <p:spPr>
          <a:xfrm>
            <a:off x="1403648" y="905161"/>
            <a:ext cx="1692188" cy="34324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AÑO DE 2021</a:t>
            </a:r>
            <a:endParaRPr lang="es-PE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6 Rectángulo redondeado">
            <a:extLst>
              <a:ext uri="{FF2B5EF4-FFF2-40B4-BE49-F238E27FC236}">
                <a16:creationId xmlns:a16="http://schemas.microsoft.com/office/drawing/2014/main" id="{CAC96B07-E342-49AC-BDBF-65A470324307}"/>
              </a:ext>
            </a:extLst>
          </p:cNvPr>
          <p:cNvSpPr/>
          <p:nvPr/>
        </p:nvSpPr>
        <p:spPr>
          <a:xfrm>
            <a:off x="6022188" y="905160"/>
            <a:ext cx="1692188" cy="3432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AÑO DE 2022</a:t>
            </a:r>
            <a:endParaRPr lang="es-PE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9 Tabla">
            <a:extLst>
              <a:ext uri="{FF2B5EF4-FFF2-40B4-BE49-F238E27FC236}">
                <a16:creationId xmlns:a16="http://schemas.microsoft.com/office/drawing/2014/main" id="{6390A784-2FA8-4C3B-B540-CA6EAE7806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462575"/>
              </p:ext>
            </p:extLst>
          </p:nvPr>
        </p:nvGraphicFramePr>
        <p:xfrm>
          <a:off x="539552" y="1268760"/>
          <a:ext cx="3511033" cy="1694302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021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2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98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691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DESTINO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CANT</a:t>
                      </a:r>
                      <a:r>
                        <a:rPr lang="es-PE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DE COMPOST ENTREGADO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199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 PARQUES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29.04 TN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24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 PARQUES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es-PE" sz="105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26.12 TN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781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 PARQUES</a:t>
                      </a:r>
                    </a:p>
                    <a:p>
                      <a:pPr algn="ctr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ESTADIOS</a:t>
                      </a:r>
                    </a:p>
                    <a:p>
                      <a:pPr algn="ctr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PLAZAS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18.66 TN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93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73.82 TN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" name="CuadroTexto 14">
            <a:extLst>
              <a:ext uri="{FF2B5EF4-FFF2-40B4-BE49-F238E27FC236}">
                <a16:creationId xmlns:a16="http://schemas.microsoft.com/office/drawing/2014/main" id="{80F7252B-F5AB-493B-9CE1-8066832A1240}"/>
              </a:ext>
            </a:extLst>
          </p:cNvPr>
          <p:cNvSpPr txBox="1"/>
          <p:nvPr/>
        </p:nvSpPr>
        <p:spPr>
          <a:xfrm>
            <a:off x="1649640" y="464410"/>
            <a:ext cx="607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Áreas verdes beneficiadas con la valorización en el distrito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E683511-1921-4E62-9650-0F462E5C60FD}"/>
              </a:ext>
            </a:extLst>
          </p:cNvPr>
          <p:cNvSpPr/>
          <p:nvPr/>
        </p:nvSpPr>
        <p:spPr>
          <a:xfrm>
            <a:off x="683568" y="2027967"/>
            <a:ext cx="3258106" cy="320913"/>
          </a:xfrm>
          <a:prstGeom prst="rect">
            <a:avLst/>
          </a:prstGeom>
          <a:noFill/>
          <a:ln>
            <a:solidFill>
              <a:srgbClr val="00B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16" name="9 Tabla">
            <a:extLst>
              <a:ext uri="{FF2B5EF4-FFF2-40B4-BE49-F238E27FC236}">
                <a16:creationId xmlns:a16="http://schemas.microsoft.com/office/drawing/2014/main" id="{FD626D9B-31B4-4B9B-8BD2-D6ECF0FC2B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589559"/>
              </p:ext>
            </p:extLst>
          </p:nvPr>
        </p:nvGraphicFramePr>
        <p:xfrm>
          <a:off x="5112765" y="1268760"/>
          <a:ext cx="3511033" cy="1694301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021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2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98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691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DESTINO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CANT</a:t>
                      </a:r>
                      <a:r>
                        <a:rPr lang="es-PE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DE COMPOST ENTREGADO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199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 PARQUES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18.19 TN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24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 PARQUES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es-PE" sz="105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 TN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78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 PARQUES</a:t>
                      </a:r>
                    </a:p>
                    <a:p>
                      <a:pPr algn="ctr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ESTADIOS</a:t>
                      </a:r>
                    </a:p>
                    <a:p>
                      <a:pPr algn="ctr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PLAZAS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12.28 TN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932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45.47 TN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Rectángulo 10">
            <a:extLst>
              <a:ext uri="{FF2B5EF4-FFF2-40B4-BE49-F238E27FC236}">
                <a16:creationId xmlns:a16="http://schemas.microsoft.com/office/drawing/2014/main" id="{CA25837F-D1CF-4710-82A4-550DF556F753}"/>
              </a:ext>
            </a:extLst>
          </p:cNvPr>
          <p:cNvSpPr/>
          <p:nvPr/>
        </p:nvSpPr>
        <p:spPr>
          <a:xfrm>
            <a:off x="5239228" y="1988840"/>
            <a:ext cx="3258106" cy="320914"/>
          </a:xfrm>
          <a:prstGeom prst="rect">
            <a:avLst/>
          </a:pr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Marcador de contenido 2">
            <a:extLst>
              <a:ext uri="{FF2B5EF4-FFF2-40B4-BE49-F238E27FC236}">
                <a16:creationId xmlns:a16="http://schemas.microsoft.com/office/drawing/2014/main" id="{54373C27-9737-4619-9B03-997148C2D287}"/>
              </a:ext>
            </a:extLst>
          </p:cNvPr>
          <p:cNvSpPr txBox="1">
            <a:spLocks/>
          </p:cNvSpPr>
          <p:nvPr/>
        </p:nvSpPr>
        <p:spPr>
          <a:xfrm>
            <a:off x="2025114" y="3212976"/>
            <a:ext cx="5400600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6858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/>
              <a:t>  CAMPAÑAS DE ARBORIZACIÓN</a:t>
            </a:r>
          </a:p>
        </p:txBody>
      </p:sp>
      <p:sp>
        <p:nvSpPr>
          <p:cNvPr id="21" name="12 Rectángulo redondeado">
            <a:extLst>
              <a:ext uri="{FF2B5EF4-FFF2-40B4-BE49-F238E27FC236}">
                <a16:creationId xmlns:a16="http://schemas.microsoft.com/office/drawing/2014/main" id="{ED065C55-A9BD-4194-87A9-FBF1472DC843}"/>
              </a:ext>
            </a:extLst>
          </p:cNvPr>
          <p:cNvSpPr/>
          <p:nvPr/>
        </p:nvSpPr>
        <p:spPr>
          <a:xfrm>
            <a:off x="1179020" y="3573016"/>
            <a:ext cx="1692188" cy="34324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AÑO DE 2021</a:t>
            </a:r>
            <a:endParaRPr lang="es-PE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9 Tabla">
            <a:extLst>
              <a:ext uri="{FF2B5EF4-FFF2-40B4-BE49-F238E27FC236}">
                <a16:creationId xmlns:a16="http://schemas.microsoft.com/office/drawing/2014/main" id="{CC4CADC3-CBA2-4C45-A29C-BA2AC4452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16718"/>
              </p:ext>
            </p:extLst>
          </p:nvPr>
        </p:nvGraphicFramePr>
        <p:xfrm>
          <a:off x="467544" y="3944108"/>
          <a:ext cx="2763626" cy="1184381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531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14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047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Nº</a:t>
                      </a:r>
                      <a:r>
                        <a:rPr lang="es-MX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DE ARBOLES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Nº</a:t>
                      </a:r>
                      <a:r>
                        <a:rPr lang="es-PE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DE INTERVENCIONES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98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37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es-PE" sz="105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99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86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5745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" name="16 Rectángulo redondeado">
            <a:extLst>
              <a:ext uri="{FF2B5EF4-FFF2-40B4-BE49-F238E27FC236}">
                <a16:creationId xmlns:a16="http://schemas.microsoft.com/office/drawing/2014/main" id="{E2AD63A4-1EA2-41D0-9C8A-DA4EEF646692}"/>
              </a:ext>
            </a:extLst>
          </p:cNvPr>
          <p:cNvSpPr/>
          <p:nvPr/>
        </p:nvSpPr>
        <p:spPr>
          <a:xfrm>
            <a:off x="996212" y="5229200"/>
            <a:ext cx="1692188" cy="3432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AÑO DE 2022</a:t>
            </a:r>
            <a:endParaRPr lang="es-PE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4" name="9 Tabla">
            <a:extLst>
              <a:ext uri="{FF2B5EF4-FFF2-40B4-BE49-F238E27FC236}">
                <a16:creationId xmlns:a16="http://schemas.microsoft.com/office/drawing/2014/main" id="{A7798AA8-32F0-4074-ADDA-D3B065B49C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274820"/>
              </p:ext>
            </p:extLst>
          </p:nvPr>
        </p:nvGraphicFramePr>
        <p:xfrm>
          <a:off x="492156" y="5600292"/>
          <a:ext cx="2763626" cy="1184381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531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0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14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047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Nº</a:t>
                      </a:r>
                      <a:r>
                        <a:rPr lang="es-MX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DE ARBOLES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Nº</a:t>
                      </a:r>
                      <a:r>
                        <a:rPr lang="es-PE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DE INTERVENCIONES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98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37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es-PE" sz="105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99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86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2778</a:t>
                      </a: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6" name="Imagen 25">
            <a:extLst>
              <a:ext uri="{FF2B5EF4-FFF2-40B4-BE49-F238E27FC236}">
                <a16:creationId xmlns:a16="http://schemas.microsoft.com/office/drawing/2014/main" id="{A76B2351-6537-4AD8-934D-358445D59E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076" y="3645270"/>
            <a:ext cx="2070258" cy="2970657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BD6C7DB1-31D8-40F6-9FBC-33AD998E89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062" y="3641050"/>
            <a:ext cx="2231158" cy="2974877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E1C060A1-C96F-4C24-B395-1847D3CA0F8A}"/>
              </a:ext>
            </a:extLst>
          </p:cNvPr>
          <p:cNvSpPr txBox="1"/>
          <p:nvPr/>
        </p:nvSpPr>
        <p:spPr>
          <a:xfrm>
            <a:off x="7762016" y="981308"/>
            <a:ext cx="1274480" cy="2154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ENERO A LA FECHA </a:t>
            </a:r>
          </a:p>
        </p:txBody>
      </p:sp>
    </p:spTree>
    <p:extLst>
      <p:ext uri="{BB962C8B-B14F-4D97-AF65-F5344CB8AC3E}">
        <p14:creationId xmlns:p14="http://schemas.microsoft.com/office/powerpoint/2010/main" val="624680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>
            <a:extLst>
              <a:ext uri="{FF2B5EF4-FFF2-40B4-BE49-F238E27FC236}">
                <a16:creationId xmlns:a16="http://schemas.microsoft.com/office/drawing/2014/main" id="{32211DED-1B56-490E-813C-56886FFE2B5D}"/>
              </a:ext>
            </a:extLst>
          </p:cNvPr>
          <p:cNvSpPr txBox="1">
            <a:spLocks/>
          </p:cNvSpPr>
          <p:nvPr/>
        </p:nvSpPr>
        <p:spPr>
          <a:xfrm>
            <a:off x="1403648" y="44644"/>
            <a:ext cx="6696844" cy="5208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800" b="1" dirty="0">
                <a:latin typeface="Arial" pitchFamily="34" charset="0"/>
                <a:cs typeface="Arial" pitchFamily="34" charset="0"/>
              </a:rPr>
              <a:t>EDUCACIÓN AMBIENTAL</a:t>
            </a:r>
            <a:endParaRPr lang="es-PE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6BDC8E7-93E5-43F0-A0AF-98A17F6152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08" y="1005703"/>
            <a:ext cx="2519869" cy="188957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E9122E9B-4F96-43D7-92F2-C8105BAB381E}"/>
              </a:ext>
            </a:extLst>
          </p:cNvPr>
          <p:cNvSpPr txBox="1"/>
          <p:nvPr/>
        </p:nvSpPr>
        <p:spPr>
          <a:xfrm>
            <a:off x="636012" y="2413835"/>
            <a:ext cx="2376627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200" b="1" dirty="0" err="1"/>
              <a:t>RECICLAPARQUE</a:t>
            </a:r>
            <a:r>
              <a:rPr lang="es-ES" sz="1200" b="1" dirty="0"/>
              <a:t> “LA ALBORADA 2”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77AEDFC-E50A-4419-8336-DAFDF29338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08" y="3006324"/>
            <a:ext cx="2519869" cy="1889815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08B87FD8-C5CE-41B3-BE58-C407A725EFA7}"/>
              </a:ext>
            </a:extLst>
          </p:cNvPr>
          <p:cNvSpPr txBox="1"/>
          <p:nvPr/>
        </p:nvSpPr>
        <p:spPr>
          <a:xfrm>
            <a:off x="626386" y="588128"/>
            <a:ext cx="251986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23 ESPACIOS QUE EDUCAN AMBIENTALMENTE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9E3F4726-4AD2-4D00-AF33-718686C4C09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5765798" y="3099153"/>
            <a:ext cx="2553111" cy="177809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A6E94EDC-6B1E-467F-9E21-35B9380D4F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996359"/>
            <a:ext cx="2553111" cy="154040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090312DB-B4A8-4F2C-91A3-C54AC4DD9529}"/>
              </a:ext>
            </a:extLst>
          </p:cNvPr>
          <p:cNvSpPr txBox="1"/>
          <p:nvPr/>
        </p:nvSpPr>
        <p:spPr>
          <a:xfrm>
            <a:off x="3981183" y="576635"/>
            <a:ext cx="3805782" cy="110799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PE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06</a:t>
            </a:r>
            <a:r>
              <a:rPr lang="es-P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eventos de capacitación dirigidos a los </a:t>
            </a:r>
            <a:r>
              <a:rPr lang="es-PE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PAE</a:t>
            </a:r>
            <a:r>
              <a:rPr lang="es-P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y/o docentes</a:t>
            </a:r>
          </a:p>
          <a:p>
            <a:pPr algn="just"/>
            <a:r>
              <a:rPr lang="es-P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130 campañas informativas realizadas.</a:t>
            </a:r>
            <a:endParaRPr lang="es-PE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lain" startAt="14"/>
            </a:pPr>
            <a:r>
              <a:rPr lang="es-P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eventos realizados con temática ambiental.</a:t>
            </a:r>
          </a:p>
          <a:p>
            <a:pPr algn="just"/>
            <a:r>
              <a:rPr lang="es-P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701 </a:t>
            </a:r>
            <a:r>
              <a:rPr lang="es-P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PAC acreditados.</a:t>
            </a:r>
            <a:endParaRPr lang="es-PE" sz="11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es-P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25 25 </a:t>
            </a:r>
            <a:r>
              <a:rPr lang="es-PE" sz="1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PAJ</a:t>
            </a:r>
            <a:r>
              <a:rPr lang="es-PE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acreditados.</a:t>
            </a:r>
          </a:p>
          <a:p>
            <a:pPr algn="just"/>
            <a:r>
              <a:rPr lang="es-PE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605</a:t>
            </a:r>
            <a:r>
              <a:rPr lang="es-P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PE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PAE</a:t>
            </a:r>
            <a:r>
              <a:rPr lang="es-P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acreditados.</a:t>
            </a:r>
            <a:endParaRPr lang="es-ES" sz="1100" dirty="0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01B7FCF-14A3-4A25-A9B4-FB02C30798D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321" y="1928760"/>
            <a:ext cx="2001101" cy="2496267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A05A99E5-DF6D-475F-9B90-4D6AAFCD7C3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68" r="2128" b="33200"/>
          <a:stretch/>
        </p:blipFill>
        <p:spPr>
          <a:xfrm>
            <a:off x="3485321" y="4509120"/>
            <a:ext cx="2078736" cy="2283989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B07D3E77-6D48-4C6B-A71A-8CB81F32A9DB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19" y="5040910"/>
            <a:ext cx="2989002" cy="157595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41404" y="6436543"/>
            <a:ext cx="2267100" cy="520849"/>
          </a:xfrm>
        </p:spPr>
        <p:txBody>
          <a:bodyPr vert="horz">
            <a:noAutofit/>
          </a:bodyPr>
          <a:lstStyle/>
          <a:p>
            <a:r>
              <a:rPr lang="es-PE" sz="3200" b="1" dirty="0">
                <a:solidFill>
                  <a:srgbClr val="00B050"/>
                </a:solidFill>
                <a:latin typeface="Arial Black" panose="020B0A04020102020204" pitchFamily="34" charset="0"/>
              </a:rPr>
              <a:t>Gracias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614CF6DA-94AC-4FF6-B7DD-474D837B822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316029"/>
            <a:ext cx="2754791" cy="166401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722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040816" y="1052736"/>
            <a:ext cx="7426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Arial" pitchFamily="34" charset="0"/>
                <a:cs typeface="Arial" pitchFamily="34" charset="0"/>
              </a:rPr>
              <a:t>El </a:t>
            </a:r>
            <a:r>
              <a:rPr lang="es-MX" dirty="0" err="1">
                <a:latin typeface="Arial" pitchFamily="34" charset="0"/>
                <a:cs typeface="Arial" pitchFamily="34" charset="0"/>
              </a:rPr>
              <a:t>PDLC</a:t>
            </a:r>
            <a:r>
              <a:rPr lang="es-MX" dirty="0">
                <a:latin typeface="Arial" pitchFamily="34" charset="0"/>
                <a:cs typeface="Arial" pitchFamily="34" charset="0"/>
              </a:rPr>
              <a:t> del distrito de Puente Piedra para el 2017-2021</a:t>
            </a:r>
            <a:endParaRPr lang="es-P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43248" y="-27384"/>
            <a:ext cx="8565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Arial" pitchFamily="34" charset="0"/>
                <a:cs typeface="Arial" pitchFamily="34" charset="0"/>
              </a:rPr>
              <a:t>EJE ESTRATÉGICO:</a:t>
            </a:r>
          </a:p>
          <a:p>
            <a:pPr algn="ctr"/>
            <a:r>
              <a:rPr lang="es-MX" sz="2400" b="1" dirty="0">
                <a:latin typeface="Arial" pitchFamily="34" charset="0"/>
                <a:cs typeface="Arial" pitchFamily="34" charset="0"/>
              </a:rPr>
              <a:t>POLÍTICA AMBIENTAL Y GESTIÓN DE RIESGOS DE DESASTRES</a:t>
            </a:r>
            <a:endParaRPr lang="es-PE" sz="2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824051"/>
              </p:ext>
            </p:extLst>
          </p:nvPr>
        </p:nvGraphicFramePr>
        <p:xfrm>
          <a:off x="608768" y="1605017"/>
          <a:ext cx="8215558" cy="1192973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33123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3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665"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itchFamily="34" charset="0"/>
                          <a:cs typeface="Arial" pitchFamily="34" charset="0"/>
                        </a:rPr>
                        <a:t>EJE ESTRATÉGICO</a:t>
                      </a:r>
                      <a:endParaRPr lang="es-PE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" pitchFamily="34" charset="0"/>
                          <a:cs typeface="Arial" pitchFamily="34" charset="0"/>
                        </a:rPr>
                        <a:t>OBJETIVO ESTRATÉGICO</a:t>
                      </a:r>
                      <a:endParaRPr lang="es-PE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108">
                <a:tc rowSpan="2">
                  <a:txBody>
                    <a:bodyPr/>
                    <a:lstStyle/>
                    <a:p>
                      <a:pPr algn="just"/>
                      <a:r>
                        <a:rPr lang="es-MX" sz="1200" dirty="0">
                          <a:latin typeface="Arial" pitchFamily="34" charset="0"/>
                          <a:cs typeface="Arial" pitchFamily="34" charset="0"/>
                        </a:rPr>
                        <a:t>F. Política ambiental y gestión de riesgos de desastres</a:t>
                      </a:r>
                      <a:endParaRPr lang="es-PE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200" dirty="0">
                          <a:latin typeface="Arial" pitchFamily="34" charset="0"/>
                          <a:cs typeface="Arial" pitchFamily="34" charset="0"/>
                        </a:rPr>
                        <a:t>Mejorar la calidad ambiental en el distrito</a:t>
                      </a:r>
                      <a:endParaRPr lang="es-PE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138">
                <a:tc v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200" dirty="0">
                          <a:latin typeface="Arial" pitchFamily="34" charset="0"/>
                          <a:cs typeface="Arial" pitchFamily="34" charset="0"/>
                        </a:rPr>
                        <a:t>Reducir la vulnerabilidad de la población ante el riesgo de desastres naturales</a:t>
                      </a:r>
                      <a:endParaRPr lang="es-PE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Diagrama 14"/>
          <p:cNvGraphicFramePr/>
          <p:nvPr>
            <p:extLst>
              <p:ext uri="{D42A27DB-BD31-4B8C-83A1-F6EECF244321}">
                <p14:modId xmlns:p14="http://schemas.microsoft.com/office/powerpoint/2010/main" val="902531763"/>
              </p:ext>
            </p:extLst>
          </p:nvPr>
        </p:nvGraphicFramePr>
        <p:xfrm>
          <a:off x="611560" y="2492896"/>
          <a:ext cx="4752527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10 Rectángulo redondeado"/>
          <p:cNvSpPr/>
          <p:nvPr/>
        </p:nvSpPr>
        <p:spPr>
          <a:xfrm>
            <a:off x="3923928" y="1952836"/>
            <a:ext cx="4104456" cy="360040"/>
          </a:xfrm>
          <a:prstGeom prst="roundRect">
            <a:avLst/>
          </a:prstGeom>
          <a:noFill/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AutoShape 2" descr="blob:https://web.whatsapp.com/30018e44-fecc-41cc-8366-0439f5b9b42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027" y="4941241"/>
            <a:ext cx="3230922" cy="1817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C:\Users\ingeniero\Desktop\b6fe4cb7-39fd-435e-b37d-83c04ebda231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526926"/>
            <a:ext cx="3713131" cy="228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BC02C0D-FB69-44B7-A8CF-A1BCC74A52C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027" y="3043958"/>
            <a:ext cx="3230923" cy="1817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79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755576" y="188640"/>
            <a:ext cx="7992888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es-MX" sz="2800" b="1" dirty="0">
                <a:latin typeface="Arial" pitchFamily="34" charset="0"/>
                <a:cs typeface="Arial" pitchFamily="34" charset="0"/>
              </a:rPr>
              <a:t>SERVICIO DE LIMPIEZA PÚBLICA EN EL DISTRITO</a:t>
            </a:r>
            <a:endParaRPr lang="es-PE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107504" y="980728"/>
            <a:ext cx="5544616" cy="432048"/>
          </a:xfrm>
        </p:spPr>
        <p:txBody>
          <a:bodyPr>
            <a:normAutofit/>
          </a:bodyPr>
          <a:lstStyle/>
          <a:p>
            <a:r>
              <a:rPr lang="es-MX" sz="1800" dirty="0">
                <a:latin typeface="Arial" pitchFamily="34" charset="0"/>
                <a:cs typeface="Arial" pitchFamily="34" charset="0"/>
              </a:rPr>
              <a:t>RUTAS DE RECOLECCIÓN EN DISTRITO:</a:t>
            </a:r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264484"/>
              </p:ext>
            </p:extLst>
          </p:nvPr>
        </p:nvGraphicFramePr>
        <p:xfrm>
          <a:off x="179512" y="1556845"/>
          <a:ext cx="5040560" cy="2592181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095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45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3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1639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TURNO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 DE RUTAS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 DE SUB-RUTAS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82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8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MAÑANA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820">
                <a:tc vMerge="1">
                  <a:txBody>
                    <a:bodyPr/>
                    <a:lstStyle/>
                    <a:p>
                      <a:pPr algn="ctr" fontAlgn="ctr"/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TARDE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pPr algn="ctr" fontAlgn="ctr"/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NOCHE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32">
                <a:tc rowSpan="3"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MAÑANA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2028">
                <a:tc vMerge="1">
                  <a:txBody>
                    <a:bodyPr/>
                    <a:lstStyle/>
                    <a:p>
                      <a:pPr algn="ctr" fontAlgn="ctr"/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TARDE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147">
                <a:tc vMerge="1">
                  <a:txBody>
                    <a:bodyPr/>
                    <a:lstStyle/>
                    <a:p>
                      <a:pPr algn="ctr" fontAlgn="ctr"/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NOCHE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5820">
                <a:tc rowSpan="3"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8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MAÑANA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5820">
                <a:tc vMerge="1">
                  <a:txBody>
                    <a:bodyPr/>
                    <a:lstStyle/>
                    <a:p>
                      <a:pPr algn="ctr" fontAlgn="ctr"/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TARDE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5820">
                <a:tc vMerge="1">
                  <a:txBody>
                    <a:bodyPr/>
                    <a:lstStyle/>
                    <a:p>
                      <a:pPr algn="ctr" fontAlgn="ctr"/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NOCHE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5820">
                <a:tc rowSpan="2"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Sur, centro y norte</a:t>
                      </a:r>
                      <a:endParaRPr lang="es-P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endParaRPr lang="es-P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MAÑANA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5820">
                <a:tc vMerge="1">
                  <a:txBody>
                    <a:bodyPr/>
                    <a:lstStyle/>
                    <a:p>
                      <a:pPr algn="ctr" fontAlgn="ctr"/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NOCHE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988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PE" sz="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 de rutas de recolección</a:t>
                      </a:r>
                      <a:endParaRPr lang="es-P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45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80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2 Rectángulo redondeado"/>
          <p:cNvSpPr/>
          <p:nvPr/>
        </p:nvSpPr>
        <p:spPr>
          <a:xfrm>
            <a:off x="29038" y="2348880"/>
            <a:ext cx="5184576" cy="864096"/>
          </a:xfrm>
          <a:prstGeom prst="roundRect">
            <a:avLst/>
          </a:prstGeom>
          <a:noFill/>
          <a:ln>
            <a:solidFill>
              <a:srgbClr val="00B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451114"/>
              </p:ext>
            </p:extLst>
          </p:nvPr>
        </p:nvGraphicFramePr>
        <p:xfrm>
          <a:off x="575805" y="5301208"/>
          <a:ext cx="3816424" cy="1485935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866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TOTAL DE PC ERRADICADOS-RECUPERADOS</a:t>
                      </a:r>
                      <a:endParaRPr lang="es-PE" sz="1050" b="1" u="none" strike="noStrike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MX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 DE RESIDUOS RECOLECTADOS EN </a:t>
                      </a:r>
                      <a:r>
                        <a:rPr lang="es-MX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P.C</a:t>
                      </a:r>
                      <a:r>
                        <a:rPr lang="es-MX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lang="es-MX" sz="1050" b="1" u="none" strike="noStrike" baseline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MX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s-MX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M3</a:t>
                      </a:r>
                      <a:r>
                        <a:rPr lang="es-MX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261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14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32.99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2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160.1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72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7.9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47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200.99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5 Marcador de contenido"/>
          <p:cNvSpPr txBox="1">
            <a:spLocks/>
          </p:cNvSpPr>
          <p:nvPr/>
        </p:nvSpPr>
        <p:spPr>
          <a:xfrm>
            <a:off x="611560" y="4509120"/>
            <a:ext cx="7488832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6858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>
                <a:latin typeface="Arial" pitchFamily="34" charset="0"/>
                <a:cs typeface="Arial" pitchFamily="34" charset="0"/>
              </a:rPr>
              <a:t>RECUPERACIÓN DE PUNTOS CRÍTICOS:</a:t>
            </a:r>
          </a:p>
          <a:p>
            <a:pPr lvl="1"/>
            <a:r>
              <a:rPr lang="es-MX" dirty="0">
                <a:latin typeface="Arial" pitchFamily="34" charset="0"/>
                <a:cs typeface="Arial" pitchFamily="34" charset="0"/>
              </a:rPr>
              <a:t>2021						►2022</a:t>
            </a:r>
          </a:p>
        </p:txBody>
      </p:sp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306360"/>
              </p:ext>
            </p:extLst>
          </p:nvPr>
        </p:nvGraphicFramePr>
        <p:xfrm>
          <a:off x="5004048" y="5301208"/>
          <a:ext cx="3816424" cy="1485935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866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TOTAL DE PC ERRADICADOS-RECUPERADOS</a:t>
                      </a:r>
                      <a:endParaRPr lang="es-PE" sz="1050" b="1" u="none" strike="noStrike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MX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 DE RESIDUOS RECOLECTADOS EN </a:t>
                      </a:r>
                      <a:r>
                        <a:rPr lang="es-MX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P.C</a:t>
                      </a:r>
                      <a:r>
                        <a:rPr lang="es-MX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lang="es-MX" sz="1050" b="1" u="none" strike="noStrike" baseline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MX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s-MX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M3</a:t>
                      </a:r>
                      <a:r>
                        <a:rPr lang="es-MX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261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2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72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47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3.8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96221"/>
            <a:ext cx="3515275" cy="2636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03752A68-F40E-4342-86D3-D812FD500301}"/>
              </a:ext>
            </a:extLst>
          </p:cNvPr>
          <p:cNvSpPr txBox="1"/>
          <p:nvPr/>
        </p:nvSpPr>
        <p:spPr>
          <a:xfrm>
            <a:off x="7380312" y="4905164"/>
            <a:ext cx="1274480" cy="2154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ENERO A LA FECHA </a:t>
            </a:r>
          </a:p>
        </p:txBody>
      </p:sp>
    </p:spTree>
    <p:extLst>
      <p:ext uri="{BB962C8B-B14F-4D97-AF65-F5344CB8AC3E}">
        <p14:creationId xmlns:p14="http://schemas.microsoft.com/office/powerpoint/2010/main" val="841748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92888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es-MX" sz="2800" b="1" dirty="0">
                <a:latin typeface="Arial" pitchFamily="34" charset="0"/>
                <a:cs typeface="Arial" pitchFamily="34" charset="0"/>
              </a:rPr>
              <a:t>SERVICIO DE LIMPIEZA PÚBLICA EN EL DISTRITO</a:t>
            </a:r>
            <a:endParaRPr lang="es-PE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07504" y="836712"/>
            <a:ext cx="8064896" cy="5040560"/>
          </a:xfrm>
        </p:spPr>
        <p:txBody>
          <a:bodyPr>
            <a:normAutofit/>
          </a:bodyPr>
          <a:lstStyle/>
          <a:p>
            <a:r>
              <a:rPr lang="es-MX" dirty="0">
                <a:latin typeface="Arial" pitchFamily="34" charset="0"/>
                <a:cs typeface="Arial" pitchFamily="34" charset="0"/>
              </a:rPr>
              <a:t>CAMPAÑAS REALIZADAS: </a:t>
            </a:r>
          </a:p>
          <a:p>
            <a:pPr lvl="1"/>
            <a:r>
              <a:rPr lang="es-MX" sz="1800" dirty="0">
                <a:latin typeface="Arial" pitchFamily="34" charset="0"/>
                <a:cs typeface="Arial" pitchFamily="34" charset="0"/>
              </a:rPr>
              <a:t>TECHO LIMPIO TOTAL:</a:t>
            </a:r>
          </a:p>
          <a:p>
            <a:pPr lvl="2"/>
            <a:r>
              <a:rPr lang="es-MX" sz="1600" dirty="0">
                <a:latin typeface="Arial" pitchFamily="34" charset="0"/>
                <a:cs typeface="Arial" pitchFamily="34" charset="0"/>
              </a:rPr>
              <a:t>2021								► 2022</a:t>
            </a:r>
          </a:p>
          <a:p>
            <a:pPr lvl="2"/>
            <a:endParaRPr lang="es-MX" sz="1600" dirty="0">
              <a:latin typeface="Arial" pitchFamily="34" charset="0"/>
              <a:cs typeface="Arial" pitchFamily="34" charset="0"/>
            </a:endParaRPr>
          </a:p>
          <a:p>
            <a:pPr marL="987552" lvl="2" indent="0">
              <a:buNone/>
            </a:pPr>
            <a:endParaRPr lang="es-MX" sz="1600" dirty="0">
              <a:latin typeface="Arial" pitchFamily="34" charset="0"/>
              <a:cs typeface="Arial" pitchFamily="34" charset="0"/>
            </a:endParaRPr>
          </a:p>
          <a:p>
            <a:pPr marL="987552" lvl="2" indent="0">
              <a:buNone/>
            </a:pPr>
            <a:endParaRPr lang="es-MX" sz="1600" dirty="0">
              <a:latin typeface="Arial" pitchFamily="34" charset="0"/>
              <a:cs typeface="Arial" pitchFamily="34" charset="0"/>
            </a:endParaRPr>
          </a:p>
          <a:p>
            <a:pPr marL="987552" lvl="2" indent="0">
              <a:buNone/>
            </a:pPr>
            <a:endParaRPr lang="es-MX" sz="1600" dirty="0">
              <a:latin typeface="Arial" pitchFamily="34" charset="0"/>
              <a:cs typeface="Arial" pitchFamily="34" charset="0"/>
            </a:endParaRPr>
          </a:p>
          <a:p>
            <a:pPr marL="987552" lvl="2" indent="0">
              <a:buNone/>
            </a:pPr>
            <a:endParaRPr lang="es-MX" sz="1600" dirty="0">
              <a:latin typeface="Arial" pitchFamily="34" charset="0"/>
              <a:cs typeface="Arial" pitchFamily="34" charset="0"/>
            </a:endParaRPr>
          </a:p>
          <a:p>
            <a:pPr marL="987552" lvl="2" indent="0">
              <a:buNone/>
            </a:pPr>
            <a:endParaRPr lang="es-MX" sz="16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MX" sz="1800" dirty="0">
                <a:latin typeface="Arial" pitchFamily="34" charset="0"/>
                <a:cs typeface="Arial" pitchFamily="34" charset="0"/>
              </a:rPr>
              <a:t>OPERATIVO DE BARRIDO TOTAL: </a:t>
            </a:r>
          </a:p>
          <a:p>
            <a:pPr lvl="2"/>
            <a:r>
              <a:rPr lang="es-MX" sz="1600" dirty="0">
                <a:latin typeface="Arial" pitchFamily="34" charset="0"/>
                <a:cs typeface="Arial" pitchFamily="34" charset="0"/>
              </a:rPr>
              <a:t>2021 								► 2022</a:t>
            </a: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8216"/>
              </p:ext>
            </p:extLst>
          </p:nvPr>
        </p:nvGraphicFramePr>
        <p:xfrm>
          <a:off x="611561" y="4509119"/>
          <a:ext cx="2304255" cy="1296145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05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KM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17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u="none" strike="noStrike" dirty="0">
                          <a:effectLst/>
                        </a:rPr>
                        <a:t>9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7.65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99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1" u="none" strike="noStrike" dirty="0">
                          <a:effectLst/>
                        </a:rPr>
                        <a:t>55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50.9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13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u="none" strike="noStrike" dirty="0">
                          <a:effectLst/>
                        </a:rPr>
                        <a:t>6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4.93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 dirty="0">
                          <a:effectLst/>
                        </a:rPr>
                        <a:t>70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 dirty="0">
                          <a:effectLst/>
                        </a:rPr>
                        <a:t>63.48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53824"/>
              </p:ext>
            </p:extLst>
          </p:nvPr>
        </p:nvGraphicFramePr>
        <p:xfrm>
          <a:off x="6408204" y="4581127"/>
          <a:ext cx="2304255" cy="1296145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05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KM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17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15.99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99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11.68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13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8.18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35.85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8 Rectángulo"/>
          <p:cNvSpPr/>
          <p:nvPr/>
        </p:nvSpPr>
        <p:spPr>
          <a:xfrm>
            <a:off x="539552" y="5085184"/>
            <a:ext cx="2376264" cy="288032"/>
          </a:xfrm>
          <a:prstGeom prst="rect">
            <a:avLst/>
          </a:prstGeom>
          <a:noFill/>
          <a:ln>
            <a:solidFill>
              <a:srgbClr val="00B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Rectángulo"/>
          <p:cNvSpPr/>
          <p:nvPr/>
        </p:nvSpPr>
        <p:spPr>
          <a:xfrm>
            <a:off x="6372200" y="5157192"/>
            <a:ext cx="2376264" cy="288032"/>
          </a:xfrm>
          <a:prstGeom prst="rect">
            <a:avLst/>
          </a:pr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808647"/>
              </p:ext>
            </p:extLst>
          </p:nvPr>
        </p:nvGraphicFramePr>
        <p:xfrm>
          <a:off x="683568" y="1982461"/>
          <a:ext cx="2304255" cy="1302523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05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N° CAMP</a:t>
                      </a:r>
                      <a:endParaRPr lang="es-PE" sz="1050" b="1" u="none" strike="noStrike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 </a:t>
                      </a:r>
                      <a:r>
                        <a:rPr lang="es-PE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RCD</a:t>
                      </a:r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PE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TN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17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17.3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99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74.46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13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20.52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27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112.280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3" name="1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496010"/>
              </p:ext>
            </p:extLst>
          </p:nvPr>
        </p:nvGraphicFramePr>
        <p:xfrm>
          <a:off x="6444208" y="1982461"/>
          <a:ext cx="2304255" cy="1302523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05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N° CAMP</a:t>
                      </a:r>
                      <a:endParaRPr lang="es-PE" sz="1050" b="1" u="none" strike="noStrike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 </a:t>
                      </a:r>
                      <a:r>
                        <a:rPr lang="es-PE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RCD</a:t>
                      </a:r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PE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TN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17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8.22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99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3.53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13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3.39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15.14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13 Rectángulo"/>
          <p:cNvSpPr/>
          <p:nvPr/>
        </p:nvSpPr>
        <p:spPr>
          <a:xfrm>
            <a:off x="647564" y="2564904"/>
            <a:ext cx="2376264" cy="288032"/>
          </a:xfrm>
          <a:prstGeom prst="rect">
            <a:avLst/>
          </a:prstGeom>
          <a:noFill/>
          <a:ln>
            <a:solidFill>
              <a:srgbClr val="00B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5" name="14 Rectángulo"/>
          <p:cNvSpPr/>
          <p:nvPr/>
        </p:nvSpPr>
        <p:spPr>
          <a:xfrm>
            <a:off x="6372200" y="2564904"/>
            <a:ext cx="2376264" cy="288032"/>
          </a:xfrm>
          <a:prstGeom prst="rect">
            <a:avLst/>
          </a:pr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513084"/>
            <a:ext cx="2952328" cy="1927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83"/>
          <a:stretch/>
        </p:blipFill>
        <p:spPr bwMode="auto">
          <a:xfrm>
            <a:off x="3491878" y="4153785"/>
            <a:ext cx="2398607" cy="2294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2CF3FC81-75AC-4F65-981E-0100BA5F6A3B}"/>
              </a:ext>
            </a:extLst>
          </p:cNvPr>
          <p:cNvSpPr txBox="1"/>
          <p:nvPr/>
        </p:nvSpPr>
        <p:spPr>
          <a:xfrm>
            <a:off x="7805190" y="1629379"/>
            <a:ext cx="1274480" cy="2154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ENERO A LA FECHA 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7969C1A5-521D-4AF3-B389-1CDE351A7BD4}"/>
              </a:ext>
            </a:extLst>
          </p:cNvPr>
          <p:cNvSpPr txBox="1"/>
          <p:nvPr/>
        </p:nvSpPr>
        <p:spPr>
          <a:xfrm>
            <a:off x="7869454" y="4185373"/>
            <a:ext cx="1274480" cy="2154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ENERO A LA FECHA </a:t>
            </a:r>
          </a:p>
        </p:txBody>
      </p:sp>
    </p:spTree>
    <p:extLst>
      <p:ext uri="{BB962C8B-B14F-4D97-AF65-F5344CB8AC3E}">
        <p14:creationId xmlns:p14="http://schemas.microsoft.com/office/powerpoint/2010/main" val="1197000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200900" cy="1485900"/>
          </a:xfrm>
        </p:spPr>
        <p:txBody>
          <a:bodyPr>
            <a:normAutofit/>
          </a:bodyPr>
          <a:lstStyle/>
          <a:p>
            <a:pPr algn="ctr"/>
            <a:r>
              <a:rPr lang="es-MX" sz="3200" b="1" dirty="0">
                <a:latin typeface="Arial" pitchFamily="34" charset="0"/>
                <a:cs typeface="Arial" pitchFamily="34" charset="0"/>
              </a:rPr>
              <a:t>SERVICIO DE LIMPIEZA PÚBLICA EN EL DISTRITO</a:t>
            </a:r>
            <a:endParaRPr lang="es-PE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395536" y="980728"/>
            <a:ext cx="8640960" cy="3960440"/>
          </a:xfrm>
        </p:spPr>
        <p:txBody>
          <a:bodyPr>
            <a:normAutofit/>
          </a:bodyPr>
          <a:lstStyle/>
          <a:p>
            <a:r>
              <a:rPr lang="es-MX" dirty="0">
                <a:latin typeface="Arial" pitchFamily="34" charset="0"/>
                <a:cs typeface="Arial" pitchFamily="34" charset="0"/>
              </a:rPr>
              <a:t>CAMPAÑAS REALIZADAS: </a:t>
            </a:r>
          </a:p>
          <a:p>
            <a:pPr lvl="1"/>
            <a:r>
              <a:rPr lang="es-MX" sz="1800" dirty="0">
                <a:latin typeface="Arial" pitchFamily="34" charset="0"/>
                <a:cs typeface="Arial" pitchFamily="34" charset="0"/>
              </a:rPr>
              <a:t>OPERATIVO DE BALDEO TOTAL:</a:t>
            </a:r>
          </a:p>
          <a:p>
            <a:pPr lvl="2"/>
            <a:r>
              <a:rPr lang="es-MX" sz="1600" dirty="0">
                <a:latin typeface="Arial" pitchFamily="34" charset="0"/>
                <a:cs typeface="Arial" pitchFamily="34" charset="0"/>
              </a:rPr>
              <a:t>2021							► 2022</a:t>
            </a:r>
          </a:p>
          <a:p>
            <a:pPr lvl="2"/>
            <a:endParaRPr lang="es-MX" sz="1600" dirty="0">
              <a:latin typeface="Arial" pitchFamily="34" charset="0"/>
              <a:cs typeface="Arial" pitchFamily="34" charset="0"/>
            </a:endParaRPr>
          </a:p>
          <a:p>
            <a:pPr marL="987552" lvl="2" indent="0">
              <a:buNone/>
            </a:pPr>
            <a:endParaRPr lang="es-MX" sz="1600" dirty="0">
              <a:latin typeface="Arial" pitchFamily="34" charset="0"/>
              <a:cs typeface="Arial" pitchFamily="34" charset="0"/>
            </a:endParaRPr>
          </a:p>
          <a:p>
            <a:pPr marL="987552" lvl="2" indent="0">
              <a:buNone/>
            </a:pPr>
            <a:endParaRPr lang="es-MX" sz="1600" dirty="0">
              <a:latin typeface="Arial" pitchFamily="34" charset="0"/>
              <a:cs typeface="Arial" pitchFamily="34" charset="0"/>
            </a:endParaRPr>
          </a:p>
          <a:p>
            <a:pPr marL="987552" lvl="2" indent="0">
              <a:buNone/>
            </a:pPr>
            <a:endParaRPr lang="es-MX" sz="1600" dirty="0">
              <a:latin typeface="Arial" pitchFamily="34" charset="0"/>
              <a:cs typeface="Arial" pitchFamily="34" charset="0"/>
            </a:endParaRPr>
          </a:p>
          <a:p>
            <a:pPr marL="987552" lvl="2" indent="0">
              <a:buNone/>
            </a:pPr>
            <a:endParaRPr lang="es-MX" sz="1600" dirty="0">
              <a:latin typeface="Arial" pitchFamily="34" charset="0"/>
              <a:cs typeface="Arial" pitchFamily="34" charset="0"/>
            </a:endParaRPr>
          </a:p>
          <a:p>
            <a:pPr marL="987552" lvl="2" indent="0">
              <a:buNone/>
            </a:pPr>
            <a:endParaRPr lang="es-MX" sz="16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MX" sz="1800" dirty="0">
                <a:latin typeface="Arial" pitchFamily="34" charset="0"/>
                <a:cs typeface="Arial" pitchFamily="34" charset="0"/>
              </a:rPr>
              <a:t>DESINFECCIÓN  TOTAL:		-FUMIGACIÓN EN COLEGIOS: </a:t>
            </a:r>
          </a:p>
          <a:p>
            <a:pPr lvl="2"/>
            <a:r>
              <a:rPr lang="es-MX" sz="1600" dirty="0">
                <a:latin typeface="Arial" pitchFamily="34" charset="0"/>
                <a:cs typeface="Arial" pitchFamily="34" charset="0"/>
              </a:rPr>
              <a:t>2021 							► 2022</a:t>
            </a: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722471"/>
              </p:ext>
            </p:extLst>
          </p:nvPr>
        </p:nvGraphicFramePr>
        <p:xfrm>
          <a:off x="467545" y="4653136"/>
          <a:ext cx="2304255" cy="1296145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05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KM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17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40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2500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99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82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4150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13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46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3602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168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10252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196475"/>
              </p:ext>
            </p:extLst>
          </p:nvPr>
        </p:nvGraphicFramePr>
        <p:xfrm>
          <a:off x="6588224" y="4694350"/>
          <a:ext cx="2304255" cy="1296145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05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KM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17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1300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99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2500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13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1000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47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4800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8 Rectángulo"/>
          <p:cNvSpPr/>
          <p:nvPr/>
        </p:nvSpPr>
        <p:spPr>
          <a:xfrm>
            <a:off x="323528" y="5198407"/>
            <a:ext cx="2376264" cy="288032"/>
          </a:xfrm>
          <a:prstGeom prst="rect">
            <a:avLst/>
          </a:prstGeom>
          <a:noFill/>
          <a:ln>
            <a:solidFill>
              <a:srgbClr val="00B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Rectángulo"/>
          <p:cNvSpPr/>
          <p:nvPr/>
        </p:nvSpPr>
        <p:spPr>
          <a:xfrm>
            <a:off x="6444208" y="5234177"/>
            <a:ext cx="2376264" cy="288032"/>
          </a:xfrm>
          <a:prstGeom prst="rect">
            <a:avLst/>
          </a:pr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811369"/>
              </p:ext>
            </p:extLst>
          </p:nvPr>
        </p:nvGraphicFramePr>
        <p:xfrm>
          <a:off x="467544" y="2138861"/>
          <a:ext cx="2304255" cy="140814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N° </a:t>
                      </a:r>
                      <a:r>
                        <a:rPr lang="es-MX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OPERAT</a:t>
                      </a:r>
                      <a:r>
                        <a:rPr lang="es-MX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</a:t>
                      </a:r>
                      <a:endParaRPr lang="es-PE" sz="1050" b="1" u="none" strike="noStrike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 </a:t>
                      </a:r>
                      <a:r>
                        <a:rPr lang="es-PE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KM2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17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99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44264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13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44564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3" name="1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244"/>
              </p:ext>
            </p:extLst>
          </p:nvPr>
        </p:nvGraphicFramePr>
        <p:xfrm>
          <a:off x="6516217" y="2129666"/>
          <a:ext cx="2304255" cy="1296145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05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N° CAMP</a:t>
                      </a:r>
                      <a:endParaRPr lang="es-PE" sz="1050" b="1" u="none" strike="noStrike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 </a:t>
                      </a:r>
                      <a:r>
                        <a:rPr lang="es-PE" sz="105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KM2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17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99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15435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13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500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15935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11 Rectángulo"/>
          <p:cNvSpPr/>
          <p:nvPr/>
        </p:nvSpPr>
        <p:spPr>
          <a:xfrm>
            <a:off x="6444208" y="2698915"/>
            <a:ext cx="2376264" cy="288032"/>
          </a:xfrm>
          <a:prstGeom prst="rect">
            <a:avLst/>
          </a:pr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4" name="13 Rectángulo"/>
          <p:cNvSpPr/>
          <p:nvPr/>
        </p:nvSpPr>
        <p:spPr>
          <a:xfrm>
            <a:off x="395536" y="2780928"/>
            <a:ext cx="2376264" cy="288032"/>
          </a:xfrm>
          <a:prstGeom prst="rect">
            <a:avLst/>
          </a:prstGeom>
          <a:noFill/>
          <a:ln>
            <a:solidFill>
              <a:srgbClr val="00B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864910"/>
              </p:ext>
            </p:extLst>
          </p:nvPr>
        </p:nvGraphicFramePr>
        <p:xfrm>
          <a:off x="827584" y="6165304"/>
          <a:ext cx="1708547" cy="43204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9884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202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AA.HH</a:t>
                      </a:r>
                      <a:endParaRPr lang="es-P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b="1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742</a:t>
                      </a:r>
                      <a:endParaRPr lang="es-PE" sz="900" b="1" i="0" u="none" strike="noStrike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2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ASOCIACIONES </a:t>
                      </a:r>
                      <a:endParaRPr lang="es-P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1379</a:t>
                      </a:r>
                      <a:endParaRPr lang="es-PE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095377"/>
            <a:ext cx="3241427" cy="1495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820" y="4478093"/>
            <a:ext cx="3200356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0838A77-36CD-4522-AC53-89284FE20FD4}"/>
              </a:ext>
            </a:extLst>
          </p:cNvPr>
          <p:cNvSpPr txBox="1"/>
          <p:nvPr/>
        </p:nvSpPr>
        <p:spPr>
          <a:xfrm>
            <a:off x="7678576" y="4266127"/>
            <a:ext cx="1274480" cy="2154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ENERO A LA FECHA 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7CD1089-9B22-4BDF-85A7-4BD3D96C4A1E}"/>
              </a:ext>
            </a:extLst>
          </p:cNvPr>
          <p:cNvSpPr txBox="1"/>
          <p:nvPr/>
        </p:nvSpPr>
        <p:spPr>
          <a:xfrm>
            <a:off x="7566508" y="1684313"/>
            <a:ext cx="1274480" cy="2154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ENERO A LA FECHA </a:t>
            </a:r>
          </a:p>
        </p:txBody>
      </p:sp>
    </p:spTree>
    <p:extLst>
      <p:ext uri="{BB962C8B-B14F-4D97-AF65-F5344CB8AC3E}">
        <p14:creationId xmlns:p14="http://schemas.microsoft.com/office/powerpoint/2010/main" val="3375260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-27384"/>
            <a:ext cx="8424936" cy="86409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MX" sz="2000" b="1" dirty="0">
                <a:latin typeface="Arial" pitchFamily="34" charset="0"/>
                <a:cs typeface="Arial" pitchFamily="34" charset="0"/>
              </a:rPr>
              <a:t>PROGRAMA DE SEGREGACIÓN EN LA FUENTE Y RECOLECCIÓN SELECTIVA DE RESIDUOS SÓLIDOS INORGÁNICOS</a:t>
            </a:r>
            <a:endParaRPr lang="es-PE" sz="20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029370"/>
              </p:ext>
            </p:extLst>
          </p:nvPr>
        </p:nvGraphicFramePr>
        <p:xfrm>
          <a:off x="1187624" y="1071909"/>
          <a:ext cx="7128790" cy="2686425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7156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6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84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8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86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6969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RUTAS ATENDIDAS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 DE RUTAS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MX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 DE PARTICIPANTES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N° DE RECICLADORES FORMALIZADOS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CANT</a:t>
                      </a:r>
                      <a:r>
                        <a:rPr lang="es-MX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RESIDUOS SÓLIDOS INORGÁNICOS RECOLECTADOS</a:t>
                      </a:r>
                      <a:endParaRPr lang="es-PE" sz="1050" b="1" u="none" strike="noStrike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04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El Dorado (3), Lomas de </a:t>
                      </a:r>
                      <a:r>
                        <a:rPr lang="es-MX" sz="10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Zapallal</a:t>
                      </a:r>
                      <a:r>
                        <a:rPr lang="es-MX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(3), </a:t>
                      </a:r>
                      <a:r>
                        <a:rPr lang="es-MX" sz="10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Jerusalen</a:t>
                      </a:r>
                      <a:r>
                        <a:rPr lang="es-MX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(2), Leoncio Prado (8), Alameda del Norte (7), La Grama (3)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1006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476.92 </a:t>
                      </a:r>
                      <a:r>
                        <a:rPr lang="es-PE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tn</a:t>
                      </a:r>
                      <a:endParaRPr lang="es-PE" sz="1000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5862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Copacabana (1), Santa Rosa (3), Cercado (3), Las Vegas (1), Tambo Inga Oeste (6), Tambo Inga Este (3), Gallinazos (4)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2012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596.15 </a:t>
                      </a:r>
                      <a:r>
                        <a:rPr lang="es-PE" sz="11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tn</a:t>
                      </a:r>
                      <a:endParaRPr lang="es-PE" sz="1100" b="1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1152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Valle Chillón (3)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335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119.23 </a:t>
                      </a:r>
                      <a:r>
                        <a:rPr lang="es-PE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tn</a:t>
                      </a:r>
                      <a:endParaRPr lang="es-PE" sz="1000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22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3353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1192.30 </a:t>
                      </a:r>
                      <a:r>
                        <a:rPr lang="es-PE" sz="10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tn</a:t>
                      </a:r>
                      <a:endParaRPr lang="es-PE" sz="1000" b="1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6 Rectángulo"/>
          <p:cNvSpPr/>
          <p:nvPr/>
        </p:nvSpPr>
        <p:spPr>
          <a:xfrm>
            <a:off x="1187623" y="2318174"/>
            <a:ext cx="7056784" cy="863147"/>
          </a:xfrm>
          <a:prstGeom prst="rect">
            <a:avLst/>
          </a:prstGeom>
          <a:noFill/>
          <a:ln>
            <a:solidFill>
              <a:srgbClr val="00B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 redondeado"/>
          <p:cNvSpPr/>
          <p:nvPr/>
        </p:nvSpPr>
        <p:spPr>
          <a:xfrm>
            <a:off x="3851919" y="733998"/>
            <a:ext cx="1692188" cy="288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AÑO DE 2021</a:t>
            </a:r>
            <a:endParaRPr lang="es-PE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077816"/>
              </p:ext>
            </p:extLst>
          </p:nvPr>
        </p:nvGraphicFramePr>
        <p:xfrm>
          <a:off x="971601" y="4509120"/>
          <a:ext cx="7560839" cy="2208978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78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RUTAS ATENDIDAS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 DE RUTAS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MX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 DE PARTICIPANTES EN EL </a:t>
                      </a:r>
                      <a:r>
                        <a:rPr lang="es-MX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PSF</a:t>
                      </a:r>
                      <a:r>
                        <a:rPr lang="es-MX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-RS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CANT.DE</a:t>
                      </a:r>
                      <a:r>
                        <a:rPr lang="es-PE" sz="105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RECICLADORES FORMALIZADOS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661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marL="0" algn="just" defTabSz="685800" rtl="0" eaLnBrk="1" fontAlgn="ctr" latinLnBrk="0" hangingPunct="1"/>
                      <a:r>
                        <a:rPr lang="es-MX" sz="10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El Dorado (3), Lomas de </a:t>
                      </a:r>
                      <a:r>
                        <a:rPr lang="es-MX" sz="10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Zapallal</a:t>
                      </a:r>
                      <a:r>
                        <a:rPr lang="es-MX" sz="10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(3), </a:t>
                      </a:r>
                      <a:r>
                        <a:rPr lang="es-MX" sz="10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Jerusalen</a:t>
                      </a:r>
                      <a:r>
                        <a:rPr lang="es-MX" sz="10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(2), Leoncio Prado (8), Alameda del Norte (7), La Grama (3)</a:t>
                      </a:r>
                    </a:p>
                  </a:txBody>
                  <a:tcPr marL="4964" marR="4964" marT="4964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000" b="0" u="none" strike="noStrike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</a:t>
                      </a:r>
                    </a:p>
                  </a:txBody>
                  <a:tcPr marL="4964" marR="4964" marT="4964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000" b="0" u="none" strike="noStrike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1749</a:t>
                      </a:r>
                    </a:p>
                  </a:txBody>
                  <a:tcPr marL="4964" marR="4964" marT="4964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0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</a:t>
                      </a:r>
                    </a:p>
                  </a:txBody>
                  <a:tcPr marL="4964" marR="4964" marT="496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8672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marL="0" algn="just" defTabSz="685800" rtl="0" eaLnBrk="1" fontAlgn="ctr" latinLnBrk="0" hangingPunct="1"/>
                      <a:r>
                        <a:rPr lang="es-MX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Copacabana (1), Santa Rosa (3), Cercado (3), Las Vegas (1), Tambo Inga Oeste (6), Tambo Inga Este (3), Gallinazos (4)</a:t>
                      </a:r>
                    </a:p>
                  </a:txBody>
                  <a:tcPr marL="4964" marR="4964" marT="4964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21</a:t>
                      </a:r>
                    </a:p>
                  </a:txBody>
                  <a:tcPr marL="4964" marR="4964" marT="4964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2915</a:t>
                      </a:r>
                    </a:p>
                  </a:txBody>
                  <a:tcPr marL="4964" marR="4964" marT="4964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</a:t>
                      </a:r>
                    </a:p>
                  </a:txBody>
                  <a:tcPr marL="4964" marR="4964" marT="496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71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marL="0" algn="just" defTabSz="685800" rtl="0" eaLnBrk="1" fontAlgn="ctr" latinLnBrk="0" hangingPunct="1"/>
                      <a:r>
                        <a:rPr lang="es-MX" sz="10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Valle Chillón (4), Laderas de Chillón (4) y La Ensenada (1)</a:t>
                      </a:r>
                    </a:p>
                  </a:txBody>
                  <a:tcPr marL="4964" marR="4964" marT="4964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0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</a:t>
                      </a:r>
                    </a:p>
                  </a:txBody>
                  <a:tcPr marL="4964" marR="4964" marT="4964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0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1166</a:t>
                      </a:r>
                    </a:p>
                  </a:txBody>
                  <a:tcPr marL="4964" marR="4964" marT="4964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0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</a:t>
                      </a:r>
                    </a:p>
                  </a:txBody>
                  <a:tcPr marL="4964" marR="4964" marT="496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57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56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5830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10 Rectángulo redondeado"/>
          <p:cNvSpPr/>
          <p:nvPr/>
        </p:nvSpPr>
        <p:spPr>
          <a:xfrm>
            <a:off x="3761910" y="4077072"/>
            <a:ext cx="1692188" cy="28803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AÑO DE 2022</a:t>
            </a:r>
            <a:endParaRPr lang="es-PE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869901" y="5445224"/>
            <a:ext cx="7848872" cy="79208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060532E-0319-4837-A56F-BEDBD7B98067}"/>
              </a:ext>
            </a:extLst>
          </p:cNvPr>
          <p:cNvSpPr txBox="1"/>
          <p:nvPr/>
        </p:nvSpPr>
        <p:spPr>
          <a:xfrm>
            <a:off x="5940152" y="4099067"/>
            <a:ext cx="1274480" cy="2154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ENERO A LA FECHA </a:t>
            </a:r>
          </a:p>
        </p:txBody>
      </p:sp>
    </p:spTree>
    <p:extLst>
      <p:ext uri="{BB962C8B-B14F-4D97-AF65-F5344CB8AC3E}">
        <p14:creationId xmlns:p14="http://schemas.microsoft.com/office/powerpoint/2010/main" val="3446131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696844" cy="520849"/>
          </a:xfrm>
        </p:spPr>
        <p:txBody>
          <a:bodyPr>
            <a:normAutofit/>
          </a:bodyPr>
          <a:lstStyle/>
          <a:p>
            <a:pPr algn="ctr"/>
            <a:r>
              <a:rPr lang="es-MX" sz="2800" b="1" dirty="0">
                <a:latin typeface="Arial" pitchFamily="34" charset="0"/>
                <a:cs typeface="Arial" pitchFamily="34" charset="0"/>
              </a:rPr>
              <a:t>EDUCACIÓN AMBIENTAL</a:t>
            </a:r>
            <a:endParaRPr lang="es-PE" sz="28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431054"/>
              </p:ext>
            </p:extLst>
          </p:nvPr>
        </p:nvGraphicFramePr>
        <p:xfrm>
          <a:off x="-36512" y="1496022"/>
          <a:ext cx="3960440" cy="2151728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489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43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1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081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DESARROLLO</a:t>
                      </a:r>
                      <a:r>
                        <a:rPr lang="es-MX" sz="1050" u="none" strike="noStrike" baseline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DE </a:t>
                      </a:r>
                      <a:r>
                        <a:rPr lang="es-MX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CAMPAÑAS DE </a:t>
                      </a:r>
                      <a:r>
                        <a:rPr lang="es-MX" sz="105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RAEE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N°</a:t>
                      </a:r>
                      <a:r>
                        <a:rPr lang="es-MX" sz="1050" u="none" strike="noStrike" baseline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DE CAMPAÑA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CANT</a:t>
                      </a:r>
                      <a:r>
                        <a:rPr lang="es-PE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DE </a:t>
                      </a:r>
                      <a:r>
                        <a:rPr lang="es-PE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RAEE</a:t>
                      </a:r>
                      <a:endParaRPr lang="es-PE" sz="1050" b="1" u="none" strike="noStrike" kern="1200" dirty="0">
                        <a:solidFill>
                          <a:schemeClr val="lt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89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Losa deportiva de Bella Aurora y Losa deportiva de Alameda del Norte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579.30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7242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MX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Parque de Tambo Inga, Parque Copacabana y Plaza Mayor de Puente Piedra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920.70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13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447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1500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5 Rectángulo redondeado"/>
          <p:cNvSpPr/>
          <p:nvPr/>
        </p:nvSpPr>
        <p:spPr>
          <a:xfrm>
            <a:off x="433982" y="982435"/>
            <a:ext cx="2520280" cy="43204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>
                <a:latin typeface="Arial" pitchFamily="34" charset="0"/>
                <a:cs typeface="Arial" pitchFamily="34" charset="0"/>
              </a:rPr>
              <a:t>CAMPAÑA DE </a:t>
            </a:r>
            <a:r>
              <a:rPr lang="es-MX" sz="1200" b="1" dirty="0" err="1">
                <a:latin typeface="Arial" pitchFamily="34" charset="0"/>
                <a:cs typeface="Arial" pitchFamily="34" charset="0"/>
              </a:rPr>
              <a:t>RAEE</a:t>
            </a:r>
            <a:endParaRPr lang="es-PE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886" y="2276872"/>
            <a:ext cx="3960440" cy="955895"/>
          </a:xfrm>
          <a:prstGeom prst="rect">
            <a:avLst/>
          </a:prstGeom>
          <a:noFill/>
          <a:ln>
            <a:solidFill>
              <a:srgbClr val="00B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127905"/>
              </p:ext>
            </p:extLst>
          </p:nvPr>
        </p:nvGraphicFramePr>
        <p:xfrm>
          <a:off x="4004724" y="1301739"/>
          <a:ext cx="5148063" cy="2584139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8423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40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0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09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120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DESARROLLO DE </a:t>
                      </a:r>
                      <a:r>
                        <a:rPr lang="es-MX" sz="11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ECOTRUEQUES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N° DE CAMPAÑA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CANT</a:t>
                      </a:r>
                      <a:r>
                        <a:rPr lang="es-PE" sz="11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DE </a:t>
                      </a:r>
                      <a:r>
                        <a:rPr lang="es-PE" sz="110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RR.SS</a:t>
                      </a:r>
                      <a:r>
                        <a:rPr lang="es-PE" sz="11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RECOLECTADO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55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MX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Parque de </a:t>
                      </a:r>
                      <a:r>
                        <a:rPr lang="es-MX" sz="9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Jerusalen</a:t>
                      </a:r>
                      <a:r>
                        <a:rPr lang="es-MX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, Losa deportiva Cerro Primavera, Av. </a:t>
                      </a:r>
                      <a:r>
                        <a:rPr lang="es-MX" sz="9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Huarangal</a:t>
                      </a:r>
                      <a:r>
                        <a:rPr lang="es-MX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Bella Aurora y Losa deportiva de Lampa de Oro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914.58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911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Av. San Remo La Huaca, Parque Cruza de </a:t>
                      </a:r>
                      <a:r>
                        <a:rPr lang="es-PE" sz="1100" b="1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Motupe</a:t>
                      </a:r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, Losa deportiva de Rosa Luz, Losa deportiva de Camino Real, Parque El Bosque y Alameda de Santa Rosa 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1875 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291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pt-BR" sz="10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Losa</a:t>
                      </a:r>
                      <a:r>
                        <a:rPr lang="pt-BR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sz="10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deportiva</a:t>
                      </a:r>
                      <a:r>
                        <a:rPr lang="pt-BR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de </a:t>
                      </a:r>
                      <a:r>
                        <a:rPr lang="pt-BR" sz="10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Laderas</a:t>
                      </a:r>
                      <a:r>
                        <a:rPr lang="pt-BR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de </a:t>
                      </a:r>
                      <a:r>
                        <a:rPr lang="pt-BR" sz="10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Chillón</a:t>
                      </a:r>
                      <a:r>
                        <a:rPr lang="pt-BR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sz="10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2da</a:t>
                      </a:r>
                      <a:r>
                        <a:rPr lang="pt-BR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explanada, Alameda de Animas, Parque de </a:t>
                      </a:r>
                      <a:r>
                        <a:rPr lang="pt-BR" sz="10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Fovimar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960.42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29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3750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10 Rectángulo"/>
          <p:cNvSpPr/>
          <p:nvPr/>
        </p:nvSpPr>
        <p:spPr>
          <a:xfrm>
            <a:off x="4086058" y="2231252"/>
            <a:ext cx="4968552" cy="864096"/>
          </a:xfrm>
          <a:prstGeom prst="rect">
            <a:avLst/>
          </a:prstGeom>
          <a:noFill/>
          <a:ln>
            <a:solidFill>
              <a:srgbClr val="00B05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2" name="11 Rectángulo redondeado"/>
          <p:cNvSpPr/>
          <p:nvPr/>
        </p:nvSpPr>
        <p:spPr>
          <a:xfrm>
            <a:off x="5622840" y="853505"/>
            <a:ext cx="2520280" cy="43204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>
                <a:latin typeface="Arial" pitchFamily="34" charset="0"/>
                <a:cs typeface="Arial" pitchFamily="34" charset="0"/>
              </a:rPr>
              <a:t>CAMPAÑA DE </a:t>
            </a:r>
            <a:r>
              <a:rPr lang="es-MX" sz="1200" b="1" dirty="0" err="1">
                <a:latin typeface="Arial" pitchFamily="34" charset="0"/>
                <a:cs typeface="Arial" pitchFamily="34" charset="0"/>
              </a:rPr>
              <a:t>ECOTRUEQUE</a:t>
            </a:r>
            <a:endParaRPr lang="es-PE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3581890" y="639188"/>
            <a:ext cx="1692188" cy="34324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AÑO DE 2021</a:t>
            </a:r>
            <a:endParaRPr lang="es-PE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1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694897"/>
              </p:ext>
            </p:extLst>
          </p:nvPr>
        </p:nvGraphicFramePr>
        <p:xfrm>
          <a:off x="4211960" y="4935573"/>
          <a:ext cx="4846678" cy="1805795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88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35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602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DESARROLLO DE </a:t>
                      </a:r>
                      <a:r>
                        <a:rPr lang="es-MX" sz="105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ECOTRUEQUES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N° DE CAMPAÑAS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CANT</a:t>
                      </a:r>
                      <a:r>
                        <a:rPr lang="es-PE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DE </a:t>
                      </a:r>
                      <a:r>
                        <a:rPr lang="es-PE" sz="1050" b="1" u="none" strike="noStrike" kern="1200" dirty="0" err="1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RR.SS</a:t>
                      </a:r>
                      <a:r>
                        <a:rPr lang="es-PE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RECOLECTADO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95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it-IT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Loza deportiva Santa Elena - Zapalla Alto</a:t>
                      </a:r>
                    </a:p>
                  </a:txBody>
                  <a:tcPr marL="6676" marR="6676" marT="66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</a:t>
                      </a:r>
                    </a:p>
                  </a:txBody>
                  <a:tcPr marL="6676" marR="6676" marT="66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217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13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Iglesia del Nazareno de Santa Rosa y Parque Santo Domingo</a:t>
                      </a:r>
                    </a:p>
                  </a:txBody>
                  <a:tcPr marL="6676" marR="6676" marT="66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</a:t>
                      </a:r>
                    </a:p>
                  </a:txBody>
                  <a:tcPr marL="6676" marR="6676" marT="6676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183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211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MX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Parque La Amistad de Cooperativa de La Ensenada</a:t>
                      </a:r>
                    </a:p>
                  </a:txBody>
                  <a:tcPr marL="6676" marR="6676" marT="6676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</a:t>
                      </a:r>
                    </a:p>
                  </a:txBody>
                  <a:tcPr marL="6676" marR="6676" marT="66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235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87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635 kg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" name="15 Rectángulo redondeado"/>
          <p:cNvSpPr/>
          <p:nvPr/>
        </p:nvSpPr>
        <p:spPr>
          <a:xfrm>
            <a:off x="5148064" y="4125491"/>
            <a:ext cx="2520280" cy="43204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>
                <a:latin typeface="Arial" pitchFamily="34" charset="0"/>
                <a:cs typeface="Arial" pitchFamily="34" charset="0"/>
              </a:rPr>
              <a:t>CAMPAÑA DE </a:t>
            </a:r>
            <a:r>
              <a:rPr lang="es-MX" sz="1200" b="1" dirty="0" err="1">
                <a:latin typeface="Arial" pitchFamily="34" charset="0"/>
                <a:cs typeface="Arial" pitchFamily="34" charset="0"/>
              </a:rPr>
              <a:t>ECOTRUQUE</a:t>
            </a:r>
            <a:endParaRPr lang="es-PE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5622840" y="4634566"/>
            <a:ext cx="1692188" cy="2488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AÑO DE 2022</a:t>
            </a:r>
            <a:endParaRPr lang="es-PE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Rectángulo"/>
          <p:cNvSpPr/>
          <p:nvPr/>
        </p:nvSpPr>
        <p:spPr>
          <a:xfrm>
            <a:off x="4211960" y="5661248"/>
            <a:ext cx="4932040" cy="576064"/>
          </a:xfrm>
          <a:prstGeom prst="rect">
            <a:avLst/>
          </a:pr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6" y="4242783"/>
            <a:ext cx="4106595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928E97FA-4F2C-4D4C-8C87-5487A86FD375}"/>
              </a:ext>
            </a:extLst>
          </p:cNvPr>
          <p:cNvSpPr txBox="1"/>
          <p:nvPr/>
        </p:nvSpPr>
        <p:spPr>
          <a:xfrm>
            <a:off x="7526488" y="4686798"/>
            <a:ext cx="1274480" cy="2154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ENERO A LA FECHA </a:t>
            </a:r>
          </a:p>
        </p:txBody>
      </p:sp>
    </p:spTree>
    <p:extLst>
      <p:ext uri="{BB962C8B-B14F-4D97-AF65-F5344CB8AC3E}">
        <p14:creationId xmlns:p14="http://schemas.microsoft.com/office/powerpoint/2010/main" val="98192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200900" cy="936104"/>
          </a:xfrm>
        </p:spPr>
        <p:txBody>
          <a:bodyPr>
            <a:noAutofit/>
          </a:bodyPr>
          <a:lstStyle/>
          <a:p>
            <a:pPr algn="ctr"/>
            <a:r>
              <a:rPr lang="es-MX" sz="2800" b="1" dirty="0">
                <a:latin typeface="Arial" pitchFamily="34" charset="0"/>
                <a:cs typeface="Arial" pitchFamily="34" charset="0"/>
              </a:rPr>
              <a:t>SERVICIO DE PARQUES Y JARDINES EN EL DISTRITO</a:t>
            </a:r>
            <a:br>
              <a:rPr lang="es-PE" sz="3200" dirty="0"/>
            </a:br>
            <a:endParaRPr lang="es-PE" sz="3200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090707"/>
              </p:ext>
            </p:extLst>
          </p:nvPr>
        </p:nvGraphicFramePr>
        <p:xfrm>
          <a:off x="683568" y="966191"/>
          <a:ext cx="8090208" cy="311952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788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2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6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023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036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MX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 PARQUES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ATENCIÓN AL PARQUE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16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CON CUBIERTA VEGETAL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SIN CUBIERTA VEGETAL</a:t>
                      </a:r>
                    </a:p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(CON ARBOLES)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914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41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s-PE" sz="11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 Parques</a:t>
                      </a:r>
                      <a:endParaRPr lang="es-PE" sz="1100" b="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171450" lvl="0" indent="-171450" algn="just">
                        <a:buFont typeface="Arial" pitchFamily="34" charset="0"/>
                        <a:buChar char="•"/>
                      </a:pPr>
                      <a:r>
                        <a:rPr lang="es-PE" sz="10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 veces a la semana riego, deshierbó y limpieza, poda de </a:t>
                      </a:r>
                      <a:r>
                        <a:rPr lang="es-PE" sz="10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grass</a:t>
                      </a:r>
                      <a:r>
                        <a:rPr lang="es-PE" sz="10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cada 1 mes y poda de árbol 2 meses.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05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21 parques </a:t>
                      </a:r>
                    </a:p>
                    <a:p>
                      <a:pPr marL="171450" marR="0" lvl="0" indent="-171450" algn="just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PE" sz="10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veces a la semana limpieza y cada 2 meses poda de árbol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6081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111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s-PE" sz="12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38 Parques</a:t>
                      </a:r>
                    </a:p>
                    <a:p>
                      <a:pPr lvl="0" algn="ctr"/>
                      <a:endParaRPr lang="es-PE" sz="1200" b="1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171450" lvl="0" indent="-171450" algn="just">
                        <a:buFont typeface="Arial" pitchFamily="34" charset="0"/>
                        <a:buChar char="•"/>
                      </a:pPr>
                      <a:r>
                        <a:rPr lang="es-PE" sz="12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 veces a la semana riego, deshierbo y limpieza, poda de </a:t>
                      </a:r>
                      <a:r>
                        <a:rPr lang="es-PE" sz="1200" b="1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grass</a:t>
                      </a:r>
                      <a:r>
                        <a:rPr lang="es-PE" sz="12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cada 1 mes y poda de árbol 2 meses.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342900" marR="0" lvl="0" indent="-34290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lain" startAt="73"/>
                        <a:tabLst/>
                        <a:defRPr/>
                      </a:pPr>
                      <a:r>
                        <a:rPr lang="es-PE" sz="12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Parques</a:t>
                      </a:r>
                    </a:p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E" sz="1200" b="1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171450" marR="0" lvl="0" indent="-17145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PE" sz="12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veces a la semana limpieza y cada 2 meses poda de árbol</a:t>
                      </a:r>
                      <a:endParaRPr lang="es-P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10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Sur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0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 Parques</a:t>
                      </a:r>
                      <a:endParaRPr lang="es-PE" sz="1000" b="0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171450" marR="0" lvl="0" indent="-171450" algn="just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PE" sz="10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 veces a la semana riego, deshierbó y limpieza, poda de </a:t>
                      </a:r>
                      <a:r>
                        <a:rPr lang="es-PE" sz="1000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grass</a:t>
                      </a:r>
                      <a:r>
                        <a:rPr lang="es-PE" sz="10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cada 1 mes y poda de árbol 2 meses.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0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 parques</a:t>
                      </a:r>
                      <a:r>
                        <a:rPr lang="es-PE" sz="10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  <a:p>
                      <a:pPr marL="171450" marR="0" lvl="0" indent="-171450" algn="just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PE" sz="1000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veces a la semana limpieza y cada 2 meses poda de árbol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466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182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7 Rectángulo"/>
          <p:cNvSpPr/>
          <p:nvPr/>
        </p:nvSpPr>
        <p:spPr>
          <a:xfrm>
            <a:off x="611560" y="2132856"/>
            <a:ext cx="8208912" cy="115212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48"/>
          <a:stretch/>
        </p:blipFill>
        <p:spPr>
          <a:xfrm>
            <a:off x="6084169" y="4314464"/>
            <a:ext cx="2736304" cy="21175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6"/>
            <a:ext cx="3384376" cy="21602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n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221088"/>
            <a:ext cx="1728192" cy="23042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4424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971600" y="188640"/>
            <a:ext cx="72009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es-MX" sz="3200" b="1" dirty="0">
                <a:latin typeface="Arial" pitchFamily="34" charset="0"/>
                <a:cs typeface="Arial" pitchFamily="34" charset="0"/>
              </a:rPr>
              <a:t>SERVICIO DE PARQUES Y JARDINES EN EL DISTRITO</a:t>
            </a:r>
            <a:endParaRPr lang="es-PE" sz="3200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361412"/>
              </p:ext>
            </p:extLst>
          </p:nvPr>
        </p:nvGraphicFramePr>
        <p:xfrm>
          <a:off x="611560" y="1268760"/>
          <a:ext cx="3312367" cy="2422165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524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2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55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ÁREAS VERDES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MX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lang="es-MX" sz="1050" u="none" strike="noStrike" baseline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532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 Avenidas 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 bermas auxiliares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óvalos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634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34 Avenidas 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 bermas auxiliares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plazas 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estadios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lvl="0" algn="ctr" defTabSz="685800" rtl="0" eaLnBrk="1" fontAlgn="ctr" latinLnBrk="0" hangingPunct="1"/>
                      <a:r>
                        <a:rPr lang="es-MX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42</a:t>
                      </a:r>
                      <a:endParaRPr lang="es-PE" sz="1100" b="1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1060">
                <a:tc>
                  <a:txBody>
                    <a:bodyPr/>
                    <a:lstStyle/>
                    <a:p>
                      <a:pPr marL="0" lv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lvl="0" indent="-171450" algn="l" defTabSz="6858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 Avenidas </a:t>
                      </a:r>
                    </a:p>
                    <a:p>
                      <a:pPr marL="171450" lvl="0" indent="-171450" algn="l" defTabSz="6858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bermas auxiliares</a:t>
                      </a:r>
                    </a:p>
                    <a:p>
                      <a:pPr marL="171450" lvl="0" indent="-171450" algn="l" defTabSz="6858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estadio</a:t>
                      </a:r>
                    </a:p>
                    <a:p>
                      <a:pPr marL="171450" lvl="0" indent="-171450" algn="l" defTabSz="6858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alameda</a:t>
                      </a:r>
                    </a:p>
                    <a:p>
                      <a:pPr marL="171450" lvl="0" indent="-171450" algn="l" defTabSz="6858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plazas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91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79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981947"/>
              </p:ext>
            </p:extLst>
          </p:nvPr>
        </p:nvGraphicFramePr>
        <p:xfrm>
          <a:off x="4499992" y="3827057"/>
          <a:ext cx="4464496" cy="2626279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706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20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879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ZONAS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TIPO DE RIEGO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CANT</a:t>
                      </a:r>
                      <a:r>
                        <a:rPr lang="es-MX" sz="105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lang="es-MX" sz="1050" u="none" strike="noStrike" baseline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27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Norte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lvl="0" indent="-171450" algn="just" defTabSz="685800" rtl="0" eaLnBrk="1" fontAlgn="ctr" latinLnBrk="0" hangingPunct="1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Riego por camión cisterna</a:t>
                      </a:r>
                    </a:p>
                    <a:p>
                      <a:pPr marL="171450" lvl="0" indent="-171450" algn="just" defTabSz="685800" rtl="0" eaLnBrk="1" fontAlgn="ctr" latinLnBrk="0" hangingPunct="1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Riego por Agua se suministró de </a:t>
                      </a:r>
                      <a:r>
                        <a:rPr lang="es-PE" sz="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SEDAPAL</a:t>
                      </a:r>
                      <a:endParaRPr lang="es-PE" sz="800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01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Centro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lvl="0" indent="-171450" algn="just" defTabSz="6858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Riego por camión cisterna</a:t>
                      </a:r>
                    </a:p>
                    <a:p>
                      <a:pPr marL="171450" lvl="0" indent="-171450" algn="just" defTabSz="6858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Riego por Agua se suministró de </a:t>
                      </a:r>
                      <a:r>
                        <a:rPr lang="es-PE" sz="11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SEDAPAL</a:t>
                      </a:r>
                      <a:endParaRPr lang="es-PE" sz="1100" b="1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171450" lvl="0" indent="-171450" algn="just" defTabSz="6858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Riego con Agua de pozo artesanal </a:t>
                      </a:r>
                    </a:p>
                    <a:p>
                      <a:pPr marL="171450" lvl="0" indent="-171450" algn="just" defTabSz="6858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s-PE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Riego con agua de canal de regadío en sector santa paula y alameda del norte.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lvl="0" algn="ctr" defTabSz="685800" rtl="0" eaLnBrk="1" fontAlgn="ctr" latinLnBrk="0" hangingPunct="1"/>
                      <a:r>
                        <a:rPr lang="es-MX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</a:t>
                      </a:r>
                      <a:endParaRPr lang="es-PE" sz="1100" b="1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73">
                <a:tc>
                  <a:txBody>
                    <a:bodyPr/>
                    <a:lstStyle/>
                    <a:p>
                      <a:pPr marL="0" lvl="0" algn="ctr" defTabSz="685800" rtl="0" eaLnBrk="1" fontAlgn="ctr" latinLnBrk="0" hangingPunct="1"/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lvl="0" indent="-171450" algn="just" defTabSz="685800" rtl="0" eaLnBrk="1" fontAlgn="ctr" latinLnBrk="0" hangingPunct="1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Riego por camión cisterna</a:t>
                      </a:r>
                    </a:p>
                    <a:p>
                      <a:pPr marL="171450" lvl="0" indent="-171450" algn="just" defTabSz="685800" rtl="0" eaLnBrk="1" fontAlgn="ctr" latinLnBrk="0" hangingPunct="1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Riego por Agua se suministró de </a:t>
                      </a:r>
                      <a:r>
                        <a:rPr lang="es-PE" sz="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SEDAPAL</a:t>
                      </a:r>
                      <a:endParaRPr lang="es-PE" sz="800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171450" lvl="0" indent="-171450" algn="just" defTabSz="685800" rtl="0" eaLnBrk="1" fontAlgn="ctr" latinLnBrk="0" hangingPunct="1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Riego con Agua de drenaje – Pronto por iniciar por culminación de proyecto</a:t>
                      </a:r>
                    </a:p>
                    <a:p>
                      <a:pPr marL="171450" lvl="0" indent="-171450" algn="just" defTabSz="685800" rtl="0" eaLnBrk="1" fontAlgn="ctr" latinLnBrk="0" hangingPunct="1">
                        <a:buFont typeface="Arial" pitchFamily="34" charset="0"/>
                        <a:buChar char="•"/>
                      </a:pPr>
                      <a:r>
                        <a:rPr lang="es-PE" sz="8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Riego con agua de río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087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268760"/>
            <a:ext cx="3841869" cy="216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n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93"/>
          <a:stretch/>
        </p:blipFill>
        <p:spPr>
          <a:xfrm>
            <a:off x="2497804" y="4068021"/>
            <a:ext cx="1858172" cy="23853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Imagen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23585"/>
            <a:ext cx="2232248" cy="167418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22129141"/>
      </p:ext>
    </p:extLst>
  </p:cSld>
  <p:clrMapOvr>
    <a:masterClrMapping/>
  </p:clrMapOvr>
</p:sld>
</file>

<file path=ppt/theme/theme1.xml><?xml version="1.0" encoding="utf-8"?>
<a:theme xmlns:a="http://schemas.openxmlformats.org/drawingml/2006/main" name="Recorte">
  <a:themeElements>
    <a:clrScheme name="Recorte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Recorte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cort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TM10001105[[fn=Recorte]]</Template>
  <TotalTime>1782</TotalTime>
  <Words>1580</Words>
  <Application>Microsoft Office PowerPoint</Application>
  <PresentationFormat>Presentación en pantalla (4:3)</PresentationFormat>
  <Paragraphs>576</Paragraphs>
  <Slides>12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Calibri</vt:lpstr>
      <vt:lpstr>Candara</vt:lpstr>
      <vt:lpstr>Franklin Gothic Book</vt:lpstr>
      <vt:lpstr>Recorte</vt:lpstr>
      <vt:lpstr>Presentación de PowerPoint</vt:lpstr>
      <vt:lpstr>Presentación de PowerPoint</vt:lpstr>
      <vt:lpstr>SERVICIO DE LIMPIEZA PÚBLICA EN EL DISTRITO</vt:lpstr>
      <vt:lpstr>SERVICIO DE LIMPIEZA PÚBLICA EN EL DISTRITO</vt:lpstr>
      <vt:lpstr>SERVICIO DE LIMPIEZA PÚBLICA EN EL DISTRITO</vt:lpstr>
      <vt:lpstr>PROGRAMA DE SEGREGACIÓN EN LA FUENTE Y RECOLECCIÓN SELECTIVA DE RESIDUOS SÓLIDOS INORGÁNICOS</vt:lpstr>
      <vt:lpstr>EDUCACIÓN AMBIENTAL</vt:lpstr>
      <vt:lpstr>SERVICIO DE PARQUES Y JARDINES EN EL DISTRITO </vt:lpstr>
      <vt:lpstr>SERVICIO DE PARQUES Y JARDINES EN EL DISTRITO</vt:lpstr>
      <vt:lpstr>SERVICIO DE PARQUES Y JARDINES EN EL DISTRITO</vt:lpstr>
      <vt:lpstr>Presentación de PowerPoint</vt:lpstr>
      <vt:lpstr>Gracias</vt:lpstr>
    </vt:vector>
  </TitlesOfParts>
  <Company>Luffi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Presupuesto participativo basado en resultados de la</dc:title>
  <dc:creator>GUILLERMO ITA ESTACIO</dc:creator>
  <cp:lastModifiedBy>user</cp:lastModifiedBy>
  <cp:revision>109</cp:revision>
  <cp:lastPrinted>2022-04-07T00:14:30Z</cp:lastPrinted>
  <dcterms:created xsi:type="dcterms:W3CDTF">2019-02-13T15:34:09Z</dcterms:created>
  <dcterms:modified xsi:type="dcterms:W3CDTF">2022-04-07T00:19:32Z</dcterms:modified>
</cp:coreProperties>
</file>