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7"/>
  </p:notesMasterIdLst>
  <p:handoutMasterIdLst>
    <p:handoutMasterId r:id="rId18"/>
  </p:handoutMasterIdLst>
  <p:sldIdLst>
    <p:sldId id="256" r:id="rId2"/>
    <p:sldId id="289" r:id="rId3"/>
    <p:sldId id="290" r:id="rId4"/>
    <p:sldId id="292" r:id="rId5"/>
    <p:sldId id="293" r:id="rId6"/>
    <p:sldId id="294" r:id="rId7"/>
    <p:sldId id="295" r:id="rId8"/>
    <p:sldId id="273" r:id="rId9"/>
    <p:sldId id="260" r:id="rId10"/>
    <p:sldId id="280" r:id="rId11"/>
    <p:sldId id="282" r:id="rId12"/>
    <p:sldId id="288" r:id="rId13"/>
    <p:sldId id="287" r:id="rId14"/>
    <p:sldId id="286" r:id="rId15"/>
    <p:sldId id="269" r:id="rId1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994" y="1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13C9E-41D8-4EC8-8221-CBE82D79ABB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2886465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7240D-EF8C-4232-911E-4752B270478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068457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12545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71368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56275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fech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7240D-EF8C-4232-911E-4752B2704782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58094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0767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897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864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122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5312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7858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33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9356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6683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54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900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45DA3245-C3AF-4864-8973-7567DE4A4E74}" type="datetimeFigureOut">
              <a:rPr lang="es-PE" smtClean="0"/>
              <a:t>6/04/2022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2282066A-7D72-4508-BD0F-5AD5D9BDF2A7}" type="slidenum">
              <a:rPr lang="es-PE" smtClean="0"/>
              <a:t>‹Nº›</a:t>
            </a:fld>
            <a:endParaRPr lang="es-PE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56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934900" y="2888940"/>
            <a:ext cx="7272808" cy="1080120"/>
          </a:xfrm>
        </p:spPr>
        <p:txBody>
          <a:bodyPr>
            <a:noAutofit/>
          </a:bodyPr>
          <a:lstStyle/>
          <a:p>
            <a:r>
              <a:rPr lang="es-PE" sz="3600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Presupuesto Participativo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99593" y="1520803"/>
            <a:ext cx="7272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r"/>
                <a:tab pos="2806700" algn="ctr"/>
                <a:tab pos="5221288" algn="r"/>
                <a:tab pos="5491163" algn="r"/>
                <a:tab pos="5611813" algn="r"/>
              </a:tabLst>
            </a:pPr>
            <a:r>
              <a:rPr kumimoji="0" lang="es-MX" sz="3200" b="1" i="0" u="none" strike="noStrike" cap="none" normalizeH="0" baseline="0" dirty="0">
                <a:ln>
                  <a:noFill/>
                </a:ln>
                <a:effectLst/>
                <a:latin typeface="Candara" pitchFamily="34" charset="0"/>
                <a:ea typeface="Calibri" pitchFamily="34" charset="0"/>
                <a:cs typeface="Arial" pitchFamily="34" charset="0"/>
              </a:rPr>
              <a:t> Municipalidad Distrital de  Puente Piedra</a:t>
            </a:r>
            <a:endParaRPr kumimoji="0" lang="es-MX" sz="32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198235" y="3645894"/>
            <a:ext cx="2675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latin typeface="Arial Black" pitchFamily="34" charset="0"/>
              </a:rPr>
              <a:t>2023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1438956" y="494116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dirty="0"/>
              <a:t>GERENCIA DE PARTICIPACIÓN VECINAL Y DESARROLLO SOCIAL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00" y="-173551"/>
            <a:ext cx="1286392" cy="178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65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4283968" y="404664"/>
            <a:ext cx="4536504" cy="1944216"/>
          </a:xfrm>
          <a:prstGeom prst="rect">
            <a:avLst/>
          </a:prstGeom>
          <a:ln w="63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11300D6-E116-4792-8E5C-099FEF3DF936}"/>
              </a:ext>
            </a:extLst>
          </p:cNvPr>
          <p:cNvSpPr/>
          <p:nvPr/>
        </p:nvSpPr>
        <p:spPr>
          <a:xfrm>
            <a:off x="615102" y="1465627"/>
            <a:ext cx="3561822" cy="2539438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200" b="1" dirty="0"/>
              <a:t>Convenio específico de cooperación interinstitucional entre la Municipalidad de Puente Piedra y </a:t>
            </a:r>
            <a:r>
              <a:rPr lang="es-PE" sz="1200" b="1" dirty="0"/>
              <a:t>EMPLEA-T PERÚ (Integrado por PLAN INTERNATIONAL Y CAPLAB)</a:t>
            </a:r>
            <a:r>
              <a:rPr lang="es-PE" sz="1200" dirty="0"/>
              <a:t>. </a:t>
            </a:r>
          </a:p>
          <a:p>
            <a:pPr algn="just"/>
            <a:endParaRPr lang="es-MX" sz="1200" b="1" dirty="0"/>
          </a:p>
          <a:p>
            <a:pPr algn="just"/>
            <a:r>
              <a:rPr lang="es-PE" sz="1200" b="1" dirty="0"/>
              <a:t>La BOLSA DE TRABAJO, es una herramienta que permite el registro de empresas que requieren un determinado personal (Perfil); De igual forma el registro de personal que busca un determinado trabajo, los participantes lograran insertarse al mercado laboral con todos sus beneficios de ley.</a:t>
            </a:r>
            <a:endParaRPr lang="es-MX" sz="1200" b="1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050" y="476672"/>
            <a:ext cx="4373687" cy="178652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873" y="4278373"/>
            <a:ext cx="1728192" cy="2520555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4283968" y="2406165"/>
            <a:ext cx="4536504" cy="1721625"/>
          </a:xfrm>
          <a:prstGeom prst="rect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050" y="2442178"/>
            <a:ext cx="4373687" cy="161925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1691" y="4278374"/>
            <a:ext cx="1898781" cy="249033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6836" y="4270758"/>
            <a:ext cx="1841364" cy="244827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869" y="4205875"/>
            <a:ext cx="2017448" cy="254761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648" y="133480"/>
            <a:ext cx="3272730" cy="1224136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759648" y="133480"/>
            <a:ext cx="3272730" cy="124329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Rectángulo 14"/>
          <p:cNvSpPr/>
          <p:nvPr/>
        </p:nvSpPr>
        <p:spPr>
          <a:xfrm>
            <a:off x="615102" y="4221087"/>
            <a:ext cx="2024282" cy="254761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Rectángulo 15"/>
          <p:cNvSpPr/>
          <p:nvPr/>
        </p:nvSpPr>
        <p:spPr>
          <a:xfrm>
            <a:off x="2806836" y="4221088"/>
            <a:ext cx="1833131" cy="25778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Rectángulo 16"/>
          <p:cNvSpPr/>
          <p:nvPr/>
        </p:nvSpPr>
        <p:spPr>
          <a:xfrm>
            <a:off x="4864263" y="4221088"/>
            <a:ext cx="1833131" cy="25778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Rectángulo 17"/>
          <p:cNvSpPr/>
          <p:nvPr/>
        </p:nvSpPr>
        <p:spPr>
          <a:xfrm>
            <a:off x="6913457" y="4221088"/>
            <a:ext cx="1907015" cy="25778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690577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51159BA6-F5DF-4EAD-AD8B-CFA75C7A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260649"/>
            <a:ext cx="3225552" cy="432048"/>
          </a:xfr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s-PE" sz="2800" b="1" dirty="0">
                <a:solidFill>
                  <a:schemeClr val="bg1"/>
                </a:solidFill>
              </a:rPr>
              <a:t>FERIA ARTESANÍA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DDC0DB2-FFF8-42AC-A9A9-BA082A26F83D}"/>
              </a:ext>
            </a:extLst>
          </p:cNvPr>
          <p:cNvSpPr/>
          <p:nvPr/>
        </p:nvSpPr>
        <p:spPr>
          <a:xfrm>
            <a:off x="4716016" y="692696"/>
            <a:ext cx="3960440" cy="28803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62FC627-BF7B-4FE3-B174-E472F3A14646}"/>
              </a:ext>
            </a:extLst>
          </p:cNvPr>
          <p:cNvSpPr/>
          <p:nvPr/>
        </p:nvSpPr>
        <p:spPr>
          <a:xfrm>
            <a:off x="4716016" y="3765165"/>
            <a:ext cx="3960440" cy="290419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F535211-3403-4011-8039-7BA056738394}"/>
              </a:ext>
            </a:extLst>
          </p:cNvPr>
          <p:cNvSpPr/>
          <p:nvPr/>
        </p:nvSpPr>
        <p:spPr>
          <a:xfrm>
            <a:off x="665570" y="824074"/>
            <a:ext cx="3834422" cy="274894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/>
              <a:t>Feria de artesanos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13" y="3765165"/>
            <a:ext cx="3850379" cy="2832187"/>
          </a:xfrm>
          <a:prstGeom prst="rect">
            <a:avLst/>
          </a:prstGeom>
        </p:spPr>
      </p:pic>
      <p:pic>
        <p:nvPicPr>
          <p:cNvPr id="11" name="Imagen 10" descr="C:\Users\JUAN CARLOS C.C\Downloads\WhatsApp Image 2022-01-06 at 9.40.52 AM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6149"/>
            <a:ext cx="3672408" cy="2661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 descr="C:\Users\JUAN CARLOS C.C\Downloads\WhatsApp Image 2022-01-06 at 9.19.14 AM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674" y="824074"/>
            <a:ext cx="3686766" cy="2676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C:\Users\JUAN CARLOS C.C\Downloads\WhatsApp Image 2022-01-06 at 9.10.26 AM (1)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62" y="932086"/>
            <a:ext cx="3650121" cy="2568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97333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4716016" y="404664"/>
            <a:ext cx="3960440" cy="288032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2100C58-A25F-44C8-A8DA-36F145333AAA}"/>
              </a:ext>
            </a:extLst>
          </p:cNvPr>
          <p:cNvSpPr/>
          <p:nvPr/>
        </p:nvSpPr>
        <p:spPr>
          <a:xfrm>
            <a:off x="4716016" y="3382740"/>
            <a:ext cx="3960440" cy="307048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11300D6-E116-4792-8E5C-099FEF3DF936}"/>
              </a:ext>
            </a:extLst>
          </p:cNvPr>
          <p:cNvSpPr/>
          <p:nvPr/>
        </p:nvSpPr>
        <p:spPr>
          <a:xfrm>
            <a:off x="930464" y="1161104"/>
            <a:ext cx="3225552" cy="30599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/>
              <a:t>TEXTILES CAMONES S.A</a:t>
            </a:r>
          </a:p>
          <a:p>
            <a:pPr algn="just"/>
            <a:r>
              <a:rPr lang="es-MX" sz="1200" b="1" dirty="0"/>
              <a:t>Convenio especifico de cooperación interinstitucional entre la municipalidad de Puente Piedra y la empresa Textiles Camones S.A.</a:t>
            </a:r>
          </a:p>
          <a:p>
            <a:pPr algn="just"/>
            <a:r>
              <a:rPr lang="es-PE" sz="1200" b="1" dirty="0"/>
              <a:t>OBJETIVO: Brindar a los participantes conocimientos necesarios con técnicas y métodos  en teoría (10 %) y práctica (90%),  durante 04 semanas, teniendo como meta que a la finalización, los participantes se encontraran capacitados en Operatividad de maquinaria de confecciones en el sistema Industrial, para insertarse al mercado laboral con todos sus beneficios de ley.</a:t>
            </a:r>
            <a:endParaRPr lang="es-MX" sz="1200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0A76927-7D0F-4E1A-90E1-EF5AA4D4D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464" y="4365104"/>
            <a:ext cx="3225552" cy="208812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513" y="1851250"/>
            <a:ext cx="1970627" cy="135601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711" y="1851251"/>
            <a:ext cx="1799514" cy="135601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710" y="502420"/>
            <a:ext cx="1799514" cy="131590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8514" y="502420"/>
            <a:ext cx="1970626" cy="131590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0032" y="3501008"/>
            <a:ext cx="3642104" cy="2776743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DDE58A18-217D-4717-BB4F-0BE5E573CFEC}"/>
              </a:ext>
            </a:extLst>
          </p:cNvPr>
          <p:cNvSpPr txBox="1">
            <a:spLocks/>
          </p:cNvSpPr>
          <p:nvPr/>
        </p:nvSpPr>
        <p:spPr>
          <a:xfrm>
            <a:off x="971600" y="404664"/>
            <a:ext cx="3143280" cy="648072"/>
          </a:xfrm>
          <a:prstGeom prst="rect">
            <a:avLst/>
          </a:prstGeom>
          <a:solidFill>
            <a:schemeClr val="tx1"/>
          </a:solidFill>
          <a:ln w="34925" cap="flat" cmpd="sng" algn="in">
            <a:solidFill>
              <a:srgbClr val="FF0000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PE" sz="1100" b="1" dirty="0">
              <a:solidFill>
                <a:schemeClr val="bg1"/>
              </a:solidFill>
            </a:endParaRPr>
          </a:p>
          <a:p>
            <a:pPr algn="ctr"/>
            <a:r>
              <a:rPr lang="es-PE" sz="2000" b="1" dirty="0">
                <a:solidFill>
                  <a:schemeClr val="bg1"/>
                </a:solidFill>
              </a:rPr>
              <a:t>CAPACITACIÓN</a:t>
            </a:r>
            <a:r>
              <a:rPr lang="es-PE" sz="2000" dirty="0">
                <a:solidFill>
                  <a:schemeClr val="bg1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5756354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4716016" y="404664"/>
            <a:ext cx="3960440" cy="28803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2100C58-A25F-44C8-A8DA-36F145333AAA}"/>
              </a:ext>
            </a:extLst>
          </p:cNvPr>
          <p:cNvSpPr/>
          <p:nvPr/>
        </p:nvSpPr>
        <p:spPr>
          <a:xfrm>
            <a:off x="4716016" y="3598594"/>
            <a:ext cx="3960440" cy="285463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905" y="548680"/>
            <a:ext cx="3776661" cy="259228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905" y="3690716"/>
            <a:ext cx="3776661" cy="269061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11300D6-E116-4792-8E5C-099FEF3DF936}"/>
              </a:ext>
            </a:extLst>
          </p:cNvPr>
          <p:cNvSpPr/>
          <p:nvPr/>
        </p:nvSpPr>
        <p:spPr>
          <a:xfrm>
            <a:off x="889328" y="1340768"/>
            <a:ext cx="3225552" cy="27363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>
                <a:solidFill>
                  <a:schemeClr val="tx1"/>
                </a:solidFill>
              </a:rPr>
              <a:t>TEXTILES CAMONES S.A</a:t>
            </a:r>
          </a:p>
          <a:p>
            <a:pPr algn="just"/>
            <a:r>
              <a:rPr lang="es-MX" sz="1200" b="1" dirty="0">
                <a:solidFill>
                  <a:schemeClr val="tx1"/>
                </a:solidFill>
              </a:rPr>
              <a:t>Convenio especifico de cooperación interinstitucional entre la municipalidad de Puente Piedra y la empresa Textiles Camones S.A.</a:t>
            </a:r>
          </a:p>
          <a:p>
            <a:pPr algn="just"/>
            <a:r>
              <a:rPr lang="es-PE" sz="1200" b="1" dirty="0">
                <a:solidFill>
                  <a:schemeClr val="tx1"/>
                </a:solidFill>
              </a:rPr>
              <a:t>OBJETIVO: </a:t>
            </a:r>
            <a:r>
              <a:rPr lang="es-PE" sz="1200" dirty="0">
                <a:solidFill>
                  <a:schemeClr val="tx1"/>
                </a:solidFill>
              </a:rPr>
              <a:t>Que los participantes pongan en práctica los conocimientos adquiridos durante el proceso de capacitación. El participante realiza la visita guiada a las instalaciones de la empresa; lo que permite afianzar sus conocimientos en el entrono laboral</a:t>
            </a:r>
            <a:endParaRPr lang="es-MX" sz="1200" dirty="0">
              <a:solidFill>
                <a:schemeClr val="tx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0A76927-7D0F-4E1A-90E1-EF5AA4D4D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328" y="4159019"/>
            <a:ext cx="3225552" cy="2304147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DDE58A18-217D-4717-BB4F-0BE5E573CFEC}"/>
              </a:ext>
            </a:extLst>
          </p:cNvPr>
          <p:cNvSpPr txBox="1">
            <a:spLocks/>
          </p:cNvSpPr>
          <p:nvPr/>
        </p:nvSpPr>
        <p:spPr>
          <a:xfrm>
            <a:off x="971600" y="404664"/>
            <a:ext cx="3143280" cy="648072"/>
          </a:xfrm>
          <a:prstGeom prst="rect">
            <a:avLst/>
          </a:prstGeom>
          <a:solidFill>
            <a:schemeClr val="tx1"/>
          </a:solidFill>
          <a:ln w="34925" cap="flat" cmpd="sng" algn="in">
            <a:solidFill>
              <a:srgbClr val="FF0000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PE" sz="1100" b="1" dirty="0">
              <a:solidFill>
                <a:schemeClr val="bg1"/>
              </a:solidFill>
            </a:endParaRPr>
          </a:p>
          <a:p>
            <a:pPr algn="ctr"/>
            <a:r>
              <a:rPr lang="es-PE" sz="2000" b="1" dirty="0">
                <a:solidFill>
                  <a:schemeClr val="bg1"/>
                </a:solidFill>
              </a:rPr>
              <a:t>PASANTÍAS</a:t>
            </a:r>
            <a:endParaRPr lang="es-PE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22731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1246042" y="764704"/>
            <a:ext cx="7286398" cy="273630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058" y="921266"/>
            <a:ext cx="6998366" cy="243572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3FCC6538-EBB7-4608-B8E2-B72AB7580DA9}"/>
              </a:ext>
            </a:extLst>
          </p:cNvPr>
          <p:cNvSpPr/>
          <p:nvPr/>
        </p:nvSpPr>
        <p:spPr>
          <a:xfrm>
            <a:off x="1246042" y="3676455"/>
            <a:ext cx="7286398" cy="292089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58" y="3827869"/>
            <a:ext cx="6998366" cy="2618068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DE58A18-217D-4717-BB4F-0BE5E573C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6297"/>
            <a:ext cx="3225552" cy="582960"/>
          </a:xfr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s-PE" sz="2700" b="1" dirty="0">
                <a:solidFill>
                  <a:schemeClr val="bg1"/>
                </a:solidFill>
              </a:rPr>
              <a:t>CERTIFICACIÓN</a:t>
            </a:r>
            <a:r>
              <a:rPr lang="es-PE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775324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39753" y="2276872"/>
            <a:ext cx="5472608" cy="2439144"/>
          </a:xfrm>
        </p:spPr>
        <p:txBody>
          <a:bodyPr>
            <a:noAutofit/>
          </a:bodyPr>
          <a:lstStyle/>
          <a:p>
            <a:r>
              <a:rPr lang="es-PE" sz="9600" b="1" dirty="0">
                <a:solidFill>
                  <a:schemeClr val="tx1"/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6722150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>
            <a:extLst>
              <a:ext uri="{FF2B5EF4-FFF2-40B4-BE49-F238E27FC236}">
                <a16:creationId xmlns:a16="http://schemas.microsoft.com/office/drawing/2014/main" id="{82F5F147-0EF3-421B-8838-D0E5B8CB97E3}"/>
              </a:ext>
            </a:extLst>
          </p:cNvPr>
          <p:cNvSpPr txBox="1">
            <a:spLocks/>
          </p:cNvSpPr>
          <p:nvPr/>
        </p:nvSpPr>
        <p:spPr>
          <a:xfrm>
            <a:off x="914705" y="1052736"/>
            <a:ext cx="8229600" cy="1584176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>
                <a:solidFill>
                  <a:schemeClr val="accent2"/>
                </a:solidFill>
              </a:rPr>
              <a:t>Diagnostico/Situación:</a:t>
            </a:r>
            <a:br>
              <a:rPr lang="es-PE" sz="4000" b="1" dirty="0"/>
            </a:br>
            <a:r>
              <a:rPr lang="es-PE" sz="3600" b="1" dirty="0"/>
              <a:t>Acceso y Cobertura de los Programas Sociales / Desarrollo Económico Local</a:t>
            </a:r>
            <a:br>
              <a:rPr lang="es-PE" sz="3600" b="1" dirty="0"/>
            </a:br>
            <a:endParaRPr lang="es-PE" sz="3600" b="1" dirty="0"/>
          </a:p>
        </p:txBody>
      </p:sp>
      <p:sp>
        <p:nvSpPr>
          <p:cNvPr id="5" name="1 Título">
            <a:extLst>
              <a:ext uri="{FF2B5EF4-FFF2-40B4-BE49-F238E27FC236}">
                <a16:creationId xmlns:a16="http://schemas.microsoft.com/office/drawing/2014/main" id="{9748A4DD-E3AA-4632-81D8-3A96C1B77660}"/>
              </a:ext>
            </a:extLst>
          </p:cNvPr>
          <p:cNvSpPr txBox="1">
            <a:spLocks/>
          </p:cNvSpPr>
          <p:nvPr/>
        </p:nvSpPr>
        <p:spPr>
          <a:xfrm>
            <a:off x="817240" y="3326358"/>
            <a:ext cx="8229600" cy="85010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/>
              <a:t>Población de Puente Piedra </a:t>
            </a:r>
          </a:p>
        </p:txBody>
      </p:sp>
      <p:graphicFrame>
        <p:nvGraphicFramePr>
          <p:cNvPr id="6" name="3 Tabla">
            <a:extLst>
              <a:ext uri="{FF2B5EF4-FFF2-40B4-BE49-F238E27FC236}">
                <a16:creationId xmlns:a16="http://schemas.microsoft.com/office/drawing/2014/main" id="{681B1BBB-F291-4EF3-8FFB-97A18E6232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731551"/>
              </p:ext>
            </p:extLst>
          </p:nvPr>
        </p:nvGraphicFramePr>
        <p:xfrm>
          <a:off x="755576" y="4351280"/>
          <a:ext cx="8136905" cy="75081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045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b="1" u="none" strike="noStrike" dirty="0">
                          <a:effectLst/>
                          <a:latin typeface="+mj-lt"/>
                        </a:rPr>
                        <a:t>DISTRITO PUENTE PIEDRA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1" u="none" strike="noStrike" dirty="0">
                          <a:effectLst/>
                          <a:latin typeface="+mj-lt"/>
                        </a:rPr>
                        <a:t>TOTAL 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1" u="none" strike="noStrike" dirty="0">
                          <a:effectLst/>
                          <a:latin typeface="+mj-lt"/>
                        </a:rPr>
                        <a:t>POBLACIÓN DE HOMBRES 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1" u="none" strike="noStrike" dirty="0">
                          <a:effectLst/>
                          <a:latin typeface="+mj-lt"/>
                        </a:rPr>
                        <a:t>POBLACION</a:t>
                      </a:r>
                      <a:r>
                        <a:rPr lang="es-PE" sz="1400" b="1" u="none" strike="noStrike" baseline="0" dirty="0">
                          <a:effectLst/>
                          <a:latin typeface="+mj-lt"/>
                        </a:rPr>
                        <a:t> DE MUJERES 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569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effectLst/>
                          <a:latin typeface="+mj-lt"/>
                        </a:rPr>
                        <a:t>Población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71450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1" u="none" strike="noStrike" dirty="0">
                          <a:effectLst/>
                          <a:latin typeface="+mj-lt"/>
                        </a:rPr>
                        <a:t> 412,169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185,883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226,286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6 Rectángulo">
            <a:extLst>
              <a:ext uri="{FF2B5EF4-FFF2-40B4-BE49-F238E27FC236}">
                <a16:creationId xmlns:a16="http://schemas.microsoft.com/office/drawing/2014/main" id="{0200A00A-9D77-49D4-B0B0-8B4EE3CA72F8}"/>
              </a:ext>
            </a:extLst>
          </p:cNvPr>
          <p:cNvSpPr/>
          <p:nvPr/>
        </p:nvSpPr>
        <p:spPr>
          <a:xfrm>
            <a:off x="755576" y="5400600"/>
            <a:ext cx="4566420" cy="26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200" b="1" i="0" dirty="0">
                <a:solidFill>
                  <a:srgbClr val="777777"/>
                </a:solidFill>
                <a:effectLst/>
                <a:latin typeface="Arial" panose="020B0604020202020204" pitchFamily="34" charset="0"/>
              </a:rPr>
              <a:t>REUNIS</a:t>
            </a:r>
            <a:r>
              <a:rPr lang="es-MX" sz="1200" b="0" i="0" dirty="0">
                <a:solidFill>
                  <a:srgbClr val="777777"/>
                </a:solidFill>
                <a:effectLst/>
                <a:latin typeface="Arial" panose="020B0604020202020204" pitchFamily="34" charset="0"/>
              </a:rPr>
              <a:t> - Repositorio Único Nacional de Información en Salud</a:t>
            </a:r>
            <a:endParaRPr lang="es-PE" sz="1200" dirty="0">
              <a:solidFill>
                <a:schemeClr val="tx1"/>
              </a:solidFill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53D2038B-7611-4311-94E5-A9D4921ACC8F}"/>
              </a:ext>
            </a:extLst>
          </p:cNvPr>
          <p:cNvSpPr/>
          <p:nvPr/>
        </p:nvSpPr>
        <p:spPr>
          <a:xfrm>
            <a:off x="755576" y="836712"/>
            <a:ext cx="8291264" cy="2088232"/>
          </a:xfrm>
          <a:prstGeom prst="roundRect">
            <a:avLst/>
          </a:prstGeom>
          <a:noFill/>
          <a:ln cmpd="thickThin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2300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>
            <a:extLst>
              <a:ext uri="{FF2B5EF4-FFF2-40B4-BE49-F238E27FC236}">
                <a16:creationId xmlns:a16="http://schemas.microsoft.com/office/drawing/2014/main" id="{545E6A9C-B4D1-4F48-8FE3-C38B8FF33D24}"/>
              </a:ext>
            </a:extLst>
          </p:cNvPr>
          <p:cNvSpPr txBox="1">
            <a:spLocks/>
          </p:cNvSpPr>
          <p:nvPr/>
        </p:nvSpPr>
        <p:spPr>
          <a:xfrm>
            <a:off x="786978" y="188640"/>
            <a:ext cx="7939169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/>
              <a:t>Población empadronada en SISFHO </a:t>
            </a:r>
          </a:p>
        </p:txBody>
      </p:sp>
      <p:graphicFrame>
        <p:nvGraphicFramePr>
          <p:cNvPr id="6" name="4 Tabla">
            <a:extLst>
              <a:ext uri="{FF2B5EF4-FFF2-40B4-BE49-F238E27FC236}">
                <a16:creationId xmlns:a16="http://schemas.microsoft.com/office/drawing/2014/main" id="{5D91DDD5-8612-421F-8C58-2FF1E1AD4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406468"/>
              </p:ext>
            </p:extLst>
          </p:nvPr>
        </p:nvGraphicFramePr>
        <p:xfrm>
          <a:off x="899592" y="1041711"/>
          <a:ext cx="7748196" cy="174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4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4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736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Clasificación</a:t>
                      </a:r>
                      <a:r>
                        <a:rPr lang="es-PE" sz="1400" baseline="0" dirty="0"/>
                        <a:t> Socioeconómica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Número</a:t>
                      </a:r>
                      <a:r>
                        <a:rPr lang="es-PE" sz="1400" baseline="0" dirty="0"/>
                        <a:t> de Integrantes </a:t>
                      </a:r>
                      <a:endParaRPr lang="es-P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es-PE" sz="1400" dirty="0"/>
                        <a:t>Pobre extremo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91,724</a:t>
                      </a:r>
                      <a:endParaRPr lang="es-PE" sz="14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es-PE" sz="1400" dirty="0"/>
                        <a:t>Pobre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82,038</a:t>
                      </a:r>
                      <a:endParaRPr lang="es-PE" sz="14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es-PE" sz="1400" dirty="0"/>
                        <a:t>No pobre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87,861</a:t>
                      </a:r>
                      <a:endParaRPr lang="es-PE" sz="14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Total</a:t>
                      </a:r>
                      <a:r>
                        <a:rPr lang="es-PE" sz="1400" baseline="0" dirty="0"/>
                        <a:t> </a:t>
                      </a:r>
                      <a:endParaRPr lang="es-PE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261,623</a:t>
                      </a:r>
                      <a:endParaRPr lang="es-PE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5 Rectángulo">
            <a:extLst>
              <a:ext uri="{FF2B5EF4-FFF2-40B4-BE49-F238E27FC236}">
                <a16:creationId xmlns:a16="http://schemas.microsoft.com/office/drawing/2014/main" id="{240333F9-44AD-491D-9CE6-C8C5163866C9}"/>
              </a:ext>
            </a:extLst>
          </p:cNvPr>
          <p:cNvSpPr/>
          <p:nvPr/>
        </p:nvSpPr>
        <p:spPr>
          <a:xfrm>
            <a:off x="1140934" y="2932698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200" dirty="0">
                <a:solidFill>
                  <a:schemeClr val="tx1"/>
                </a:solidFill>
              </a:rPr>
              <a:t>Fuente: </a:t>
            </a:r>
            <a:r>
              <a:rPr lang="es-PE" sz="1200" dirty="0" err="1">
                <a:solidFill>
                  <a:schemeClr val="tx1"/>
                </a:solidFill>
              </a:rPr>
              <a:t>Infomidis</a:t>
            </a:r>
            <a:endParaRPr lang="es-PE" sz="1200" dirty="0">
              <a:solidFill>
                <a:schemeClr val="tx1"/>
              </a:solidFill>
            </a:endParaRPr>
          </a:p>
          <a:p>
            <a:r>
              <a:rPr lang="es-PE" sz="1200" dirty="0">
                <a:solidFill>
                  <a:schemeClr val="tx1"/>
                </a:solidFill>
              </a:rPr>
              <a:t>Actualizada en febrero de 2022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BF7121B1-8D59-4260-BCA8-0A0D72204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29338"/>
              </p:ext>
            </p:extLst>
          </p:nvPr>
        </p:nvGraphicFramePr>
        <p:xfrm>
          <a:off x="935596" y="5527888"/>
          <a:ext cx="7992888" cy="8534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72298">
                  <a:extLst>
                    <a:ext uri="{9D8B030D-6E8A-4147-A177-3AD203B41FA5}">
                      <a16:colId xmlns:a16="http://schemas.microsoft.com/office/drawing/2014/main" val="4058691467"/>
                    </a:ext>
                  </a:extLst>
                </a:gridCol>
                <a:gridCol w="1187942">
                  <a:extLst>
                    <a:ext uri="{9D8B030D-6E8A-4147-A177-3AD203B41FA5}">
                      <a16:colId xmlns:a16="http://schemas.microsoft.com/office/drawing/2014/main" val="325969930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7633294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50150995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31947804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75692065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85923211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985848339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4201566635"/>
                    </a:ext>
                  </a:extLst>
                </a:gridCol>
              </a:tblGrid>
              <a:tr h="262954">
                <a:tc>
                  <a:txBody>
                    <a:bodyPr/>
                    <a:lstStyle/>
                    <a:p>
                      <a:pPr algn="l" fontAlgn="b"/>
                      <a:r>
                        <a:rPr lang="es-PE" sz="1400" u="none" strike="noStrike" dirty="0">
                          <a:effectLst/>
                        </a:rPr>
                        <a:t> 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AUTOSEGUROS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CIAS SEGUROS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EPS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ESSALUD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FFAA/PNP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PREPAGAS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SIS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tabLst>
                          <a:tab pos="989013" algn="l"/>
                        </a:tabLst>
                      </a:pPr>
                      <a:r>
                        <a:rPr lang="es-PE" sz="1400" b="1" u="none" strike="noStrike" dirty="0">
                          <a:effectLst/>
                        </a:rPr>
                        <a:t>TOTAL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8734444"/>
                  </a:ext>
                </a:extLst>
              </a:tr>
              <a:tr h="175453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PUENTE PIEDRA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998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3,456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3,341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84,113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6,854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3,619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effectLst/>
                        </a:rPr>
                        <a:t>165,752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u="none" strike="noStrike" dirty="0">
                          <a:effectLst/>
                        </a:rPr>
                        <a:t>268133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77944404"/>
                  </a:ext>
                </a:extLst>
              </a:tr>
            </a:tbl>
          </a:graphicData>
        </a:graphic>
      </p:graphicFrame>
      <p:sp>
        <p:nvSpPr>
          <p:cNvPr id="9" name="1 Título">
            <a:extLst>
              <a:ext uri="{FF2B5EF4-FFF2-40B4-BE49-F238E27FC236}">
                <a16:creationId xmlns:a16="http://schemas.microsoft.com/office/drawing/2014/main" id="{389E8CA7-6346-4A34-8E5D-17EE280A1107}"/>
              </a:ext>
            </a:extLst>
          </p:cNvPr>
          <p:cNvSpPr txBox="1">
            <a:spLocks/>
          </p:cNvSpPr>
          <p:nvPr/>
        </p:nvSpPr>
        <p:spPr>
          <a:xfrm>
            <a:off x="817240" y="3566862"/>
            <a:ext cx="8229600" cy="85010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/>
              <a:t>Población Afiliada a Instituciones Administradoras de Fondo de Aseguramiento en Salud</a:t>
            </a:r>
          </a:p>
        </p:txBody>
      </p:sp>
    </p:spTree>
    <p:extLst>
      <p:ext uri="{BB962C8B-B14F-4D97-AF65-F5344CB8AC3E}">
        <p14:creationId xmlns:p14="http://schemas.microsoft.com/office/powerpoint/2010/main" val="3283282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>
            <a:extLst>
              <a:ext uri="{FF2B5EF4-FFF2-40B4-BE49-F238E27FC236}">
                <a16:creationId xmlns:a16="http://schemas.microsoft.com/office/drawing/2014/main" id="{C09CBD87-E147-45A5-8654-1581A055F521}"/>
              </a:ext>
            </a:extLst>
          </p:cNvPr>
          <p:cNvSpPr txBox="1">
            <a:spLocks/>
          </p:cNvSpPr>
          <p:nvPr/>
        </p:nvSpPr>
        <p:spPr>
          <a:xfrm>
            <a:off x="896728" y="341784"/>
            <a:ext cx="8229600" cy="11430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/>
              <a:t>Población vulnerable y/o en Riesgo</a:t>
            </a:r>
          </a:p>
        </p:txBody>
      </p:sp>
      <p:pic>
        <p:nvPicPr>
          <p:cNvPr id="4" name="Picture 2" descr="Resultado de imagen para adultos mayores">
            <a:extLst>
              <a:ext uri="{FF2B5EF4-FFF2-40B4-BE49-F238E27FC236}">
                <a16:creationId xmlns:a16="http://schemas.microsoft.com/office/drawing/2014/main" id="{C643812F-4592-4928-BB9C-00A040CAB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80728"/>
            <a:ext cx="2311736" cy="1939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3 Rectángulo">
            <a:extLst>
              <a:ext uri="{FF2B5EF4-FFF2-40B4-BE49-F238E27FC236}">
                <a16:creationId xmlns:a16="http://schemas.microsoft.com/office/drawing/2014/main" id="{FAE18C00-E9AF-4A95-8BC7-B46CDD3A04C9}"/>
              </a:ext>
            </a:extLst>
          </p:cNvPr>
          <p:cNvSpPr/>
          <p:nvPr/>
        </p:nvSpPr>
        <p:spPr>
          <a:xfrm>
            <a:off x="4565918" y="1647884"/>
            <a:ext cx="15346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Adulto</a:t>
            </a:r>
          </a:p>
          <a:p>
            <a:pPr algn="ctr"/>
            <a:r>
              <a:rPr lang="es-ES" sz="240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Mayor</a:t>
            </a:r>
          </a:p>
        </p:txBody>
      </p:sp>
      <p:pic>
        <p:nvPicPr>
          <p:cNvPr id="6" name="Picture 4" descr="Resultado de imagen para omaped simbolos">
            <a:extLst>
              <a:ext uri="{FF2B5EF4-FFF2-40B4-BE49-F238E27FC236}">
                <a16:creationId xmlns:a16="http://schemas.microsoft.com/office/drawing/2014/main" id="{DCF3789D-3C5C-40F6-A5C3-627873D1AF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" t="57009" r="47486"/>
          <a:stretch/>
        </p:blipFill>
        <p:spPr bwMode="auto">
          <a:xfrm>
            <a:off x="595103" y="1124744"/>
            <a:ext cx="3659304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7 Rectángulo">
            <a:extLst>
              <a:ext uri="{FF2B5EF4-FFF2-40B4-BE49-F238E27FC236}">
                <a16:creationId xmlns:a16="http://schemas.microsoft.com/office/drawing/2014/main" id="{951EFA88-B6F4-4189-9829-9585CCE7C74E}"/>
              </a:ext>
            </a:extLst>
          </p:cNvPr>
          <p:cNvSpPr/>
          <p:nvPr/>
        </p:nvSpPr>
        <p:spPr>
          <a:xfrm>
            <a:off x="678007" y="2132856"/>
            <a:ext cx="349349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Persona con Discapacidad</a:t>
            </a:r>
            <a:endParaRPr lang="es-ES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utoShape 6" descr="Imagen relacionada">
            <a:extLst>
              <a:ext uri="{FF2B5EF4-FFF2-40B4-BE49-F238E27FC236}">
                <a16:creationId xmlns:a16="http://schemas.microsoft.com/office/drawing/2014/main" id="{57CC3D70-E669-4C3A-8A7F-A9763359573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5103" y="186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9" name="Picture 8" descr="Imagen relacionada">
            <a:extLst>
              <a:ext uri="{FF2B5EF4-FFF2-40B4-BE49-F238E27FC236}">
                <a16:creationId xmlns:a16="http://schemas.microsoft.com/office/drawing/2014/main" id="{085C943E-CFD1-4926-8CC3-471410946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15" y="3016036"/>
            <a:ext cx="2927867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3 Rectángulo">
            <a:extLst>
              <a:ext uri="{FF2B5EF4-FFF2-40B4-BE49-F238E27FC236}">
                <a16:creationId xmlns:a16="http://schemas.microsoft.com/office/drawing/2014/main" id="{857DA625-C67D-4C27-8B77-B0D426BFCFEF}"/>
              </a:ext>
            </a:extLst>
          </p:cNvPr>
          <p:cNvSpPr/>
          <p:nvPr/>
        </p:nvSpPr>
        <p:spPr>
          <a:xfrm>
            <a:off x="3839522" y="2963742"/>
            <a:ext cx="220778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Niños, Niñas y Adolescentes cuyos derechos han sido vulnerados </a:t>
            </a:r>
            <a:endParaRPr lang="es-ES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Picture 10" descr="Resultado de imagen para violencia contra la mujer">
            <a:extLst>
              <a:ext uri="{FF2B5EF4-FFF2-40B4-BE49-F238E27FC236}">
                <a16:creationId xmlns:a16="http://schemas.microsoft.com/office/drawing/2014/main" id="{41EB3872-FDDC-4B5B-A4E8-D3851944F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636" y="3657439"/>
            <a:ext cx="3328369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5 Rectángulo">
            <a:extLst>
              <a:ext uri="{FF2B5EF4-FFF2-40B4-BE49-F238E27FC236}">
                <a16:creationId xmlns:a16="http://schemas.microsoft.com/office/drawing/2014/main" id="{8E65B873-3E96-482F-A080-5276638C26A4}"/>
              </a:ext>
            </a:extLst>
          </p:cNvPr>
          <p:cNvSpPr/>
          <p:nvPr/>
        </p:nvSpPr>
        <p:spPr>
          <a:xfrm>
            <a:off x="6174659" y="5581166"/>
            <a:ext cx="2880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Violencia a la mujer y grupo familiar</a:t>
            </a:r>
            <a:endParaRPr lang="es-ES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16 Rectángulo">
            <a:extLst>
              <a:ext uri="{FF2B5EF4-FFF2-40B4-BE49-F238E27FC236}">
                <a16:creationId xmlns:a16="http://schemas.microsoft.com/office/drawing/2014/main" id="{EDE2FE34-F444-4B08-8BFF-E54BBC1CFDC2}"/>
              </a:ext>
            </a:extLst>
          </p:cNvPr>
          <p:cNvSpPr/>
          <p:nvPr/>
        </p:nvSpPr>
        <p:spPr>
          <a:xfrm>
            <a:off x="467544" y="5036983"/>
            <a:ext cx="268823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Población con desnutrición y  anemia </a:t>
            </a:r>
            <a:endParaRPr lang="es-ES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" name="Picture 12" descr="desnutriciÃ³n crÃ³nica infantil">
            <a:extLst>
              <a:ext uri="{FF2B5EF4-FFF2-40B4-BE49-F238E27FC236}">
                <a16:creationId xmlns:a16="http://schemas.microsoft.com/office/drawing/2014/main" id="{9BFA9924-DC57-434E-9214-50735FA3F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217" y="4902734"/>
            <a:ext cx="2567827" cy="171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082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>
            <a:extLst>
              <a:ext uri="{FF2B5EF4-FFF2-40B4-BE49-F238E27FC236}">
                <a16:creationId xmlns:a16="http://schemas.microsoft.com/office/drawing/2014/main" id="{47D245CD-332F-4C72-86C3-9206CCB4A50E}"/>
              </a:ext>
            </a:extLst>
          </p:cNvPr>
          <p:cNvSpPr txBox="1">
            <a:spLocks/>
          </p:cNvSpPr>
          <p:nvPr/>
        </p:nvSpPr>
        <p:spPr>
          <a:xfrm>
            <a:off x="662880" y="524994"/>
            <a:ext cx="82296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/>
              <a:t>¿A qué nos referimos cuando hablamos de población vulnerable?</a:t>
            </a:r>
            <a:endParaRPr lang="es-PE" dirty="0"/>
          </a:p>
        </p:txBody>
      </p:sp>
      <p:sp>
        <p:nvSpPr>
          <p:cNvPr id="19" name="2 Marcador de contenido">
            <a:extLst>
              <a:ext uri="{FF2B5EF4-FFF2-40B4-BE49-F238E27FC236}">
                <a16:creationId xmlns:a16="http://schemas.microsoft.com/office/drawing/2014/main" id="{C4724A39-82D4-443E-A01F-179081709252}"/>
              </a:ext>
            </a:extLst>
          </p:cNvPr>
          <p:cNvSpPr txBox="1">
            <a:spLocks/>
          </p:cNvSpPr>
          <p:nvPr/>
        </p:nvSpPr>
        <p:spPr>
          <a:xfrm>
            <a:off x="683568" y="1999381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PE" dirty="0"/>
              <a:t>Grupo de personas que se encuentran en </a:t>
            </a:r>
            <a:r>
              <a:rPr lang="es-PE" b="1" u="sng" dirty="0"/>
              <a:t>estado de desprotección o incapacidad </a:t>
            </a:r>
            <a:r>
              <a:rPr lang="es-PE" dirty="0"/>
              <a:t>frente a una amenaza a su condición psicológica, física y mental, entre otras.</a:t>
            </a:r>
          </a:p>
          <a:p>
            <a:pPr algn="just"/>
            <a:r>
              <a:rPr lang="es-PE" dirty="0"/>
              <a:t>Aquellas personas o grupos poblacionales que por su naturaleza o determinadas circunstancias, se encuentran en mayor medida </a:t>
            </a:r>
            <a:r>
              <a:rPr lang="es-PE" b="1" u="sng" dirty="0"/>
              <a:t>expuestos a sufrir maltratos contra sus derechos fundamentales</a:t>
            </a:r>
            <a:r>
              <a:rPr lang="es-PE" dirty="0"/>
              <a:t> o </a:t>
            </a:r>
            <a:r>
              <a:rPr lang="es-PE" b="1" u="sng" dirty="0"/>
              <a:t>requieren un esfuerzo adicional para incorporarse al desarrollo</a:t>
            </a:r>
            <a:r>
              <a:rPr lang="es-PE" dirty="0"/>
              <a:t>, a la exclusión, la pobreza y los efectos de la inequidad y la violencia de todo orden.</a:t>
            </a:r>
          </a:p>
        </p:txBody>
      </p:sp>
      <p:sp>
        <p:nvSpPr>
          <p:cNvPr id="23" name="6 Rectángulo">
            <a:extLst>
              <a:ext uri="{FF2B5EF4-FFF2-40B4-BE49-F238E27FC236}">
                <a16:creationId xmlns:a16="http://schemas.microsoft.com/office/drawing/2014/main" id="{4DFA7467-DE60-4E21-9CB3-F7E1B3FF4D01}"/>
              </a:ext>
            </a:extLst>
          </p:cNvPr>
          <p:cNvSpPr/>
          <p:nvPr/>
        </p:nvSpPr>
        <p:spPr>
          <a:xfrm>
            <a:off x="969697" y="5157192"/>
            <a:ext cx="7717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dirty="0">
                <a:solidFill>
                  <a:srgbClr val="FF0000"/>
                </a:solidFill>
              </a:rPr>
              <a:t>Por ello, se crean Programas con enfoque de desarrollo Social </a:t>
            </a:r>
          </a:p>
        </p:txBody>
      </p:sp>
    </p:spTree>
    <p:extLst>
      <p:ext uri="{BB962C8B-B14F-4D97-AF65-F5344CB8AC3E}">
        <p14:creationId xmlns:p14="http://schemas.microsoft.com/office/powerpoint/2010/main" val="3368987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>
            <a:extLst>
              <a:ext uri="{FF2B5EF4-FFF2-40B4-BE49-F238E27FC236}">
                <a16:creationId xmlns:a16="http://schemas.microsoft.com/office/drawing/2014/main" id="{71AFD1C2-73D5-4EFB-8F5B-A88BBEE7535D}"/>
              </a:ext>
            </a:extLst>
          </p:cNvPr>
          <p:cNvSpPr txBox="1">
            <a:spLocks/>
          </p:cNvSpPr>
          <p:nvPr/>
        </p:nvSpPr>
        <p:spPr>
          <a:xfrm>
            <a:off x="637728" y="40466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4000" b="1" dirty="0"/>
              <a:t>¿Qué entendemos por Inclusión Social?</a:t>
            </a:r>
          </a:p>
        </p:txBody>
      </p:sp>
      <p:sp>
        <p:nvSpPr>
          <p:cNvPr id="19" name="2 Marcador de contenido">
            <a:extLst>
              <a:ext uri="{FF2B5EF4-FFF2-40B4-BE49-F238E27FC236}">
                <a16:creationId xmlns:a16="http://schemas.microsoft.com/office/drawing/2014/main" id="{D426EB48-57D5-439D-9471-53A646D9062A}"/>
              </a:ext>
            </a:extLst>
          </p:cNvPr>
          <p:cNvSpPr txBox="1">
            <a:spLocks/>
          </p:cNvSpPr>
          <p:nvPr/>
        </p:nvSpPr>
        <p:spPr>
          <a:xfrm>
            <a:off x="637728" y="1628800"/>
            <a:ext cx="8229600" cy="4525963"/>
          </a:xfrm>
          <a:prstGeom prst="rect">
            <a:avLst/>
          </a:prstGeom>
        </p:spPr>
        <p:txBody>
          <a:bodyPr/>
          <a:lstStyle>
            <a:lvl1pPr marL="384048" indent="-384048" algn="l" defTabSz="6858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6858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PE" dirty="0"/>
              <a:t>Aquella situación en la que todas las personas puedan ejercer sus derechos, aprovechar sus habilidades y tomar ventaja de las oportunidades que se encuentran en su medio.</a:t>
            </a:r>
          </a:p>
        </p:txBody>
      </p:sp>
      <p:pic>
        <p:nvPicPr>
          <p:cNvPr id="21" name="Picture 2" descr="Resultado de imagen para inclusion social">
            <a:extLst>
              <a:ext uri="{FF2B5EF4-FFF2-40B4-BE49-F238E27FC236}">
                <a16:creationId xmlns:a16="http://schemas.microsoft.com/office/drawing/2014/main" id="{5BE867C8-9301-46E1-A560-FB64CE93B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08920"/>
            <a:ext cx="3769568" cy="169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07109D88-FF26-4AEC-8051-ADFBA009049F}"/>
              </a:ext>
            </a:extLst>
          </p:cNvPr>
          <p:cNvSpPr txBox="1"/>
          <p:nvPr/>
        </p:nvSpPr>
        <p:spPr>
          <a:xfrm>
            <a:off x="1093204" y="4688958"/>
            <a:ext cx="731864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MX" sz="2200" b="1" i="0" dirty="0">
                <a:solidFill>
                  <a:srgbClr val="FF0000"/>
                </a:solidFill>
                <a:effectLst/>
              </a:rPr>
              <a:t>La pobreza alcanza al 30% de los peruanos debido a la pandemia</a:t>
            </a:r>
          </a:p>
          <a:p>
            <a:pPr algn="l"/>
            <a:endParaRPr lang="es-MX" b="1" i="0" dirty="0">
              <a:solidFill>
                <a:srgbClr val="111111"/>
              </a:solidFill>
              <a:effectLst/>
            </a:endParaRPr>
          </a:p>
          <a:p>
            <a:pPr algn="l"/>
            <a:r>
              <a:rPr lang="es-MX" b="1" i="0" dirty="0">
                <a:solidFill>
                  <a:srgbClr val="111111"/>
                </a:solidFill>
                <a:effectLst/>
              </a:rPr>
              <a:t>Perú reporta un incremento de 10% de pobreza en 2020, equivalente a más de tres millones de personas</a:t>
            </a:r>
          </a:p>
        </p:txBody>
      </p:sp>
    </p:spTree>
    <p:extLst>
      <p:ext uri="{BB962C8B-B14F-4D97-AF65-F5344CB8AC3E}">
        <p14:creationId xmlns:p14="http://schemas.microsoft.com/office/powerpoint/2010/main" val="3931877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2 Marcador de contenido">
            <a:extLst>
              <a:ext uri="{FF2B5EF4-FFF2-40B4-BE49-F238E27FC236}">
                <a16:creationId xmlns:a16="http://schemas.microsoft.com/office/drawing/2014/main" id="{064F9460-DF33-4948-AD61-E19AFBE46987}"/>
              </a:ext>
            </a:extLst>
          </p:cNvPr>
          <p:cNvSpPr txBox="1">
            <a:spLocks/>
          </p:cNvSpPr>
          <p:nvPr/>
        </p:nvSpPr>
        <p:spPr>
          <a:xfrm>
            <a:off x="899592" y="476672"/>
            <a:ext cx="7263245" cy="291465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MX" sz="1800" b="1" dirty="0">
                <a:solidFill>
                  <a:srgbClr val="C00000"/>
                </a:solidFill>
                <a:latin typeface="Arial Narrow" panose="020B0606020202030204" pitchFamily="34" charset="0"/>
              </a:rPr>
              <a:t>Atención de los programas sociales en el distrito, antes de la emergencia sanitaria </a:t>
            </a:r>
          </a:p>
          <a:p>
            <a:pPr algn="just">
              <a:lnSpc>
                <a:spcPct val="150000"/>
              </a:lnSpc>
            </a:pPr>
            <a:r>
              <a:rPr lang="es-MX" sz="1800" dirty="0">
                <a:solidFill>
                  <a:schemeClr val="tx1"/>
                </a:solidFill>
                <a:latin typeface="Arial Narrow" panose="020B0606020202030204" pitchFamily="34" charset="0"/>
              </a:rPr>
              <a:t>131 comedores (9221 beneficiarios)</a:t>
            </a:r>
          </a:p>
          <a:p>
            <a:pPr algn="just">
              <a:lnSpc>
                <a:spcPct val="150000"/>
              </a:lnSpc>
            </a:pPr>
            <a:r>
              <a:rPr lang="es-MX" sz="1800" dirty="0">
                <a:solidFill>
                  <a:schemeClr val="tx1"/>
                </a:solidFill>
                <a:latin typeface="Arial Narrow" panose="020B0606020202030204" pitchFamily="34" charset="0"/>
              </a:rPr>
              <a:t>630 comités de vaso de leche (25170 beneficiarios)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MX" sz="1800" dirty="0">
                <a:solidFill>
                  <a:schemeClr val="tx1"/>
                </a:solidFill>
                <a:latin typeface="Arial Narrow" panose="020B0606020202030204" pitchFamily="34" charset="0"/>
              </a:rPr>
              <a:t>Total de beneficiarios atendidos  </a:t>
            </a:r>
            <a:r>
              <a:rPr lang="es-MX" sz="1800" b="1" dirty="0">
                <a:solidFill>
                  <a:schemeClr val="tx1"/>
                </a:solidFill>
                <a:latin typeface="Arial Narrow" panose="020B0606020202030204" pitchFamily="34" charset="0"/>
              </a:rPr>
              <a:t>(34391 beneficiarios)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s-MX" sz="18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s-MX" sz="1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079FEEE-8811-4D0D-9543-827A26E9678F}"/>
              </a:ext>
            </a:extLst>
          </p:cNvPr>
          <p:cNvSpPr/>
          <p:nvPr/>
        </p:nvSpPr>
        <p:spPr>
          <a:xfrm>
            <a:off x="899592" y="3187055"/>
            <a:ext cx="761085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b="1" dirty="0">
                <a:solidFill>
                  <a:srgbClr val="C00000"/>
                </a:solidFill>
                <a:latin typeface="Arial Narrow" panose="020B0606020202030204" pitchFamily="34" charset="0"/>
              </a:rPr>
              <a:t>Atención actual de los programas sociales en el distrito (marzo del 2022)</a:t>
            </a:r>
          </a:p>
          <a:p>
            <a:pPr marL="257175" indent="-25717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dirty="0">
                <a:latin typeface="Arial Narrow" panose="020B0606020202030204" pitchFamily="34" charset="0"/>
              </a:rPr>
              <a:t>146 comedores (12,476 beneficiarios, 15 ollas pasaron a ser comedores temporales)</a:t>
            </a:r>
          </a:p>
          <a:p>
            <a:pPr marL="257175" indent="-25717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dirty="0">
                <a:latin typeface="Arial Narrow" panose="020B0606020202030204" pitchFamily="34" charset="0"/>
              </a:rPr>
              <a:t>630 comités de vaso de leche (25,170 beneficiarios)</a:t>
            </a:r>
          </a:p>
          <a:p>
            <a:pPr marL="257175" indent="-25717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dirty="0">
                <a:latin typeface="Arial Narrow" panose="020B0606020202030204" pitchFamily="34" charset="0"/>
              </a:rPr>
              <a:t>63 ollas comunes (5,850 beneficiarios)</a:t>
            </a:r>
          </a:p>
          <a:p>
            <a:pPr algn="just">
              <a:lnSpc>
                <a:spcPct val="150000"/>
              </a:lnSpc>
            </a:pPr>
            <a:endParaRPr lang="es-MX" dirty="0"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dirty="0">
                <a:latin typeface="Arial Narrow" panose="020B0606020202030204" pitchFamily="34" charset="0"/>
              </a:rPr>
              <a:t>Total de beneficiarios atendidos  </a:t>
            </a:r>
            <a:r>
              <a:rPr lang="es-MX" b="1" dirty="0">
                <a:latin typeface="Arial Narrow" panose="020B0606020202030204" pitchFamily="34" charset="0"/>
              </a:rPr>
              <a:t>(43,496 beneficiarios)</a:t>
            </a:r>
          </a:p>
          <a:p>
            <a:pPr algn="just">
              <a:lnSpc>
                <a:spcPct val="150000"/>
              </a:lnSpc>
            </a:pPr>
            <a:endParaRPr lang="es-MX" dirty="0">
              <a:latin typeface="Arial Narrow" panose="020B060602020203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70EF3B21-549D-4B2D-9CA2-F9ED79F051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980728"/>
            <a:ext cx="3162785" cy="210720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99EF27E-7DF8-431B-91EB-7EE69AB52D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69"/>
          <a:stretch/>
        </p:blipFill>
        <p:spPr>
          <a:xfrm>
            <a:off x="5803360" y="4179791"/>
            <a:ext cx="3148336" cy="210720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A2D7996-1D09-4B19-BAEF-34AD9CB6C119}"/>
              </a:ext>
            </a:extLst>
          </p:cNvPr>
          <p:cNvSpPr txBox="1"/>
          <p:nvPr/>
        </p:nvSpPr>
        <p:spPr>
          <a:xfrm>
            <a:off x="2267744" y="60212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>
                <a:latin typeface="Arial Narrow" panose="020B0606020202030204" pitchFamily="34" charset="0"/>
              </a:rPr>
              <a:t>9,105 nuevos beneficiarios</a:t>
            </a:r>
          </a:p>
        </p:txBody>
      </p:sp>
    </p:spTree>
    <p:extLst>
      <p:ext uri="{BB962C8B-B14F-4D97-AF65-F5344CB8AC3E}">
        <p14:creationId xmlns:p14="http://schemas.microsoft.com/office/powerpoint/2010/main" val="3583256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4888" y="309655"/>
            <a:ext cx="8229600" cy="1143000"/>
          </a:xfrm>
        </p:spPr>
        <p:txBody>
          <a:bodyPr>
            <a:noAutofit/>
          </a:bodyPr>
          <a:lstStyle/>
          <a:p>
            <a:r>
              <a:rPr lang="es-PE" sz="4000" b="1" dirty="0"/>
              <a:t>Programas Sociales o servicios de atención administrados por la MDPP </a:t>
            </a: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532465"/>
              </p:ext>
            </p:extLst>
          </p:nvPr>
        </p:nvGraphicFramePr>
        <p:xfrm>
          <a:off x="143507" y="1598090"/>
          <a:ext cx="8856985" cy="4950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78782">
                <a:tc>
                  <a:txBody>
                    <a:bodyPr/>
                    <a:lstStyle/>
                    <a:p>
                      <a:r>
                        <a:rPr lang="es-PE" dirty="0"/>
                        <a:t>Grupo de Población</a:t>
                      </a:r>
                      <a:r>
                        <a:rPr lang="es-PE" baseline="0" dirty="0"/>
                        <a:t> 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/>
                        <a:t>Programa / área encargada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baseline="0"/>
                        <a:t> beneficiarios 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/>
                        <a:t> Servicios que se brinda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dirty="0"/>
                        <a:t>Debilidades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5394">
                <a:tc>
                  <a:txBody>
                    <a:bodyPr/>
                    <a:lstStyle/>
                    <a:p>
                      <a:r>
                        <a:rPr lang="es-PE" dirty="0"/>
                        <a:t>Población Adulta Mayor</a:t>
                      </a:r>
                    </a:p>
                    <a:p>
                      <a:r>
                        <a:rPr lang="es-PE" dirty="0"/>
                        <a:t>(60</a:t>
                      </a:r>
                      <a:r>
                        <a:rPr lang="es-PE" baseline="0" dirty="0"/>
                        <a:t> años a +)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CIAM - Centro Integral</a:t>
                      </a:r>
                      <a:r>
                        <a:rPr lang="es-PE" sz="1400" baseline="0" dirty="0"/>
                        <a:t> del Adulto Mayor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476</a:t>
                      </a:r>
                      <a:r>
                        <a:rPr lang="es-PE" sz="1400" baseline="0" dirty="0"/>
                        <a:t> personas 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s-PE" sz="1400" baseline="0" dirty="0"/>
                        <a:t>-Clases de Alfabetización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baseline="0" dirty="0"/>
                        <a:t>-Talleres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No cuenta con espacio propio</a:t>
                      </a:r>
                      <a:r>
                        <a:rPr lang="es-PE" sz="1400" baseline="0" dirty="0"/>
                        <a:t> para desarrollar sus actividades. Especialización de talleres</a:t>
                      </a:r>
                      <a:endParaRPr lang="es-P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089">
                <a:tc>
                  <a:txBody>
                    <a:bodyPr/>
                    <a:lstStyle/>
                    <a:p>
                      <a:r>
                        <a:rPr lang="es-PE" dirty="0"/>
                        <a:t>Población</a:t>
                      </a:r>
                      <a:r>
                        <a:rPr lang="es-PE" baseline="0" dirty="0"/>
                        <a:t> con discapacidad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OMAPE - Oficina Municipal de Atención</a:t>
                      </a:r>
                      <a:r>
                        <a:rPr lang="es-PE" sz="1400" baseline="0" dirty="0"/>
                        <a:t> a la Persona con Discapacidad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dirty="0"/>
                        <a:t>2 222</a:t>
                      </a:r>
                      <a:r>
                        <a:rPr lang="es-PE" sz="1400" baseline="0" dirty="0"/>
                        <a:t> personas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s-PE" sz="1400" dirty="0"/>
                        <a:t>-Talleres emprendimiento</a:t>
                      </a:r>
                      <a:r>
                        <a:rPr lang="es-PE" sz="1400" baseline="0" dirty="0"/>
                        <a:t> </a:t>
                      </a:r>
                      <a:endParaRPr lang="es-PE" sz="14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dirty="0"/>
                        <a:t>-Asesorías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dirty="0"/>
                        <a:t>-Atención</a:t>
                      </a:r>
                      <a:r>
                        <a:rPr lang="es-PE" sz="1400" baseline="0" dirty="0"/>
                        <a:t> </a:t>
                      </a:r>
                      <a:r>
                        <a:rPr lang="es-PE" sz="1400" dirty="0"/>
                        <a:t>psicológico</a:t>
                      </a:r>
                      <a:r>
                        <a:rPr lang="es-PE" sz="1400" baseline="0" dirty="0"/>
                        <a:t> 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Poca</a:t>
                      </a:r>
                      <a:r>
                        <a:rPr lang="es-PE" sz="1400" baseline="0" dirty="0"/>
                        <a:t> capacidad para f</a:t>
                      </a:r>
                      <a:r>
                        <a:rPr lang="es-PE" sz="1400" dirty="0"/>
                        <a:t>omentar su inclusión en el mercado laboral</a:t>
                      </a:r>
                      <a:r>
                        <a:rPr lang="es-PE" sz="1400" baseline="0" dirty="0"/>
                        <a:t> </a:t>
                      </a:r>
                      <a:endParaRPr lang="es-P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4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dirty="0"/>
                        <a:t>Niños</a:t>
                      </a:r>
                      <a:r>
                        <a:rPr lang="es-PE" baseline="0" dirty="0"/>
                        <a:t>, Niñas, Adolescente cuyos derechos fueron vulnerados</a:t>
                      </a:r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DEMUNA – Defensoría</a:t>
                      </a:r>
                      <a:r>
                        <a:rPr lang="es-PE" sz="1400" baseline="0" dirty="0"/>
                        <a:t> Municipal del Niño/a y Adolescente 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dirty="0"/>
                        <a:t>601</a:t>
                      </a:r>
                      <a:r>
                        <a:rPr lang="es-PE" sz="1400" baseline="0" dirty="0"/>
                        <a:t> casos atendidos entre enero y marzo de 2022 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-Apoyo psicológico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baseline="0" dirty="0"/>
                        <a:t>-Asesoría Legal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baseline="0" dirty="0"/>
                        <a:t>-Conciliaciones Extrajudiciales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s-PE" sz="1400" baseline="0" dirty="0"/>
                        <a:t>-Capacitaciones 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400" dirty="0"/>
                        <a:t>Poca</a:t>
                      </a:r>
                      <a:r>
                        <a:rPr lang="es-PE" sz="1400" baseline="0" dirty="0"/>
                        <a:t> capacidad de acción para prevenir casos de riesgo de desprotección al menor</a:t>
                      </a:r>
                      <a:endParaRPr lang="es-P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9 Rectángulo"/>
          <p:cNvSpPr/>
          <p:nvPr/>
        </p:nvSpPr>
        <p:spPr>
          <a:xfrm>
            <a:off x="179512" y="4581128"/>
            <a:ext cx="8784976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El 9.84% de la población cuenta con algún tipo de discapacidad</a:t>
            </a:r>
          </a:p>
        </p:txBody>
      </p:sp>
    </p:spTree>
    <p:extLst>
      <p:ext uri="{BB962C8B-B14F-4D97-AF65-F5344CB8AC3E}">
        <p14:creationId xmlns:p14="http://schemas.microsoft.com/office/powerpoint/2010/main" val="993809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es-PE" sz="4000" b="1" dirty="0"/>
              <a:t>Grupo vulnerable que accede a Programas sociales del MIDIS</a:t>
            </a: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715530"/>
              </p:ext>
            </p:extLst>
          </p:nvPr>
        </p:nvGraphicFramePr>
        <p:xfrm>
          <a:off x="887345" y="1822722"/>
          <a:ext cx="5772887" cy="3384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9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4859">
                <a:tc>
                  <a:txBody>
                    <a:bodyPr/>
                    <a:lstStyle/>
                    <a:p>
                      <a:pPr algn="ctr"/>
                      <a:r>
                        <a:rPr lang="es-PE" dirty="0"/>
                        <a:t>USUARIOS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dirty="0"/>
                        <a:t>CANTIDAD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168">
                <a:tc>
                  <a:txBody>
                    <a:bodyPr/>
                    <a:lstStyle/>
                    <a:p>
                      <a:r>
                        <a:rPr lang="es-PE" sz="1400" dirty="0"/>
                        <a:t>CUNA MAS: Niños</a:t>
                      </a:r>
                      <a:r>
                        <a:rPr lang="es-PE" sz="1400" baseline="0" dirty="0"/>
                        <a:t> y niñas atendidos en el servicio de cuidado diurno</a:t>
                      </a:r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344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394">
                <a:tc>
                  <a:txBody>
                    <a:bodyPr/>
                    <a:lstStyle/>
                    <a:p>
                      <a:r>
                        <a:rPr lang="es-PE" sz="1400" dirty="0"/>
                        <a:t>Pensión 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1,583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8168">
                <a:tc>
                  <a:txBody>
                    <a:bodyPr/>
                    <a:lstStyle/>
                    <a:p>
                      <a:r>
                        <a:rPr lang="es-PE" sz="1400" dirty="0" err="1"/>
                        <a:t>Qali</a:t>
                      </a:r>
                      <a:r>
                        <a:rPr lang="es-PE" sz="1400" dirty="0"/>
                        <a:t> </a:t>
                      </a:r>
                      <a:r>
                        <a:rPr lang="es-PE" sz="1400" dirty="0" err="1"/>
                        <a:t>Warma</a:t>
                      </a:r>
                      <a:r>
                        <a:rPr lang="es-PE" sz="1400" dirty="0"/>
                        <a:t> – niños y niñas atendidos (146</a:t>
                      </a:r>
                      <a:r>
                        <a:rPr lang="es-PE" sz="1400" baseline="0" dirty="0"/>
                        <a:t> instituciones educativas</a:t>
                      </a:r>
                      <a:r>
                        <a:rPr lang="es-PE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30,927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394">
                <a:tc>
                  <a:txBody>
                    <a:bodyPr/>
                    <a:lstStyle/>
                    <a:p>
                      <a:r>
                        <a:rPr lang="es-PE" sz="1400" dirty="0"/>
                        <a:t>Contigo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dirty="0"/>
                        <a:t>421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394">
                <a:tc>
                  <a:txBody>
                    <a:bodyPr/>
                    <a:lstStyle/>
                    <a:p>
                      <a:pPr algn="ctr"/>
                      <a:r>
                        <a:rPr lang="es-PE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400" b="1" dirty="0"/>
                        <a:t>33,275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10 Rectángulo"/>
          <p:cNvSpPr/>
          <p:nvPr/>
        </p:nvSpPr>
        <p:spPr>
          <a:xfrm>
            <a:off x="1210128" y="5495420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200" dirty="0">
                <a:solidFill>
                  <a:schemeClr val="tx1"/>
                </a:solidFill>
              </a:rPr>
              <a:t>Fuente: </a:t>
            </a:r>
            <a:r>
              <a:rPr lang="es-PE" sz="1200" dirty="0" err="1">
                <a:solidFill>
                  <a:schemeClr val="tx1"/>
                </a:solidFill>
              </a:rPr>
              <a:t>Infomidis</a:t>
            </a:r>
            <a:endParaRPr lang="es-PE" sz="1200" dirty="0">
              <a:solidFill>
                <a:schemeClr val="tx1"/>
              </a:solidFill>
            </a:endParaRPr>
          </a:p>
          <a:p>
            <a:r>
              <a:rPr lang="es-PE" sz="1200" dirty="0">
                <a:solidFill>
                  <a:schemeClr val="tx1"/>
                </a:solidFill>
              </a:rPr>
              <a:t>Actualizada en febrero de 2022 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6804248" y="3717032"/>
            <a:ext cx="2088232" cy="271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 14.8% de la población empadronada en SISFHO goza de los beneficios de los programas del MIDIS: Cuna Mas, Pensión 65, </a:t>
            </a:r>
            <a:r>
              <a:rPr lang="es-PE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QaliWarma</a:t>
            </a:r>
            <a:r>
              <a:rPr lang="es-PE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y Contigo</a:t>
            </a:r>
          </a:p>
        </p:txBody>
      </p:sp>
    </p:spTree>
    <p:extLst>
      <p:ext uri="{BB962C8B-B14F-4D97-AF65-F5344CB8AC3E}">
        <p14:creationId xmlns:p14="http://schemas.microsoft.com/office/powerpoint/2010/main" val="1966959236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1336</TotalTime>
  <Words>901</Words>
  <Application>Microsoft Office PowerPoint</Application>
  <PresentationFormat>Presentación en pantalla (4:3)</PresentationFormat>
  <Paragraphs>140</Paragraphs>
  <Slides>15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Arial Narrow</vt:lpstr>
      <vt:lpstr>Calibri</vt:lpstr>
      <vt:lpstr>Candara</vt:lpstr>
      <vt:lpstr>Franklin Gothic Book</vt:lpstr>
      <vt:lpstr>Recorte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Programas Sociales o servicios de atención administrados por la MDPP </vt:lpstr>
      <vt:lpstr>Grupo vulnerable que accede a Programas sociales del MIDIS</vt:lpstr>
      <vt:lpstr>Presentación de PowerPoint</vt:lpstr>
      <vt:lpstr>FERIA ARTESANÍA</vt:lpstr>
      <vt:lpstr>Presentación de PowerPoint</vt:lpstr>
      <vt:lpstr>Presentación de PowerPoint</vt:lpstr>
      <vt:lpstr>CERTIFICACIÓN </vt:lpstr>
      <vt:lpstr>GRACIAS</vt:lpstr>
    </vt:vector>
  </TitlesOfParts>
  <Company>Luffi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Presupuesto participativo basado en resultados de la</dc:title>
  <dc:creator>GUILLERMO ITA ESTACIO</dc:creator>
  <cp:lastModifiedBy>Victor</cp:lastModifiedBy>
  <cp:revision>83</cp:revision>
  <cp:lastPrinted>2019-03-15T18:00:03Z</cp:lastPrinted>
  <dcterms:created xsi:type="dcterms:W3CDTF">2019-02-13T15:34:09Z</dcterms:created>
  <dcterms:modified xsi:type="dcterms:W3CDTF">2022-04-07T01:10:05Z</dcterms:modified>
</cp:coreProperties>
</file>