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18"/>
  </p:notesMasterIdLst>
  <p:handoutMasterIdLst>
    <p:handoutMasterId r:id="rId19"/>
  </p:handoutMasterIdLst>
  <p:sldIdLst>
    <p:sldId id="256" r:id="rId2"/>
    <p:sldId id="300" r:id="rId3"/>
    <p:sldId id="268" r:id="rId4"/>
    <p:sldId id="270" r:id="rId5"/>
    <p:sldId id="272" r:id="rId6"/>
    <p:sldId id="298" r:id="rId7"/>
    <p:sldId id="381" r:id="rId8"/>
    <p:sldId id="382" r:id="rId9"/>
    <p:sldId id="383" r:id="rId10"/>
    <p:sldId id="384" r:id="rId11"/>
    <p:sldId id="385" r:id="rId12"/>
    <p:sldId id="386" r:id="rId13"/>
    <p:sldId id="271" r:id="rId14"/>
    <p:sldId id="269" r:id="rId15"/>
    <p:sldId id="387" r:id="rId16"/>
    <p:sldId id="388" r:id="rId17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192.168.2.30\informes_mdpp\Gerencia_de%20Administracion_Tributaria\Gerencia\1-Unidad_Analisis&amp;Base_Datos\A_2022\5-Pedidos_GAT\MOROSIDAD%20CUP%202019-2020-2021\MOROSIDAD%20GAT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\\192.168.2.30\informes_mdpp\Gerencia_de%20Administracion_Tributaria\Gerencia\1-Unidad_Analisis&amp;Base_Datos\A_2022\5-Pedidos_GAT\MOROSIDAD%20CUP%202019-2020-2021\MOROSIDAD%20GAT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\\192.168.2.30\informes_mdpp\Gerencia_de%20Administracion_Tributaria\Gerencia\1-Unidad_Analisis&amp;Base_Datos\A_2022\5-Pedidos_GAT\MOROSIDAD%20CUP%202019-2020-2021\MOROSIDAD%20GAT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500" b="1" i="0" u="none" strike="noStrike" kern="1200" cap="all" spc="10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s-PE" sz="1200">
                <a:solidFill>
                  <a:srgbClr val="002060"/>
                </a:solidFill>
                <a:latin typeface="Arial Narrow" panose="020B0606020202030204" pitchFamily="34" charset="0"/>
              </a:rPr>
              <a:t>Evolución Morosidad Zona "NORTE"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1" i="0" u="none" strike="noStrike" kern="1200" cap="all" spc="100" normalizeH="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s-P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5400" cap="rnd">
              <a:solidFill>
                <a:schemeClr val="lt1"/>
              </a:solidFill>
              <a:round/>
            </a:ln>
            <a:effectLst>
              <a:outerShdw dist="25400" dir="2700000" algn="tl" rotWithShape="0">
                <a:schemeClr val="accent1"/>
              </a:outerShdw>
            </a:effectLst>
          </c:spPr>
          <c:marker>
            <c:symbol val="none"/>
          </c:marker>
          <c:dLbls>
            <c:spPr>
              <a:solidFill>
                <a:schemeClr val="accent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PE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resumen!$D$30:$G$30</c:f>
              <c:strCache>
                <c:ptCount val="4"/>
                <c:pt idx="0">
                  <c:v> PERIODO 2018 </c:v>
                </c:pt>
                <c:pt idx="1">
                  <c:v> PERIODO 2019 </c:v>
                </c:pt>
                <c:pt idx="2">
                  <c:v> PERIODO 2020 </c:v>
                </c:pt>
                <c:pt idx="3">
                  <c:v> PERIODO 2021 </c:v>
                </c:pt>
              </c:strCache>
            </c:strRef>
          </c:cat>
          <c:val>
            <c:numRef>
              <c:f>resumen!$D$31:$G$31</c:f>
              <c:numCache>
                <c:formatCode>0.00%</c:formatCode>
                <c:ptCount val="4"/>
                <c:pt idx="0">
                  <c:v>0.70077677695375784</c:v>
                </c:pt>
                <c:pt idx="1">
                  <c:v>0.60348235866958566</c:v>
                </c:pt>
                <c:pt idx="2">
                  <c:v>0.68513078673933103</c:v>
                </c:pt>
                <c:pt idx="3">
                  <c:v>0.47684155116783178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EC5-4403-85B1-8DD7BE80775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gradFill>
                <a:gsLst>
                  <a:gs pos="0">
                    <a:schemeClr val="lt1"/>
                  </a:gs>
                  <a:gs pos="100000">
                    <a:schemeClr val="lt1">
                      <a:alpha val="0"/>
                    </a:schemeClr>
                  </a:gs>
                </a:gsLst>
                <a:lin ang="5400000" scaled="0"/>
              </a:gradFill>
              <a:round/>
            </a:ln>
            <a:effectLst/>
          </c:spPr>
        </c:dropLines>
        <c:smooth val="0"/>
        <c:axId val="803242704"/>
        <c:axId val="803243536"/>
      </c:lineChart>
      <c:catAx>
        <c:axId val="803242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PE"/>
          </a:p>
        </c:txPr>
        <c:crossAx val="803243536"/>
        <c:crosses val="autoZero"/>
        <c:auto val="1"/>
        <c:lblAlgn val="ctr"/>
        <c:lblOffset val="100"/>
        <c:noMultiLvlLbl val="0"/>
      </c:catAx>
      <c:valAx>
        <c:axId val="803243536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803242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60000"/>
        <a:lumOff val="40000"/>
      </a:schemeClr>
    </a:solidFill>
    <a:ln w="9525" cap="flat" cmpd="sng" algn="ctr">
      <a:solidFill>
        <a:schemeClr val="lt1">
          <a:lumMod val="85000"/>
        </a:schemeClr>
      </a:solidFill>
      <a:round/>
    </a:ln>
    <a:effectLst/>
  </c:spPr>
  <c:txPr>
    <a:bodyPr/>
    <a:lstStyle/>
    <a:p>
      <a:pPr>
        <a:defRPr/>
      </a:pPr>
      <a:endParaRPr lang="es-PE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500" b="1" i="0" u="none" strike="noStrike" kern="1200" cap="all" spc="10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s-PE" sz="1200">
                <a:solidFill>
                  <a:srgbClr val="002060"/>
                </a:solidFill>
                <a:latin typeface="Arial Narrow" panose="020B0606020202030204" pitchFamily="34" charset="0"/>
              </a:rPr>
              <a:t>Evolución Morosidad Zona "CENTRO"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1" i="0" u="none" strike="noStrike" kern="1200" cap="all" spc="100" normalizeH="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s-P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5400" cap="rnd">
              <a:solidFill>
                <a:schemeClr val="lt1"/>
              </a:solidFill>
              <a:round/>
            </a:ln>
            <a:effectLst>
              <a:outerShdw dist="25400" dir="2700000" algn="tl" rotWithShape="0">
                <a:schemeClr val="accent1"/>
              </a:outerShdw>
            </a:effectLst>
          </c:spPr>
          <c:marker>
            <c:symbol val="none"/>
          </c:marker>
          <c:dLbls>
            <c:spPr>
              <a:solidFill>
                <a:schemeClr val="accent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PE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resumen!$D$35:$G$35</c:f>
              <c:strCache>
                <c:ptCount val="4"/>
                <c:pt idx="0">
                  <c:v> PERIODO 2018 </c:v>
                </c:pt>
                <c:pt idx="1">
                  <c:v> PERIODO 2019 </c:v>
                </c:pt>
                <c:pt idx="2">
                  <c:v> PERIODO 2020 </c:v>
                </c:pt>
                <c:pt idx="3">
                  <c:v> PERIODO 2021 </c:v>
                </c:pt>
              </c:strCache>
            </c:strRef>
          </c:cat>
          <c:val>
            <c:numRef>
              <c:f>resumen!$D$36:$G$36</c:f>
              <c:numCache>
                <c:formatCode>0.00%</c:formatCode>
                <c:ptCount val="4"/>
                <c:pt idx="0">
                  <c:v>0.62581814599916663</c:v>
                </c:pt>
                <c:pt idx="1">
                  <c:v>0.5398238850546242</c:v>
                </c:pt>
                <c:pt idx="2">
                  <c:v>0.62564958549328176</c:v>
                </c:pt>
                <c:pt idx="3">
                  <c:v>0.59755093255499903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9C0-42F9-907A-372CB24D1EE0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gradFill>
                <a:gsLst>
                  <a:gs pos="0">
                    <a:schemeClr val="lt1"/>
                  </a:gs>
                  <a:gs pos="100000">
                    <a:schemeClr val="lt1">
                      <a:alpha val="0"/>
                    </a:schemeClr>
                  </a:gs>
                </a:gsLst>
                <a:lin ang="5400000" scaled="0"/>
              </a:gradFill>
              <a:round/>
            </a:ln>
            <a:effectLst/>
          </c:spPr>
        </c:dropLines>
        <c:smooth val="0"/>
        <c:axId val="803242704"/>
        <c:axId val="803243536"/>
      </c:lineChart>
      <c:catAx>
        <c:axId val="803242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3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s-PE"/>
          </a:p>
        </c:txPr>
        <c:crossAx val="803243536"/>
        <c:crosses val="autoZero"/>
        <c:auto val="1"/>
        <c:lblAlgn val="ctr"/>
        <c:lblOffset val="100"/>
        <c:noMultiLvlLbl val="0"/>
      </c:catAx>
      <c:valAx>
        <c:axId val="803243536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803242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60000"/>
        <a:lumOff val="40000"/>
      </a:schemeClr>
    </a:solidFill>
    <a:ln w="9525" cap="flat" cmpd="sng" algn="ctr">
      <a:solidFill>
        <a:schemeClr val="lt1">
          <a:lumMod val="85000"/>
        </a:schemeClr>
      </a:solidFill>
      <a:round/>
    </a:ln>
    <a:effectLst/>
  </c:spPr>
  <c:txPr>
    <a:bodyPr/>
    <a:lstStyle/>
    <a:p>
      <a:pPr>
        <a:defRPr/>
      </a:pPr>
      <a:endParaRPr lang="es-PE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500" b="1" i="0" u="none" strike="noStrike" kern="1200" cap="all" spc="10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s-PE" sz="1200">
                <a:solidFill>
                  <a:srgbClr val="002060"/>
                </a:solidFill>
                <a:latin typeface="Arial Narrow" panose="020B0606020202030204" pitchFamily="34" charset="0"/>
              </a:rPr>
              <a:t>Evolución Morosidad Zona "SUR"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1" i="0" u="none" strike="noStrike" kern="1200" cap="all" spc="100" normalizeH="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s-P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5400" cap="rnd">
              <a:solidFill>
                <a:schemeClr val="lt1"/>
              </a:solidFill>
              <a:round/>
            </a:ln>
            <a:effectLst>
              <a:outerShdw dist="25400" dir="2700000" algn="tl" rotWithShape="0">
                <a:schemeClr val="accent1"/>
              </a:outerShdw>
            </a:effectLst>
          </c:spPr>
          <c:marker>
            <c:symbol val="none"/>
          </c:marker>
          <c:dLbls>
            <c:spPr>
              <a:solidFill>
                <a:schemeClr val="accent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PE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resumen!$D$40:$G$40</c:f>
              <c:strCache>
                <c:ptCount val="4"/>
                <c:pt idx="0">
                  <c:v> PERIODO 2018 </c:v>
                </c:pt>
                <c:pt idx="1">
                  <c:v> PERIODO 2019 </c:v>
                </c:pt>
                <c:pt idx="2">
                  <c:v> PERIODO 2020 </c:v>
                </c:pt>
                <c:pt idx="3">
                  <c:v> PERIODO 2021 </c:v>
                </c:pt>
              </c:strCache>
            </c:strRef>
          </c:cat>
          <c:val>
            <c:numRef>
              <c:f>resumen!$D$41:$G$41</c:f>
              <c:numCache>
                <c:formatCode>0.00%</c:formatCode>
                <c:ptCount val="4"/>
                <c:pt idx="0">
                  <c:v>0.71354506452796596</c:v>
                </c:pt>
                <c:pt idx="1">
                  <c:v>0.51723390932795743</c:v>
                </c:pt>
                <c:pt idx="2">
                  <c:v>0.68969860949640716</c:v>
                </c:pt>
                <c:pt idx="3">
                  <c:v>0.57180860584895576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0D0-4FFB-802A-9839F1E21A56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gradFill>
                <a:gsLst>
                  <a:gs pos="0">
                    <a:schemeClr val="lt1"/>
                  </a:gs>
                  <a:gs pos="100000">
                    <a:schemeClr val="lt1">
                      <a:alpha val="0"/>
                    </a:schemeClr>
                  </a:gs>
                </a:gsLst>
                <a:lin ang="5400000" scaled="0"/>
              </a:gradFill>
              <a:round/>
            </a:ln>
            <a:effectLst/>
          </c:spPr>
        </c:dropLines>
        <c:smooth val="0"/>
        <c:axId val="803242704"/>
        <c:axId val="803243536"/>
      </c:lineChart>
      <c:catAx>
        <c:axId val="803242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3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s-PE"/>
          </a:p>
        </c:txPr>
        <c:crossAx val="803243536"/>
        <c:crosses val="autoZero"/>
        <c:auto val="1"/>
        <c:lblAlgn val="ctr"/>
        <c:lblOffset val="100"/>
        <c:noMultiLvlLbl val="0"/>
      </c:catAx>
      <c:valAx>
        <c:axId val="803243536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803242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60000"/>
        <a:lumOff val="40000"/>
      </a:schemeClr>
    </a:solidFill>
    <a:ln w="9525" cap="flat" cmpd="sng" algn="ctr">
      <a:solidFill>
        <a:schemeClr val="lt1">
          <a:lumMod val="85000"/>
        </a:schemeClr>
      </a:solidFill>
      <a:round/>
    </a:ln>
    <a:effectLst/>
  </c:spPr>
  <c:txPr>
    <a:bodyPr/>
    <a:lstStyle/>
    <a:p>
      <a:pPr>
        <a:defRPr/>
      </a:pPr>
      <a:endParaRPr lang="es-PE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8977241700074756E-2"/>
          <c:y val="5.1365788511303641E-2"/>
          <c:w val="0.8752841140355011"/>
          <c:h val="0.8284524584008985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Hoja1!$C$2</c:f>
              <c:strCache>
                <c:ptCount val="1"/>
                <c:pt idx="0">
                  <c:v>2018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-5.0925337632079971E-17"/>
                  <c:y val="-4.1666666666666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1DC-4514-9E6B-7C8E90A53A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es-P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Hoja1!$B$2</c:f>
              <c:strCache>
                <c:ptCount val="1"/>
                <c:pt idx="0">
                  <c:v>AÑO</c:v>
                </c:pt>
              </c:strCache>
            </c:strRef>
          </c:cat>
          <c:val>
            <c:numRef>
              <c:f>Hoja1!$C$3</c:f>
              <c:numCache>
                <c:formatCode>#,##0</c:formatCode>
                <c:ptCount val="1"/>
                <c:pt idx="0">
                  <c:v>3078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1DC-4514-9E6B-7C8E90A53A89}"/>
            </c:ext>
          </c:extLst>
        </c:ser>
        <c:ser>
          <c:idx val="1"/>
          <c:order val="1"/>
          <c:tx>
            <c:strRef>
              <c:f>Hoja1!$D$2</c:f>
              <c:strCache>
                <c:ptCount val="1"/>
                <c:pt idx="0">
                  <c:v>2019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0"/>
                  <c:y val="-5.09259259259260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1DC-4514-9E6B-7C8E90A53A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es-P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Hoja1!$B$2</c:f>
              <c:strCache>
                <c:ptCount val="1"/>
                <c:pt idx="0">
                  <c:v>AÑO</c:v>
                </c:pt>
              </c:strCache>
            </c:strRef>
          </c:cat>
          <c:val>
            <c:numRef>
              <c:f>Hoja1!$D$3</c:f>
              <c:numCache>
                <c:formatCode>#,##0</c:formatCode>
                <c:ptCount val="1"/>
                <c:pt idx="0">
                  <c:v>7265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1DC-4514-9E6B-7C8E90A53A89}"/>
            </c:ext>
          </c:extLst>
        </c:ser>
        <c:ser>
          <c:idx val="2"/>
          <c:order val="2"/>
          <c:tx>
            <c:strRef>
              <c:f>Hoja1!$E$2</c:f>
              <c:strCache>
                <c:ptCount val="1"/>
                <c:pt idx="0">
                  <c:v>2020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-2.7777777777777267E-3"/>
                  <c:y val="-4.1666666666666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1DC-4514-9E6B-7C8E90A53A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es-P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Hoja1!$B$2</c:f>
              <c:strCache>
                <c:ptCount val="1"/>
                <c:pt idx="0">
                  <c:v>AÑO</c:v>
                </c:pt>
              </c:strCache>
            </c:strRef>
          </c:cat>
          <c:val>
            <c:numRef>
              <c:f>Hoja1!$E$3</c:f>
              <c:numCache>
                <c:formatCode>#,##0</c:formatCode>
                <c:ptCount val="1"/>
                <c:pt idx="0">
                  <c:v>17647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1DC-4514-9E6B-7C8E90A53A89}"/>
            </c:ext>
          </c:extLst>
        </c:ser>
        <c:ser>
          <c:idx val="3"/>
          <c:order val="3"/>
          <c:tx>
            <c:strRef>
              <c:f>Hoja1!$F$2</c:f>
              <c:strCache>
                <c:ptCount val="1"/>
                <c:pt idx="0">
                  <c:v>2021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2.7777777777777779E-3"/>
                  <c:y val="-5.5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1DC-4514-9E6B-7C8E90A53A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es-P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Hoja1!$B$2</c:f>
              <c:strCache>
                <c:ptCount val="1"/>
                <c:pt idx="0">
                  <c:v>AÑO</c:v>
                </c:pt>
              </c:strCache>
            </c:strRef>
          </c:cat>
          <c:val>
            <c:numRef>
              <c:f>Hoja1!$F$3</c:f>
              <c:numCache>
                <c:formatCode>#,##0</c:formatCode>
                <c:ptCount val="1"/>
                <c:pt idx="0">
                  <c:v>25132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1DC-4514-9E6B-7C8E90A53A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12282335"/>
        <c:axId val="2012279839"/>
        <c:axId val="52103391"/>
      </c:bar3DChart>
      <c:catAx>
        <c:axId val="20122823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es-PE"/>
          </a:p>
        </c:txPr>
        <c:crossAx val="2012279839"/>
        <c:crosses val="autoZero"/>
        <c:auto val="1"/>
        <c:lblAlgn val="ctr"/>
        <c:lblOffset val="100"/>
        <c:noMultiLvlLbl val="0"/>
      </c:catAx>
      <c:valAx>
        <c:axId val="2012279839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crossAx val="2012282335"/>
        <c:crosses val="autoZero"/>
        <c:crossBetween val="between"/>
      </c:valAx>
      <c:serAx>
        <c:axId val="52103391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es-PE"/>
          </a:p>
        </c:txPr>
        <c:crossAx val="2012279839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s-P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8">
  <cs:axisTitle>
    <cs:lnRef idx="0"/>
    <cs:fillRef idx="0"/>
    <cs:effectRef idx="0"/>
    <cs:fontRef idx="minor">
      <a:schemeClr val="lt1"/>
    </cs:fontRef>
    <cs:defRPr sz="900" b="1" kern="1200"/>
  </cs:axisTitle>
  <cs:categoryAxis>
    <cs:lnRef idx="0">
      <cs:styleClr val="0"/>
    </cs:lnRef>
    <cs:fillRef idx="0"/>
    <cs:effectRef idx="0"/>
    <cs:fontRef idx="minor">
      <a:schemeClr val="lt1"/>
    </cs:fontRef>
    <cs:defRPr sz="900" kern="1200" spc="3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lt1">
            <a:lumMod val="85000"/>
          </a:schemeClr>
        </a:solidFill>
        <a:round/>
      </a:ln>
    </cs:spPr>
    <cs:defRPr sz="1000" kern="1200"/>
  </cs:chartArea>
  <cs:dataLabel>
    <cs:lnRef idx="0"/>
    <cs:fillRef idx="0">
      <cs:styleClr val="0"/>
    </cs:fillRef>
    <cs:effectRef idx="0"/>
    <cs:fontRef idx="minor">
      <a:schemeClr val="lt1"/>
    </cs:fontRef>
    <cs:spPr>
      <a:solidFill>
        <a:schemeClr val="phClr"/>
      </a:solidFill>
    </cs:spPr>
    <cs:defRPr sz="900" b="1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25400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900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lt1"/>
            </a:gs>
            <a:gs pos="100000">
              <a:schemeClr val="lt1">
                <a:alpha val="0"/>
              </a:schemeClr>
            </a:gs>
          </a:gsLst>
          <a:lin ang="5400000" scaled="0"/>
        </a:gradFill>
        <a:round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defRPr sz="900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500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900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8">
  <cs:axisTitle>
    <cs:lnRef idx="0"/>
    <cs:fillRef idx="0"/>
    <cs:effectRef idx="0"/>
    <cs:fontRef idx="minor">
      <a:schemeClr val="lt1"/>
    </cs:fontRef>
    <cs:defRPr sz="900" b="1" kern="1200"/>
  </cs:axisTitle>
  <cs:categoryAxis>
    <cs:lnRef idx="0">
      <cs:styleClr val="0"/>
    </cs:lnRef>
    <cs:fillRef idx="0"/>
    <cs:effectRef idx="0"/>
    <cs:fontRef idx="minor">
      <a:schemeClr val="lt1"/>
    </cs:fontRef>
    <cs:defRPr sz="900" kern="1200" spc="3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lt1">
            <a:lumMod val="85000"/>
          </a:schemeClr>
        </a:solidFill>
        <a:round/>
      </a:ln>
    </cs:spPr>
    <cs:defRPr sz="1000" kern="1200"/>
  </cs:chartArea>
  <cs:dataLabel>
    <cs:lnRef idx="0"/>
    <cs:fillRef idx="0">
      <cs:styleClr val="0"/>
    </cs:fillRef>
    <cs:effectRef idx="0"/>
    <cs:fontRef idx="minor">
      <a:schemeClr val="lt1"/>
    </cs:fontRef>
    <cs:spPr>
      <a:solidFill>
        <a:schemeClr val="phClr"/>
      </a:solidFill>
    </cs:spPr>
    <cs:defRPr sz="900" b="1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25400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900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lt1"/>
            </a:gs>
            <a:gs pos="100000">
              <a:schemeClr val="lt1">
                <a:alpha val="0"/>
              </a:schemeClr>
            </a:gs>
          </a:gsLst>
          <a:lin ang="5400000" scaled="0"/>
        </a:gradFill>
        <a:round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defRPr sz="900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500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900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38">
  <cs:axisTitle>
    <cs:lnRef idx="0"/>
    <cs:fillRef idx="0"/>
    <cs:effectRef idx="0"/>
    <cs:fontRef idx="minor">
      <a:schemeClr val="lt1"/>
    </cs:fontRef>
    <cs:defRPr sz="900" b="1" kern="1200"/>
  </cs:axisTitle>
  <cs:categoryAxis>
    <cs:lnRef idx="0">
      <cs:styleClr val="0"/>
    </cs:lnRef>
    <cs:fillRef idx="0"/>
    <cs:effectRef idx="0"/>
    <cs:fontRef idx="minor">
      <a:schemeClr val="lt1"/>
    </cs:fontRef>
    <cs:defRPr sz="900" kern="1200" spc="3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lt1">
            <a:lumMod val="85000"/>
          </a:schemeClr>
        </a:solidFill>
        <a:round/>
      </a:ln>
    </cs:spPr>
    <cs:defRPr sz="1000" kern="1200"/>
  </cs:chartArea>
  <cs:dataLabel>
    <cs:lnRef idx="0"/>
    <cs:fillRef idx="0">
      <cs:styleClr val="0"/>
    </cs:fillRef>
    <cs:effectRef idx="0"/>
    <cs:fontRef idx="minor">
      <a:schemeClr val="lt1"/>
    </cs:fontRef>
    <cs:spPr>
      <a:solidFill>
        <a:schemeClr val="phClr"/>
      </a:solidFill>
    </cs:spPr>
    <cs:defRPr sz="900" b="1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25400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900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lt1"/>
            </a:gs>
            <a:gs pos="100000">
              <a:schemeClr val="lt1">
                <a:alpha val="0"/>
              </a:schemeClr>
            </a:gs>
          </a:gsLst>
          <a:lin ang="5400000" scaled="0"/>
        </a:gradFill>
        <a:round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defRPr sz="900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500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900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image" Target="../media/image2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image" Target="../media/image2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911B79-4A10-4C03-885C-59CD85C81423}" type="doc">
      <dgm:prSet loTypeId="urn:microsoft.com/office/officeart/2005/8/layout/hList7" loCatId="process" qsTypeId="urn:microsoft.com/office/officeart/2005/8/quickstyle/simple1" qsCatId="simple" csTypeId="urn:microsoft.com/office/officeart/2005/8/colors/colorful3" csCatId="colorful" phldr="1"/>
      <dgm:spPr/>
    </dgm:pt>
    <dgm:pt modelId="{D2356927-8AF4-4F61-8AA4-D49CB2DD4D91}">
      <dgm:prSet phldrT="[Texto]"/>
      <dgm:spPr/>
      <dgm:t>
        <a:bodyPr/>
        <a:lstStyle/>
        <a:p>
          <a:r>
            <a:rPr lang="es-PE" dirty="0"/>
            <a:t>Brindar los recursos económicos necesarios a la Administración Municipal para la mejora en la calidad de vida del ciudadano. </a:t>
          </a:r>
        </a:p>
      </dgm:t>
    </dgm:pt>
    <dgm:pt modelId="{5F07FB3C-3EFB-46EB-B00A-CE227347057E}" type="parTrans" cxnId="{73F36F25-39FA-4E70-8D66-2A35F720CBDC}">
      <dgm:prSet/>
      <dgm:spPr/>
      <dgm:t>
        <a:bodyPr/>
        <a:lstStyle/>
        <a:p>
          <a:endParaRPr lang="es-PE"/>
        </a:p>
      </dgm:t>
    </dgm:pt>
    <dgm:pt modelId="{316CB59E-9D7C-4C01-895B-5F4DB92BEC3C}" type="sibTrans" cxnId="{73F36F25-39FA-4E70-8D66-2A35F720CBDC}">
      <dgm:prSet/>
      <dgm:spPr/>
      <dgm:t>
        <a:bodyPr/>
        <a:lstStyle/>
        <a:p>
          <a:endParaRPr lang="es-PE"/>
        </a:p>
      </dgm:t>
    </dgm:pt>
    <dgm:pt modelId="{108A21F6-B727-4BF4-9674-53736520C156}">
      <dgm:prSet phldrT="[Texto]"/>
      <dgm:spPr/>
      <dgm:t>
        <a:bodyPr/>
        <a:lstStyle/>
        <a:p>
          <a:r>
            <a:rPr lang="es-PE" dirty="0"/>
            <a:t>Optimizar la Gestión de Cobranza, recuperando cartera de deudores, sin dañar la comunicación y trato con el contribuyente.</a:t>
          </a:r>
        </a:p>
      </dgm:t>
    </dgm:pt>
    <dgm:pt modelId="{9ABFDA30-1A61-4962-8233-57202C096E13}" type="parTrans" cxnId="{211CECC2-36E3-47FE-BBAD-27E354C4E86A}">
      <dgm:prSet/>
      <dgm:spPr/>
      <dgm:t>
        <a:bodyPr/>
        <a:lstStyle/>
        <a:p>
          <a:endParaRPr lang="es-PE"/>
        </a:p>
      </dgm:t>
    </dgm:pt>
    <dgm:pt modelId="{08E02679-7C63-43E9-8AEA-3B58010C1FCE}" type="sibTrans" cxnId="{211CECC2-36E3-47FE-BBAD-27E354C4E86A}">
      <dgm:prSet/>
      <dgm:spPr/>
      <dgm:t>
        <a:bodyPr/>
        <a:lstStyle/>
        <a:p>
          <a:endParaRPr lang="es-PE"/>
        </a:p>
      </dgm:t>
    </dgm:pt>
    <dgm:pt modelId="{4C351B77-7F66-4A8D-A86D-D388663E4FB3}">
      <dgm:prSet phldrT="[Texto]"/>
      <dgm:spPr/>
      <dgm:t>
        <a:bodyPr/>
        <a:lstStyle/>
        <a:p>
          <a:r>
            <a:rPr lang="es-ES" dirty="0"/>
            <a:t>Actualizar la base tributaria e imponible del padrón de contribuyentes y Generar Cultura Tributaria</a:t>
          </a:r>
          <a:endParaRPr lang="es-PE" dirty="0"/>
        </a:p>
      </dgm:t>
    </dgm:pt>
    <dgm:pt modelId="{3276D036-2349-43BC-ACCD-6491EDE93530}" type="parTrans" cxnId="{94E1ACD5-9322-48C4-A15B-5D0A09E2DE39}">
      <dgm:prSet/>
      <dgm:spPr/>
      <dgm:t>
        <a:bodyPr/>
        <a:lstStyle/>
        <a:p>
          <a:endParaRPr lang="es-PE"/>
        </a:p>
      </dgm:t>
    </dgm:pt>
    <dgm:pt modelId="{B751CB40-41FE-45CB-BB24-8CB929FCC31B}" type="sibTrans" cxnId="{94E1ACD5-9322-48C4-A15B-5D0A09E2DE39}">
      <dgm:prSet/>
      <dgm:spPr/>
      <dgm:t>
        <a:bodyPr/>
        <a:lstStyle/>
        <a:p>
          <a:endParaRPr lang="es-PE"/>
        </a:p>
      </dgm:t>
    </dgm:pt>
    <dgm:pt modelId="{9BCF2CD8-C8C2-48E5-96D4-9C99EA8F323F}" type="pres">
      <dgm:prSet presAssocID="{E2911B79-4A10-4C03-885C-59CD85C81423}" presName="Name0" presStyleCnt="0">
        <dgm:presLayoutVars>
          <dgm:dir/>
          <dgm:resizeHandles val="exact"/>
        </dgm:presLayoutVars>
      </dgm:prSet>
      <dgm:spPr/>
    </dgm:pt>
    <dgm:pt modelId="{410F7BFA-1F9E-4E86-9E90-F21D325D9A1A}" type="pres">
      <dgm:prSet presAssocID="{E2911B79-4A10-4C03-885C-59CD85C81423}" presName="fgShape" presStyleLbl="fgShp" presStyleIdx="0" presStyleCnt="1" custFlipVert="1" custScaleX="3792" custScaleY="43275" custLinFactNeighborX="-36590" custLinFactNeighborY="55134"/>
      <dgm:spPr>
        <a:solidFill>
          <a:schemeClr val="tx1"/>
        </a:solidFill>
      </dgm:spPr>
    </dgm:pt>
    <dgm:pt modelId="{4D99CCDA-2940-4A54-8812-CF6807B0E586}" type="pres">
      <dgm:prSet presAssocID="{E2911B79-4A10-4C03-885C-59CD85C81423}" presName="linComp" presStyleCnt="0"/>
      <dgm:spPr/>
    </dgm:pt>
    <dgm:pt modelId="{8088FE69-4DA8-42B3-A152-B7F0737205DC}" type="pres">
      <dgm:prSet presAssocID="{D2356927-8AF4-4F61-8AA4-D49CB2DD4D91}" presName="compNode" presStyleCnt="0"/>
      <dgm:spPr/>
    </dgm:pt>
    <dgm:pt modelId="{A0B58BE5-F33B-4BF3-98E6-9E51E45D00E7}" type="pres">
      <dgm:prSet presAssocID="{D2356927-8AF4-4F61-8AA4-D49CB2DD4D91}" presName="bkgdShape" presStyleLbl="node1" presStyleIdx="0" presStyleCnt="3"/>
      <dgm:spPr/>
    </dgm:pt>
    <dgm:pt modelId="{2EDA8118-A0FA-4031-BD81-D8770AB71C52}" type="pres">
      <dgm:prSet presAssocID="{D2356927-8AF4-4F61-8AA4-D49CB2DD4D91}" presName="nodeTx" presStyleLbl="node1" presStyleIdx="0" presStyleCnt="3">
        <dgm:presLayoutVars>
          <dgm:bulletEnabled val="1"/>
        </dgm:presLayoutVars>
      </dgm:prSet>
      <dgm:spPr/>
    </dgm:pt>
    <dgm:pt modelId="{448B6375-FFE6-43FD-9B97-BAAC5AB11C00}" type="pres">
      <dgm:prSet presAssocID="{D2356927-8AF4-4F61-8AA4-D49CB2DD4D91}" presName="invisiNode" presStyleLbl="node1" presStyleIdx="0" presStyleCnt="3"/>
      <dgm:spPr/>
    </dgm:pt>
    <dgm:pt modelId="{07C43421-AB08-4604-A5A2-E8DDF9EF0B8A}" type="pres">
      <dgm:prSet presAssocID="{D2356927-8AF4-4F61-8AA4-D49CB2DD4D91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3000" r="-43000"/>
          </a:stretch>
        </a:blipFill>
      </dgm:spPr>
    </dgm:pt>
    <dgm:pt modelId="{7C249028-614B-4DED-BC04-3C01AD169E38}" type="pres">
      <dgm:prSet presAssocID="{316CB59E-9D7C-4C01-895B-5F4DB92BEC3C}" presName="sibTrans" presStyleLbl="sibTrans2D1" presStyleIdx="0" presStyleCnt="0"/>
      <dgm:spPr/>
    </dgm:pt>
    <dgm:pt modelId="{B0237408-8637-4313-8B74-822D91F4BCB5}" type="pres">
      <dgm:prSet presAssocID="{108A21F6-B727-4BF4-9674-53736520C156}" presName="compNode" presStyleCnt="0"/>
      <dgm:spPr/>
    </dgm:pt>
    <dgm:pt modelId="{88B4207B-E496-447C-84FD-9A58E2693300}" type="pres">
      <dgm:prSet presAssocID="{108A21F6-B727-4BF4-9674-53736520C156}" presName="bkgdShape" presStyleLbl="node1" presStyleIdx="1" presStyleCnt="3"/>
      <dgm:spPr/>
    </dgm:pt>
    <dgm:pt modelId="{93D0943B-D876-4E6B-90E4-9FFC74BE16EF}" type="pres">
      <dgm:prSet presAssocID="{108A21F6-B727-4BF4-9674-53736520C156}" presName="nodeTx" presStyleLbl="node1" presStyleIdx="1" presStyleCnt="3">
        <dgm:presLayoutVars>
          <dgm:bulletEnabled val="1"/>
        </dgm:presLayoutVars>
      </dgm:prSet>
      <dgm:spPr/>
    </dgm:pt>
    <dgm:pt modelId="{9A369EFC-87CA-4234-9CB2-829017DFFF48}" type="pres">
      <dgm:prSet presAssocID="{108A21F6-B727-4BF4-9674-53736520C156}" presName="invisiNode" presStyleLbl="node1" presStyleIdx="1" presStyleCnt="3"/>
      <dgm:spPr/>
    </dgm:pt>
    <dgm:pt modelId="{F9ED1098-209A-4B9B-A6E8-27B898E15EF8}" type="pres">
      <dgm:prSet presAssocID="{108A21F6-B727-4BF4-9674-53736520C156}" presName="imagNod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</dgm:spPr>
    </dgm:pt>
    <dgm:pt modelId="{CCE76EBF-FCD0-4749-876F-BDDABFD86CF6}" type="pres">
      <dgm:prSet presAssocID="{08E02679-7C63-43E9-8AEA-3B58010C1FCE}" presName="sibTrans" presStyleLbl="sibTrans2D1" presStyleIdx="0" presStyleCnt="0"/>
      <dgm:spPr/>
    </dgm:pt>
    <dgm:pt modelId="{CD16DD43-DC66-4A11-9954-5F47DB2BF313}" type="pres">
      <dgm:prSet presAssocID="{4C351B77-7F66-4A8D-A86D-D388663E4FB3}" presName="compNode" presStyleCnt="0"/>
      <dgm:spPr/>
    </dgm:pt>
    <dgm:pt modelId="{99970734-8163-41DB-ADCF-50AC6A503E12}" type="pres">
      <dgm:prSet presAssocID="{4C351B77-7F66-4A8D-A86D-D388663E4FB3}" presName="bkgdShape" presStyleLbl="node1" presStyleIdx="2" presStyleCnt="3"/>
      <dgm:spPr/>
    </dgm:pt>
    <dgm:pt modelId="{6C3FDC7D-AB8E-4B80-A3F9-3E2F864FE9C6}" type="pres">
      <dgm:prSet presAssocID="{4C351B77-7F66-4A8D-A86D-D388663E4FB3}" presName="nodeTx" presStyleLbl="node1" presStyleIdx="2" presStyleCnt="3">
        <dgm:presLayoutVars>
          <dgm:bulletEnabled val="1"/>
        </dgm:presLayoutVars>
      </dgm:prSet>
      <dgm:spPr/>
    </dgm:pt>
    <dgm:pt modelId="{59864C5D-419A-4720-A6F8-E6EEEDA7AE81}" type="pres">
      <dgm:prSet presAssocID="{4C351B77-7F66-4A8D-A86D-D388663E4FB3}" presName="invisiNode" presStyleLbl="node1" presStyleIdx="2" presStyleCnt="3"/>
      <dgm:spPr/>
    </dgm:pt>
    <dgm:pt modelId="{9F170B39-7DCE-44DD-AF26-2F0266A04B1C}" type="pres">
      <dgm:prSet presAssocID="{4C351B77-7F66-4A8D-A86D-D388663E4FB3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</dgm:spPr>
    </dgm:pt>
  </dgm:ptLst>
  <dgm:cxnLst>
    <dgm:cxn modelId="{AE513517-4873-47D9-ACA1-1C5C1690A6BB}" type="presOf" srcId="{108A21F6-B727-4BF4-9674-53736520C156}" destId="{88B4207B-E496-447C-84FD-9A58E2693300}" srcOrd="0" destOrd="0" presId="urn:microsoft.com/office/officeart/2005/8/layout/hList7"/>
    <dgm:cxn modelId="{FA547922-8A49-4A38-B79E-5F3422A5F72C}" type="presOf" srcId="{E2911B79-4A10-4C03-885C-59CD85C81423}" destId="{9BCF2CD8-C8C2-48E5-96D4-9C99EA8F323F}" srcOrd="0" destOrd="0" presId="urn:microsoft.com/office/officeart/2005/8/layout/hList7"/>
    <dgm:cxn modelId="{73F36F25-39FA-4E70-8D66-2A35F720CBDC}" srcId="{E2911B79-4A10-4C03-885C-59CD85C81423}" destId="{D2356927-8AF4-4F61-8AA4-D49CB2DD4D91}" srcOrd="0" destOrd="0" parTransId="{5F07FB3C-3EFB-46EB-B00A-CE227347057E}" sibTransId="{316CB59E-9D7C-4C01-895B-5F4DB92BEC3C}"/>
    <dgm:cxn modelId="{E3B32535-F43B-4C56-9B38-E7E121700755}" type="presOf" srcId="{08E02679-7C63-43E9-8AEA-3B58010C1FCE}" destId="{CCE76EBF-FCD0-4749-876F-BDDABFD86CF6}" srcOrd="0" destOrd="0" presId="urn:microsoft.com/office/officeart/2005/8/layout/hList7"/>
    <dgm:cxn modelId="{920F6667-38B3-444D-8241-146FE462BE5E}" type="presOf" srcId="{D2356927-8AF4-4F61-8AA4-D49CB2DD4D91}" destId="{2EDA8118-A0FA-4031-BD81-D8770AB71C52}" srcOrd="1" destOrd="0" presId="urn:microsoft.com/office/officeart/2005/8/layout/hList7"/>
    <dgm:cxn modelId="{0830B16B-A244-4D14-8BEE-4ADA18AC7579}" type="presOf" srcId="{D2356927-8AF4-4F61-8AA4-D49CB2DD4D91}" destId="{A0B58BE5-F33B-4BF3-98E6-9E51E45D00E7}" srcOrd="0" destOrd="0" presId="urn:microsoft.com/office/officeart/2005/8/layout/hList7"/>
    <dgm:cxn modelId="{211CECC2-36E3-47FE-BBAD-27E354C4E86A}" srcId="{E2911B79-4A10-4C03-885C-59CD85C81423}" destId="{108A21F6-B727-4BF4-9674-53736520C156}" srcOrd="1" destOrd="0" parTransId="{9ABFDA30-1A61-4962-8233-57202C096E13}" sibTransId="{08E02679-7C63-43E9-8AEA-3B58010C1FCE}"/>
    <dgm:cxn modelId="{94E1ACD5-9322-48C4-A15B-5D0A09E2DE39}" srcId="{E2911B79-4A10-4C03-885C-59CD85C81423}" destId="{4C351B77-7F66-4A8D-A86D-D388663E4FB3}" srcOrd="2" destOrd="0" parTransId="{3276D036-2349-43BC-ACCD-6491EDE93530}" sibTransId="{B751CB40-41FE-45CB-BB24-8CB929FCC31B}"/>
    <dgm:cxn modelId="{C56AADD7-A9BA-4F9A-A62F-39F66477B54B}" type="presOf" srcId="{4C351B77-7F66-4A8D-A86D-D388663E4FB3}" destId="{99970734-8163-41DB-ADCF-50AC6A503E12}" srcOrd="0" destOrd="0" presId="urn:microsoft.com/office/officeart/2005/8/layout/hList7"/>
    <dgm:cxn modelId="{EA7CFADA-2AAD-46D8-8830-87EF026A77F5}" type="presOf" srcId="{108A21F6-B727-4BF4-9674-53736520C156}" destId="{93D0943B-D876-4E6B-90E4-9FFC74BE16EF}" srcOrd="1" destOrd="0" presId="urn:microsoft.com/office/officeart/2005/8/layout/hList7"/>
    <dgm:cxn modelId="{7EE77EEC-BEE0-40AA-B094-1CA43A104F6A}" type="presOf" srcId="{4C351B77-7F66-4A8D-A86D-D388663E4FB3}" destId="{6C3FDC7D-AB8E-4B80-A3F9-3E2F864FE9C6}" srcOrd="1" destOrd="0" presId="urn:microsoft.com/office/officeart/2005/8/layout/hList7"/>
    <dgm:cxn modelId="{BE5476ED-8A3F-4B01-BC75-57A7D868F83A}" type="presOf" srcId="{316CB59E-9D7C-4C01-895B-5F4DB92BEC3C}" destId="{7C249028-614B-4DED-BC04-3C01AD169E38}" srcOrd="0" destOrd="0" presId="urn:microsoft.com/office/officeart/2005/8/layout/hList7"/>
    <dgm:cxn modelId="{04C2B847-26BF-48F0-BDB2-33AAFFCB938E}" type="presParOf" srcId="{9BCF2CD8-C8C2-48E5-96D4-9C99EA8F323F}" destId="{410F7BFA-1F9E-4E86-9E90-F21D325D9A1A}" srcOrd="0" destOrd="0" presId="urn:microsoft.com/office/officeart/2005/8/layout/hList7"/>
    <dgm:cxn modelId="{30AF65CB-B724-4A2C-8069-520E92CA62FE}" type="presParOf" srcId="{9BCF2CD8-C8C2-48E5-96D4-9C99EA8F323F}" destId="{4D99CCDA-2940-4A54-8812-CF6807B0E586}" srcOrd="1" destOrd="0" presId="urn:microsoft.com/office/officeart/2005/8/layout/hList7"/>
    <dgm:cxn modelId="{E8E8EA73-885C-42B6-BAED-D9D8DC193830}" type="presParOf" srcId="{4D99CCDA-2940-4A54-8812-CF6807B0E586}" destId="{8088FE69-4DA8-42B3-A152-B7F0737205DC}" srcOrd="0" destOrd="0" presId="urn:microsoft.com/office/officeart/2005/8/layout/hList7"/>
    <dgm:cxn modelId="{AB076CCF-50FD-4C58-BED9-73D182577CEE}" type="presParOf" srcId="{8088FE69-4DA8-42B3-A152-B7F0737205DC}" destId="{A0B58BE5-F33B-4BF3-98E6-9E51E45D00E7}" srcOrd="0" destOrd="0" presId="urn:microsoft.com/office/officeart/2005/8/layout/hList7"/>
    <dgm:cxn modelId="{44BB4659-6094-466D-9438-A5A0CAF92627}" type="presParOf" srcId="{8088FE69-4DA8-42B3-A152-B7F0737205DC}" destId="{2EDA8118-A0FA-4031-BD81-D8770AB71C52}" srcOrd="1" destOrd="0" presId="urn:microsoft.com/office/officeart/2005/8/layout/hList7"/>
    <dgm:cxn modelId="{50C86558-FF7C-41E5-A8D7-8E754D07AD51}" type="presParOf" srcId="{8088FE69-4DA8-42B3-A152-B7F0737205DC}" destId="{448B6375-FFE6-43FD-9B97-BAAC5AB11C00}" srcOrd="2" destOrd="0" presId="urn:microsoft.com/office/officeart/2005/8/layout/hList7"/>
    <dgm:cxn modelId="{4F04FDEC-6131-43B0-B060-699E18EE3D86}" type="presParOf" srcId="{8088FE69-4DA8-42B3-A152-B7F0737205DC}" destId="{07C43421-AB08-4604-A5A2-E8DDF9EF0B8A}" srcOrd="3" destOrd="0" presId="urn:microsoft.com/office/officeart/2005/8/layout/hList7"/>
    <dgm:cxn modelId="{89CE979B-04D4-462C-9988-725061EC567E}" type="presParOf" srcId="{4D99CCDA-2940-4A54-8812-CF6807B0E586}" destId="{7C249028-614B-4DED-BC04-3C01AD169E38}" srcOrd="1" destOrd="0" presId="urn:microsoft.com/office/officeart/2005/8/layout/hList7"/>
    <dgm:cxn modelId="{EFD82D39-C421-4C86-97E5-79135CA5478B}" type="presParOf" srcId="{4D99CCDA-2940-4A54-8812-CF6807B0E586}" destId="{B0237408-8637-4313-8B74-822D91F4BCB5}" srcOrd="2" destOrd="0" presId="urn:microsoft.com/office/officeart/2005/8/layout/hList7"/>
    <dgm:cxn modelId="{385CEABC-EC21-4F7E-86DF-E6934A2220F4}" type="presParOf" srcId="{B0237408-8637-4313-8B74-822D91F4BCB5}" destId="{88B4207B-E496-447C-84FD-9A58E2693300}" srcOrd="0" destOrd="0" presId="urn:microsoft.com/office/officeart/2005/8/layout/hList7"/>
    <dgm:cxn modelId="{07B6526C-93FB-4D26-A257-B67EF9FAD388}" type="presParOf" srcId="{B0237408-8637-4313-8B74-822D91F4BCB5}" destId="{93D0943B-D876-4E6B-90E4-9FFC74BE16EF}" srcOrd="1" destOrd="0" presId="urn:microsoft.com/office/officeart/2005/8/layout/hList7"/>
    <dgm:cxn modelId="{F527C9C4-4048-4711-B1AB-1C27EF33F494}" type="presParOf" srcId="{B0237408-8637-4313-8B74-822D91F4BCB5}" destId="{9A369EFC-87CA-4234-9CB2-829017DFFF48}" srcOrd="2" destOrd="0" presId="urn:microsoft.com/office/officeart/2005/8/layout/hList7"/>
    <dgm:cxn modelId="{AF13BA0D-DB0D-4CDB-BE0A-6404E1CD00DD}" type="presParOf" srcId="{B0237408-8637-4313-8B74-822D91F4BCB5}" destId="{F9ED1098-209A-4B9B-A6E8-27B898E15EF8}" srcOrd="3" destOrd="0" presId="urn:microsoft.com/office/officeart/2005/8/layout/hList7"/>
    <dgm:cxn modelId="{D55E46CF-F006-4C46-8869-FB60B976F0F6}" type="presParOf" srcId="{4D99CCDA-2940-4A54-8812-CF6807B0E586}" destId="{CCE76EBF-FCD0-4749-876F-BDDABFD86CF6}" srcOrd="3" destOrd="0" presId="urn:microsoft.com/office/officeart/2005/8/layout/hList7"/>
    <dgm:cxn modelId="{753E20CC-96C1-4BE7-B92D-95877B0DEB6C}" type="presParOf" srcId="{4D99CCDA-2940-4A54-8812-CF6807B0E586}" destId="{CD16DD43-DC66-4A11-9954-5F47DB2BF313}" srcOrd="4" destOrd="0" presId="urn:microsoft.com/office/officeart/2005/8/layout/hList7"/>
    <dgm:cxn modelId="{BB88807E-594A-4254-8F20-9012802F4C9D}" type="presParOf" srcId="{CD16DD43-DC66-4A11-9954-5F47DB2BF313}" destId="{99970734-8163-41DB-ADCF-50AC6A503E12}" srcOrd="0" destOrd="0" presId="urn:microsoft.com/office/officeart/2005/8/layout/hList7"/>
    <dgm:cxn modelId="{E850AE45-8283-4E8E-B771-546B85343420}" type="presParOf" srcId="{CD16DD43-DC66-4A11-9954-5F47DB2BF313}" destId="{6C3FDC7D-AB8E-4B80-A3F9-3E2F864FE9C6}" srcOrd="1" destOrd="0" presId="urn:microsoft.com/office/officeart/2005/8/layout/hList7"/>
    <dgm:cxn modelId="{B70023FE-3CEE-416C-A418-95AA5831ADED}" type="presParOf" srcId="{CD16DD43-DC66-4A11-9954-5F47DB2BF313}" destId="{59864C5D-419A-4720-A6F8-E6EEEDA7AE81}" srcOrd="2" destOrd="0" presId="urn:microsoft.com/office/officeart/2005/8/layout/hList7"/>
    <dgm:cxn modelId="{9395F031-FFE6-45AD-969E-D47F7AC9A220}" type="presParOf" srcId="{CD16DD43-DC66-4A11-9954-5F47DB2BF313}" destId="{9F170B39-7DCE-44DD-AF26-2F0266A04B1C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B58BE5-F33B-4BF3-98E6-9E51E45D00E7}">
      <dsp:nvSpPr>
        <dsp:cNvPr id="0" name=""/>
        <dsp:cNvSpPr/>
      </dsp:nvSpPr>
      <dsp:spPr>
        <a:xfrm>
          <a:off x="1450" y="0"/>
          <a:ext cx="2256712" cy="424519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600" kern="1200" dirty="0"/>
            <a:t>Brindar los recursos económicos necesarios a la Administración Municipal para la mejora en la calidad de vida del ciudadano. </a:t>
          </a:r>
        </a:p>
      </dsp:txBody>
      <dsp:txXfrm>
        <a:off x="1450" y="1698079"/>
        <a:ext cx="2256712" cy="1698079"/>
      </dsp:txXfrm>
    </dsp:sp>
    <dsp:sp modelId="{07C43421-AB08-4604-A5A2-E8DDF9EF0B8A}">
      <dsp:nvSpPr>
        <dsp:cNvPr id="0" name=""/>
        <dsp:cNvSpPr/>
      </dsp:nvSpPr>
      <dsp:spPr>
        <a:xfrm>
          <a:off x="422981" y="254711"/>
          <a:ext cx="1413651" cy="141365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3000" r="-43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B4207B-E496-447C-84FD-9A58E2693300}">
      <dsp:nvSpPr>
        <dsp:cNvPr id="0" name=""/>
        <dsp:cNvSpPr/>
      </dsp:nvSpPr>
      <dsp:spPr>
        <a:xfrm>
          <a:off x="2325864" y="0"/>
          <a:ext cx="2256712" cy="4245199"/>
        </a:xfrm>
        <a:prstGeom prst="roundRect">
          <a:avLst>
            <a:gd name="adj" fmla="val 10000"/>
          </a:avLst>
        </a:prstGeom>
        <a:solidFill>
          <a:schemeClr val="accent3">
            <a:hueOff val="2489983"/>
            <a:satOff val="-971"/>
            <a:lumOff val="7647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600" kern="1200" dirty="0"/>
            <a:t>Optimizar la Gestión de Cobranza, recuperando cartera de deudores, sin dañar la comunicación y trato con el contribuyente.</a:t>
          </a:r>
        </a:p>
      </dsp:txBody>
      <dsp:txXfrm>
        <a:off x="2325864" y="1698079"/>
        <a:ext cx="2256712" cy="1698079"/>
      </dsp:txXfrm>
    </dsp:sp>
    <dsp:sp modelId="{F9ED1098-209A-4B9B-A6E8-27B898E15EF8}">
      <dsp:nvSpPr>
        <dsp:cNvPr id="0" name=""/>
        <dsp:cNvSpPr/>
      </dsp:nvSpPr>
      <dsp:spPr>
        <a:xfrm>
          <a:off x="2747395" y="254711"/>
          <a:ext cx="1413651" cy="1413651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970734-8163-41DB-ADCF-50AC6A503E12}">
      <dsp:nvSpPr>
        <dsp:cNvPr id="0" name=""/>
        <dsp:cNvSpPr/>
      </dsp:nvSpPr>
      <dsp:spPr>
        <a:xfrm>
          <a:off x="4650278" y="0"/>
          <a:ext cx="2256712" cy="4245199"/>
        </a:xfrm>
        <a:prstGeom prst="roundRect">
          <a:avLst>
            <a:gd name="adj" fmla="val 10000"/>
          </a:avLst>
        </a:prstGeom>
        <a:solidFill>
          <a:schemeClr val="accent3">
            <a:hueOff val="4979966"/>
            <a:satOff val="-1943"/>
            <a:lumOff val="15294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Actualizar la base tributaria e imponible del padrón de contribuyentes y Generar Cultura Tributaria</a:t>
          </a:r>
          <a:endParaRPr lang="es-PE" sz="1600" kern="1200" dirty="0"/>
        </a:p>
      </dsp:txBody>
      <dsp:txXfrm>
        <a:off x="4650278" y="1698079"/>
        <a:ext cx="2256712" cy="1698079"/>
      </dsp:txXfrm>
    </dsp:sp>
    <dsp:sp modelId="{9F170B39-7DCE-44DD-AF26-2F0266A04B1C}">
      <dsp:nvSpPr>
        <dsp:cNvPr id="0" name=""/>
        <dsp:cNvSpPr/>
      </dsp:nvSpPr>
      <dsp:spPr>
        <a:xfrm>
          <a:off x="5071809" y="254711"/>
          <a:ext cx="1413651" cy="1413651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0F7BFA-1F9E-4E86-9E90-F21D325D9A1A}">
      <dsp:nvSpPr>
        <dsp:cNvPr id="0" name=""/>
        <dsp:cNvSpPr/>
      </dsp:nvSpPr>
      <dsp:spPr>
        <a:xfrm flipV="1">
          <a:off x="1008140" y="3927848"/>
          <a:ext cx="241010" cy="275566"/>
        </a:xfrm>
        <a:prstGeom prst="leftRightArrow">
          <a:avLst/>
        </a:prstGeom>
        <a:solidFill>
          <a:schemeClr val="tx1"/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18830" cy="493315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15375" y="0"/>
            <a:ext cx="2918830" cy="493315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2" y="9371285"/>
            <a:ext cx="2918830" cy="493315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15375" y="9371285"/>
            <a:ext cx="2918830" cy="493315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78E13C9E-41D8-4EC8-8221-CBE82D79ABB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2886465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18830" cy="493315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3315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2"/>
          </a:xfrm>
          <a:prstGeom prst="rect">
            <a:avLst/>
          </a:prstGeom>
        </p:spPr>
        <p:txBody>
          <a:bodyPr vert="horz" lIns="90763" tIns="45382" rIns="90763" bIns="45382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2" y="9371285"/>
            <a:ext cx="2918830" cy="493315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15375" y="9371285"/>
            <a:ext cx="2918830" cy="493315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E6D7240D-EF8C-4232-911E-4752B270478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0068457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D7240D-EF8C-4232-911E-4752B2704782}" type="slidenum">
              <a:rPr lang="es-PE" smtClean="0"/>
              <a:t>13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50756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D7240D-EF8C-4232-911E-4752B2704782}" type="slidenum">
              <a:rPr lang="es-PE" smtClean="0"/>
              <a:t>15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05418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D7240D-EF8C-4232-911E-4752B2704782}" type="slidenum">
              <a:rPr lang="es-PE" smtClean="0"/>
              <a:t>16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069828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5DA3245-C3AF-4864-8973-7567DE4A4E74}" type="datetimeFigureOut">
              <a:rPr lang="es-PE" smtClean="0"/>
              <a:t>7/04/2022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407677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7/04/2022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98971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7/04/2022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098644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7/04/2022</a:t>
            </a:fld>
            <a:endParaRPr lang="es-P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712289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DA3245-C3AF-4864-8973-7567DE4A4E74}" type="datetimeFigureOut">
              <a:rPr lang="es-PE" smtClean="0"/>
              <a:t>7/04/2022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6531230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7/04/2022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707858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7/04/2022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3331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7/04/2022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09356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7/04/2022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66830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DA3245-C3AF-4864-8973-7567DE4A4E74}" type="datetimeFigureOut">
              <a:rPr lang="es-PE" smtClean="0"/>
              <a:t>7/04/2022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53540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DA3245-C3AF-4864-8973-7567DE4A4E74}" type="datetimeFigureOut">
              <a:rPr lang="es-PE" smtClean="0"/>
              <a:t>7/04/2022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89004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45DA3245-C3AF-4864-8973-7567DE4A4E74}" type="datetimeFigureOut">
              <a:rPr lang="es-PE" smtClean="0"/>
              <a:t>7/04/2022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5562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1368">
          <p15:clr>
            <a:srgbClr val="F26B43"/>
          </p15:clr>
        </p15:guide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chart" Target="../charts/chart1.x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chart" Target="../charts/chart2.xml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chart" Target="../charts/chart3.xml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>
          <a:xfrm>
            <a:off x="934900" y="2888940"/>
            <a:ext cx="7272808" cy="1080120"/>
          </a:xfrm>
        </p:spPr>
        <p:txBody>
          <a:bodyPr>
            <a:noAutofit/>
          </a:bodyPr>
          <a:lstStyle/>
          <a:p>
            <a:r>
              <a:rPr lang="es-PE" sz="3600" dirty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Presupuesto Participativo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PE"/>
          </a:p>
        </p:txBody>
      </p:sp>
      <p:pic>
        <p:nvPicPr>
          <p:cNvPr id="2049" name="Imagen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96370"/>
            <a:ext cx="1368152" cy="117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899593" y="1520803"/>
            <a:ext cx="727280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r"/>
                <a:tab pos="2806700" algn="ctr"/>
                <a:tab pos="5221288" algn="r"/>
                <a:tab pos="5491163" algn="r"/>
                <a:tab pos="5611813" algn="r"/>
              </a:tabLst>
            </a:pPr>
            <a:r>
              <a:rPr kumimoji="0" lang="es-MX" sz="3200" b="1" i="0" u="none" strike="noStrike" cap="none" normalizeH="0" baseline="0" dirty="0">
                <a:ln>
                  <a:noFill/>
                </a:ln>
                <a:effectLst/>
                <a:latin typeface="Candara" pitchFamily="34" charset="0"/>
                <a:ea typeface="Calibri" pitchFamily="34" charset="0"/>
                <a:cs typeface="Arial" pitchFamily="34" charset="0"/>
              </a:rPr>
              <a:t> Municipalidad Distrital de  Puente Piedra</a:t>
            </a:r>
            <a:endParaRPr kumimoji="0" lang="es-MX" sz="3200" b="1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198235" y="3645894"/>
            <a:ext cx="26755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E" sz="3600" dirty="0">
                <a:latin typeface="Arial Black" pitchFamily="34" charset="0"/>
              </a:rPr>
              <a:t>2023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2051721" y="4941168"/>
            <a:ext cx="6264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2000" dirty="0"/>
              <a:t>GERENCIA DE ADMINISTRACIÓN TRIBUTARIA</a:t>
            </a:r>
          </a:p>
        </p:txBody>
      </p:sp>
    </p:spTree>
    <p:extLst>
      <p:ext uri="{BB962C8B-B14F-4D97-AF65-F5344CB8AC3E}">
        <p14:creationId xmlns:p14="http://schemas.microsoft.com/office/powerpoint/2010/main" val="3513165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1D137188-5F4E-468C-92B9-FB3CF406EE35}"/>
              </a:ext>
            </a:extLst>
          </p:cNvPr>
          <p:cNvSpPr txBox="1">
            <a:spLocks/>
          </p:cNvSpPr>
          <p:nvPr/>
        </p:nvSpPr>
        <p:spPr>
          <a:xfrm>
            <a:off x="536592" y="1283605"/>
            <a:ext cx="8604448" cy="468301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18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Evolución Morosidad Zona “NORTE”</a:t>
            </a:r>
          </a:p>
        </p:txBody>
      </p:sp>
      <p:sp>
        <p:nvSpPr>
          <p:cNvPr id="7" name="2 Título">
            <a:extLst>
              <a:ext uri="{FF2B5EF4-FFF2-40B4-BE49-F238E27FC236}">
                <a16:creationId xmlns:a16="http://schemas.microsoft.com/office/drawing/2014/main" id="{F3201A33-768C-42C2-AFCE-78438488650E}"/>
              </a:ext>
            </a:extLst>
          </p:cNvPr>
          <p:cNvSpPr txBox="1">
            <a:spLocks/>
          </p:cNvSpPr>
          <p:nvPr/>
        </p:nvSpPr>
        <p:spPr>
          <a:xfrm>
            <a:off x="899592" y="44624"/>
            <a:ext cx="7675376" cy="93610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4000" b="1" dirty="0"/>
              <a:t>GESTIÓN TRIBUTARIA EN EL DISTRITO DE PUENTE PIEDRA</a:t>
            </a:r>
            <a:endParaRPr lang="es-PE" sz="4000" b="1" dirty="0"/>
          </a:p>
        </p:txBody>
      </p:sp>
      <p:graphicFrame>
        <p:nvGraphicFramePr>
          <p:cNvPr id="3" name="Objeto 2">
            <a:extLst>
              <a:ext uri="{FF2B5EF4-FFF2-40B4-BE49-F238E27FC236}">
                <a16:creationId xmlns:a16="http://schemas.microsoft.com/office/drawing/2014/main" id="{AD397FD3-3079-4B73-AB92-896C7D5C1D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8782628"/>
              </p:ext>
            </p:extLst>
          </p:nvPr>
        </p:nvGraphicFramePr>
        <p:xfrm>
          <a:off x="2195736" y="2054784"/>
          <a:ext cx="5112568" cy="71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Worksheet" r:id="rId3" imgW="4591086" imgH="581076" progId="Excel.Sheet.12">
                  <p:embed/>
                </p:oleObj>
              </mc:Choice>
              <mc:Fallback>
                <p:oleObj name="Worksheet" r:id="rId3" imgW="4591086" imgH="58107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95736" y="2054784"/>
                        <a:ext cx="5112568" cy="713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72ED3C9B-417D-4DEB-841D-D805842BEE1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3610540"/>
              </p:ext>
            </p:extLst>
          </p:nvPr>
        </p:nvGraphicFramePr>
        <p:xfrm>
          <a:off x="2195736" y="3013624"/>
          <a:ext cx="5112567" cy="2215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648899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1D137188-5F4E-468C-92B9-FB3CF406EE35}"/>
              </a:ext>
            </a:extLst>
          </p:cNvPr>
          <p:cNvSpPr txBox="1">
            <a:spLocks/>
          </p:cNvSpPr>
          <p:nvPr/>
        </p:nvSpPr>
        <p:spPr>
          <a:xfrm>
            <a:off x="539552" y="1340769"/>
            <a:ext cx="8604448" cy="432047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18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Evolución Morosidad Zona “CENTRO”</a:t>
            </a:r>
          </a:p>
        </p:txBody>
      </p:sp>
      <p:sp>
        <p:nvSpPr>
          <p:cNvPr id="7" name="2 Título">
            <a:extLst>
              <a:ext uri="{FF2B5EF4-FFF2-40B4-BE49-F238E27FC236}">
                <a16:creationId xmlns:a16="http://schemas.microsoft.com/office/drawing/2014/main" id="{F3201A33-768C-42C2-AFCE-78438488650E}"/>
              </a:ext>
            </a:extLst>
          </p:cNvPr>
          <p:cNvSpPr txBox="1">
            <a:spLocks/>
          </p:cNvSpPr>
          <p:nvPr/>
        </p:nvSpPr>
        <p:spPr>
          <a:xfrm>
            <a:off x="899592" y="44624"/>
            <a:ext cx="7675376" cy="93610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4000" b="1" dirty="0"/>
              <a:t>GESTIÓN TRIBUTARIA EN EL DISTRITO DE PUENTE PIEDRA</a:t>
            </a:r>
            <a:endParaRPr lang="es-PE" sz="4000" b="1" dirty="0"/>
          </a:p>
        </p:txBody>
      </p:sp>
      <p:graphicFrame>
        <p:nvGraphicFramePr>
          <p:cNvPr id="2" name="Objeto 1">
            <a:extLst>
              <a:ext uri="{FF2B5EF4-FFF2-40B4-BE49-F238E27FC236}">
                <a16:creationId xmlns:a16="http://schemas.microsoft.com/office/drawing/2014/main" id="{BDD7D21B-26A7-4301-AB01-694294C19CC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7319138"/>
              </p:ext>
            </p:extLst>
          </p:nvPr>
        </p:nvGraphicFramePr>
        <p:xfrm>
          <a:off x="2123728" y="2204864"/>
          <a:ext cx="5256584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Worksheet" r:id="rId3" imgW="4591086" imgH="581076" progId="Excel.Sheet.12">
                  <p:embed/>
                </p:oleObj>
              </mc:Choice>
              <mc:Fallback>
                <p:oleObj name="Worksheet" r:id="rId3" imgW="4591086" imgH="58107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23728" y="2204864"/>
                        <a:ext cx="5256584" cy="72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72AAA813-BE25-46AE-A606-B6B8AC3989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5540691"/>
              </p:ext>
            </p:extLst>
          </p:nvPr>
        </p:nvGraphicFramePr>
        <p:xfrm>
          <a:off x="2123728" y="3173438"/>
          <a:ext cx="5256584" cy="2127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1504893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1D137188-5F4E-468C-92B9-FB3CF406EE35}"/>
              </a:ext>
            </a:extLst>
          </p:cNvPr>
          <p:cNvSpPr txBox="1">
            <a:spLocks/>
          </p:cNvSpPr>
          <p:nvPr/>
        </p:nvSpPr>
        <p:spPr>
          <a:xfrm>
            <a:off x="539552" y="1340769"/>
            <a:ext cx="8604448" cy="432047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18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Evolución Morosidad Zona “SUR”</a:t>
            </a:r>
          </a:p>
        </p:txBody>
      </p:sp>
      <p:sp>
        <p:nvSpPr>
          <p:cNvPr id="7" name="2 Título">
            <a:extLst>
              <a:ext uri="{FF2B5EF4-FFF2-40B4-BE49-F238E27FC236}">
                <a16:creationId xmlns:a16="http://schemas.microsoft.com/office/drawing/2014/main" id="{F3201A33-768C-42C2-AFCE-78438488650E}"/>
              </a:ext>
            </a:extLst>
          </p:cNvPr>
          <p:cNvSpPr txBox="1">
            <a:spLocks/>
          </p:cNvSpPr>
          <p:nvPr/>
        </p:nvSpPr>
        <p:spPr>
          <a:xfrm>
            <a:off x="899592" y="44624"/>
            <a:ext cx="7675376" cy="93610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4000" b="1" dirty="0"/>
              <a:t>GESTIÓN TRIBUTARIA EN EL DISTRITO DE PUENTE PIEDRA</a:t>
            </a:r>
            <a:endParaRPr lang="es-PE" sz="4000" b="1" dirty="0"/>
          </a:p>
        </p:txBody>
      </p:sp>
      <p:graphicFrame>
        <p:nvGraphicFramePr>
          <p:cNvPr id="3" name="Objeto 2">
            <a:extLst>
              <a:ext uri="{FF2B5EF4-FFF2-40B4-BE49-F238E27FC236}">
                <a16:creationId xmlns:a16="http://schemas.microsoft.com/office/drawing/2014/main" id="{E51B1F56-2507-4CE0-B8E3-068D4A7198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2897230"/>
              </p:ext>
            </p:extLst>
          </p:nvPr>
        </p:nvGraphicFramePr>
        <p:xfrm>
          <a:off x="2123728" y="2132857"/>
          <a:ext cx="5040559" cy="7305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Worksheet" r:id="rId3" imgW="4591086" imgH="581076" progId="Excel.Sheet.12">
                  <p:embed/>
                </p:oleObj>
              </mc:Choice>
              <mc:Fallback>
                <p:oleObj name="Worksheet" r:id="rId3" imgW="4591086" imgH="58107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23728" y="2132857"/>
                        <a:ext cx="5040559" cy="7305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8207B04A-D361-4D6B-B764-DCB7D6EA5A6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7090485"/>
              </p:ext>
            </p:extLst>
          </p:nvPr>
        </p:nvGraphicFramePr>
        <p:xfrm>
          <a:off x="2123728" y="3161926"/>
          <a:ext cx="5040559" cy="2067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906881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950335" y="-7915"/>
            <a:ext cx="7675376" cy="1204667"/>
          </a:xfrm>
        </p:spPr>
        <p:txBody>
          <a:bodyPr>
            <a:normAutofit/>
          </a:bodyPr>
          <a:lstStyle/>
          <a:p>
            <a:pPr algn="ctr"/>
            <a:r>
              <a:rPr lang="es-MX" sz="4000" b="1" dirty="0"/>
              <a:t>GESTIÓN TRIBUTARIA EN EL DISTRITO DE PUENTE PIEDRA</a:t>
            </a:r>
            <a:endParaRPr lang="es-PE" sz="4000" b="1" dirty="0"/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B0F650CD-FBAB-4B87-A20C-CAF06359B8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21570481"/>
              </p:ext>
            </p:extLst>
          </p:nvPr>
        </p:nvGraphicFramePr>
        <p:xfrm>
          <a:off x="1146191" y="2217528"/>
          <a:ext cx="4248472" cy="3087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049" name="Imagen 54">
            <a:extLst>
              <a:ext uri="{FF2B5EF4-FFF2-40B4-BE49-F238E27FC236}">
                <a16:creationId xmlns:a16="http://schemas.microsoft.com/office/drawing/2014/main" id="{5C2BC623-285D-4B2B-A32F-BAFBBC8674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47" r="53319"/>
          <a:stretch>
            <a:fillRect/>
          </a:stretch>
        </p:blipFill>
        <p:spPr bwMode="auto">
          <a:xfrm>
            <a:off x="5893296" y="2217528"/>
            <a:ext cx="2376264" cy="308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>
            <a:extLst>
              <a:ext uri="{FF2B5EF4-FFF2-40B4-BE49-F238E27FC236}">
                <a16:creationId xmlns:a16="http://schemas.microsoft.com/office/drawing/2014/main" id="{50E71FB1-C8EC-489C-86EB-696A35DB91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4824" y="261176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PE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BD7BFD4E-FEA9-4836-92B2-FFEE047FA828}"/>
              </a:ext>
            </a:extLst>
          </p:cNvPr>
          <p:cNvSpPr txBox="1">
            <a:spLocks/>
          </p:cNvSpPr>
          <p:nvPr/>
        </p:nvSpPr>
        <p:spPr>
          <a:xfrm>
            <a:off x="539552" y="1374960"/>
            <a:ext cx="8604448" cy="432047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18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Incremento de Contribuyentes Puntuales</a:t>
            </a:r>
          </a:p>
        </p:txBody>
      </p:sp>
    </p:spTree>
    <p:extLst>
      <p:ext uri="{BB962C8B-B14F-4D97-AF65-F5344CB8AC3E}">
        <p14:creationId xmlns:p14="http://schemas.microsoft.com/office/powerpoint/2010/main" val="18267964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80017" y="2276872"/>
            <a:ext cx="4532343" cy="2439144"/>
          </a:xfrm>
        </p:spPr>
        <p:txBody>
          <a:bodyPr>
            <a:noAutofit/>
          </a:bodyPr>
          <a:lstStyle/>
          <a:p>
            <a:r>
              <a:rPr lang="es-PE" sz="9600" dirty="0"/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167221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950335" y="-7915"/>
            <a:ext cx="7675376" cy="1204667"/>
          </a:xfrm>
        </p:spPr>
        <p:txBody>
          <a:bodyPr>
            <a:normAutofit/>
          </a:bodyPr>
          <a:lstStyle/>
          <a:p>
            <a:pPr algn="ctr"/>
            <a:r>
              <a:rPr lang="es-MX" sz="4000" b="1" dirty="0"/>
              <a:t>GESTIÓN TRIBUTARIA EN EL DISTRITO DE PUENTE PIEDRA</a:t>
            </a:r>
            <a:endParaRPr lang="es-PE" sz="4000" b="1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50E71FB1-C8EC-489C-86EB-696A35DB91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4824" y="261176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PE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FFA583F-D608-4A9A-9190-42ACB773FF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141984"/>
            <a:ext cx="8424936" cy="516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9199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950335" y="-7915"/>
            <a:ext cx="7675376" cy="1204667"/>
          </a:xfrm>
        </p:spPr>
        <p:txBody>
          <a:bodyPr>
            <a:normAutofit/>
          </a:bodyPr>
          <a:lstStyle/>
          <a:p>
            <a:pPr algn="ctr"/>
            <a:r>
              <a:rPr lang="es-MX" sz="4000" b="1" dirty="0"/>
              <a:t>GESTIÓN TRIBUTARIA EN EL DISTRITO DE PUENTE PIEDRA</a:t>
            </a:r>
            <a:endParaRPr lang="es-PE" sz="4000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4EEDE4B-8AF6-4227-AB64-6A53D5426B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766" y="1196752"/>
            <a:ext cx="8223714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980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987573"/>
            <a:ext cx="9144000" cy="555478"/>
          </a:xfrm>
          <a:solidFill>
            <a:srgbClr val="FF000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s-E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GERENCIA DE ADMINISTRACIÓN TRIBUTARIA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3212976"/>
            <a:ext cx="1440160" cy="55547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2400" dirty="0"/>
              <a:t>Objetivos: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056620314"/>
              </p:ext>
            </p:extLst>
          </p:nvPr>
        </p:nvGraphicFramePr>
        <p:xfrm>
          <a:off x="1979712" y="1963550"/>
          <a:ext cx="6908442" cy="4245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2 Título">
            <a:extLst>
              <a:ext uri="{FF2B5EF4-FFF2-40B4-BE49-F238E27FC236}">
                <a16:creationId xmlns:a16="http://schemas.microsoft.com/office/drawing/2014/main" id="{625D764D-DE41-4F52-A617-0D03E183E995}"/>
              </a:ext>
            </a:extLst>
          </p:cNvPr>
          <p:cNvSpPr txBox="1">
            <a:spLocks/>
          </p:cNvSpPr>
          <p:nvPr/>
        </p:nvSpPr>
        <p:spPr>
          <a:xfrm>
            <a:off x="734312" y="0"/>
            <a:ext cx="7675376" cy="98757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4000" b="1" dirty="0"/>
              <a:t>GESTIÓN TRIBUTARIA EN EL DISTRITO DE PUENTE PIEDRA</a:t>
            </a:r>
            <a:endParaRPr lang="es-PE" sz="4000" b="1" dirty="0"/>
          </a:p>
        </p:txBody>
      </p:sp>
    </p:spTree>
    <p:extLst>
      <p:ext uri="{BB962C8B-B14F-4D97-AF65-F5344CB8AC3E}">
        <p14:creationId xmlns:p14="http://schemas.microsoft.com/office/powerpoint/2010/main" val="651795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34312" y="0"/>
            <a:ext cx="7675376" cy="987573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000" b="1" dirty="0"/>
              <a:t>GESTIÓN TRIBUTARIA EN EL DISTRITO DE PUENTE PIEDRA</a:t>
            </a:r>
            <a:endParaRPr lang="es-PE" sz="4000" b="1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503FD30-1F37-4647-9F55-9399A0C3B01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23628" y="1916832"/>
            <a:ext cx="7020780" cy="4392488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CD42127B-EECC-4338-9A4E-927DB1269B68}"/>
              </a:ext>
            </a:extLst>
          </p:cNvPr>
          <p:cNvSpPr txBox="1">
            <a:spLocks/>
          </p:cNvSpPr>
          <p:nvPr/>
        </p:nvSpPr>
        <p:spPr>
          <a:xfrm>
            <a:off x="539552" y="1310596"/>
            <a:ext cx="8604448" cy="390212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1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ORGANIGRAMA – GERENCIA ADMINISTRACION TRIBUTARIA</a:t>
            </a:r>
          </a:p>
        </p:txBody>
      </p:sp>
    </p:spTree>
    <p:extLst>
      <p:ext uri="{BB962C8B-B14F-4D97-AF65-F5344CB8AC3E}">
        <p14:creationId xmlns:p14="http://schemas.microsoft.com/office/powerpoint/2010/main" val="306979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933019" y="0"/>
            <a:ext cx="7675376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000" b="1" dirty="0"/>
              <a:t>GESTIÓN TRIBUTARIA EN EL DISTRITO DE PUENTE PIEDRA</a:t>
            </a:r>
            <a:endParaRPr lang="es-PE" sz="4000" b="1" dirty="0"/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04A83F08-3956-481F-914D-3E348B7137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696782"/>
              </p:ext>
            </p:extLst>
          </p:nvPr>
        </p:nvGraphicFramePr>
        <p:xfrm>
          <a:off x="1673423" y="1769609"/>
          <a:ext cx="6336706" cy="796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8403">
                  <a:extLst>
                    <a:ext uri="{9D8B030D-6E8A-4147-A177-3AD203B41FA5}">
                      <a16:colId xmlns:a16="http://schemas.microsoft.com/office/drawing/2014/main" val="391940910"/>
                    </a:ext>
                  </a:extLst>
                </a:gridCol>
                <a:gridCol w="797871">
                  <a:extLst>
                    <a:ext uri="{9D8B030D-6E8A-4147-A177-3AD203B41FA5}">
                      <a16:colId xmlns:a16="http://schemas.microsoft.com/office/drawing/2014/main" val="2510981637"/>
                    </a:ext>
                  </a:extLst>
                </a:gridCol>
                <a:gridCol w="797871">
                  <a:extLst>
                    <a:ext uri="{9D8B030D-6E8A-4147-A177-3AD203B41FA5}">
                      <a16:colId xmlns:a16="http://schemas.microsoft.com/office/drawing/2014/main" val="3709650801"/>
                    </a:ext>
                  </a:extLst>
                </a:gridCol>
                <a:gridCol w="797871">
                  <a:extLst>
                    <a:ext uri="{9D8B030D-6E8A-4147-A177-3AD203B41FA5}">
                      <a16:colId xmlns:a16="http://schemas.microsoft.com/office/drawing/2014/main" val="3871194321"/>
                    </a:ext>
                  </a:extLst>
                </a:gridCol>
                <a:gridCol w="760270">
                  <a:extLst>
                    <a:ext uri="{9D8B030D-6E8A-4147-A177-3AD203B41FA5}">
                      <a16:colId xmlns:a16="http://schemas.microsoft.com/office/drawing/2014/main" val="2559444065"/>
                    </a:ext>
                  </a:extLst>
                </a:gridCol>
                <a:gridCol w="778776">
                  <a:extLst>
                    <a:ext uri="{9D8B030D-6E8A-4147-A177-3AD203B41FA5}">
                      <a16:colId xmlns:a16="http://schemas.microsoft.com/office/drawing/2014/main" val="2671557628"/>
                    </a:ext>
                  </a:extLst>
                </a:gridCol>
                <a:gridCol w="778776">
                  <a:extLst>
                    <a:ext uri="{9D8B030D-6E8A-4147-A177-3AD203B41FA5}">
                      <a16:colId xmlns:a16="http://schemas.microsoft.com/office/drawing/2014/main" val="2827857348"/>
                    </a:ext>
                  </a:extLst>
                </a:gridCol>
                <a:gridCol w="1026868">
                  <a:extLst>
                    <a:ext uri="{9D8B030D-6E8A-4147-A177-3AD203B41FA5}">
                      <a16:colId xmlns:a16="http://schemas.microsoft.com/office/drawing/2014/main" val="706446397"/>
                    </a:ext>
                  </a:extLst>
                </a:gridCol>
              </a:tblGrid>
              <a:tr h="3112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00" dirty="0">
                          <a:effectLst/>
                          <a:latin typeface="Arial Narrow" panose="020B0606020202030204" pitchFamily="34" charset="0"/>
                        </a:rPr>
                        <a:t>Año</a:t>
                      </a:r>
                      <a:endParaRPr lang="es-PE" sz="11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00" dirty="0">
                          <a:effectLst/>
                          <a:latin typeface="Arial Narrow" panose="020B0606020202030204" pitchFamily="34" charset="0"/>
                        </a:rPr>
                        <a:t>2015</a:t>
                      </a:r>
                      <a:endParaRPr lang="es-PE" sz="11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00" dirty="0">
                          <a:effectLst/>
                          <a:latin typeface="Arial Narrow" panose="020B0606020202030204" pitchFamily="34" charset="0"/>
                        </a:rPr>
                        <a:t>2016</a:t>
                      </a:r>
                      <a:endParaRPr lang="es-PE" sz="11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00" dirty="0">
                          <a:effectLst/>
                          <a:latin typeface="Arial Narrow" panose="020B0606020202030204" pitchFamily="34" charset="0"/>
                        </a:rPr>
                        <a:t>2017</a:t>
                      </a:r>
                      <a:endParaRPr lang="es-PE" sz="11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00" dirty="0">
                          <a:effectLst/>
                          <a:latin typeface="Arial Narrow" panose="020B0606020202030204" pitchFamily="34" charset="0"/>
                        </a:rPr>
                        <a:t>2018</a:t>
                      </a:r>
                      <a:endParaRPr lang="es-PE" sz="11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00" dirty="0">
                          <a:effectLst/>
                          <a:latin typeface="Arial Narrow" panose="020B0606020202030204" pitchFamily="34" charset="0"/>
                        </a:rPr>
                        <a:t>2019</a:t>
                      </a:r>
                      <a:endParaRPr lang="es-PE" sz="11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00" dirty="0">
                          <a:effectLst/>
                          <a:latin typeface="Arial Narrow" panose="020B0606020202030204" pitchFamily="34" charset="0"/>
                        </a:rPr>
                        <a:t>2020</a:t>
                      </a:r>
                      <a:endParaRPr lang="es-PE" sz="11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00" dirty="0">
                          <a:effectLst/>
                          <a:latin typeface="Arial Narrow" panose="020B0606020202030204" pitchFamily="34" charset="0"/>
                        </a:rPr>
                        <a:t>2021</a:t>
                      </a:r>
                      <a:endParaRPr lang="es-PE" sz="11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96128979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00" dirty="0">
                          <a:effectLst/>
                          <a:latin typeface="Arial Narrow" panose="020B0606020202030204" pitchFamily="34" charset="0"/>
                        </a:rPr>
                        <a:t>Monto</a:t>
                      </a:r>
                      <a:endParaRPr lang="es-PE" sz="11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00">
                          <a:effectLst/>
                          <a:latin typeface="Arial Narrow" panose="020B0606020202030204" pitchFamily="34" charset="0"/>
                        </a:rPr>
                        <a:t>19,862,283</a:t>
                      </a:r>
                      <a:endParaRPr lang="es-PE" sz="11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00">
                          <a:effectLst/>
                          <a:latin typeface="Arial Narrow" panose="020B0606020202030204" pitchFamily="34" charset="0"/>
                        </a:rPr>
                        <a:t>22,763,906</a:t>
                      </a:r>
                      <a:endParaRPr lang="es-PE" sz="11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00">
                          <a:effectLst/>
                          <a:latin typeface="Arial Narrow" panose="020B0606020202030204" pitchFamily="34" charset="0"/>
                        </a:rPr>
                        <a:t>27,107,664</a:t>
                      </a:r>
                      <a:endParaRPr lang="es-PE" sz="11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00" dirty="0">
                          <a:effectLst/>
                          <a:latin typeface="Arial Narrow" panose="020B0606020202030204" pitchFamily="34" charset="0"/>
                        </a:rPr>
                        <a:t>25,396,700</a:t>
                      </a:r>
                      <a:endParaRPr lang="es-PE" sz="11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00">
                          <a:effectLst/>
                          <a:latin typeface="Arial Narrow" panose="020B0606020202030204" pitchFamily="34" charset="0"/>
                        </a:rPr>
                        <a:t>33,515,035</a:t>
                      </a:r>
                      <a:endParaRPr lang="es-PE" sz="11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00" dirty="0">
                          <a:effectLst/>
                          <a:latin typeface="Arial Narrow" panose="020B0606020202030204" pitchFamily="34" charset="0"/>
                        </a:rPr>
                        <a:t>20,680,269</a:t>
                      </a:r>
                      <a:endParaRPr lang="es-PE" sz="11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00" dirty="0">
                          <a:effectLst/>
                          <a:latin typeface="Arial Narrow" panose="020B0606020202030204" pitchFamily="34" charset="0"/>
                        </a:rPr>
                        <a:t>32,076,219.65</a:t>
                      </a:r>
                      <a:endParaRPr lang="es-PE" sz="11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616163989"/>
                  </a:ext>
                </a:extLst>
              </a:tr>
              <a:tr h="1967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00"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  <a:endParaRPr lang="es-PE" sz="11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0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endParaRPr lang="es-PE" sz="11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00">
                          <a:effectLst/>
                          <a:latin typeface="Arial Narrow" panose="020B0606020202030204" pitchFamily="34" charset="0"/>
                        </a:rPr>
                        <a:t>14.61%</a:t>
                      </a:r>
                      <a:endParaRPr lang="es-PE" sz="11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00">
                          <a:effectLst/>
                          <a:latin typeface="Arial Narrow" panose="020B0606020202030204" pitchFamily="34" charset="0"/>
                        </a:rPr>
                        <a:t>19.08%</a:t>
                      </a:r>
                      <a:endParaRPr lang="es-PE" sz="11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00">
                          <a:effectLst/>
                          <a:latin typeface="Arial Narrow" panose="020B0606020202030204" pitchFamily="34" charset="0"/>
                        </a:rPr>
                        <a:t>-6.31%</a:t>
                      </a:r>
                      <a:endParaRPr lang="es-PE" sz="11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00">
                          <a:effectLst/>
                          <a:latin typeface="Arial Narrow" panose="020B0606020202030204" pitchFamily="34" charset="0"/>
                        </a:rPr>
                        <a:t>31.97%</a:t>
                      </a:r>
                      <a:endParaRPr lang="es-PE" sz="11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00">
                          <a:effectLst/>
                          <a:latin typeface="Arial Narrow" panose="020B0606020202030204" pitchFamily="34" charset="0"/>
                        </a:rPr>
                        <a:t>-38.30%</a:t>
                      </a:r>
                      <a:endParaRPr lang="es-PE" sz="11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00" dirty="0">
                          <a:effectLst/>
                          <a:latin typeface="Arial Narrow" panose="020B0606020202030204" pitchFamily="34" charset="0"/>
                        </a:rPr>
                        <a:t>55.11%</a:t>
                      </a:r>
                      <a:endParaRPr lang="es-PE" sz="11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930539968"/>
                  </a:ext>
                </a:extLst>
              </a:tr>
            </a:tbl>
          </a:graphicData>
        </a:graphic>
      </p:graphicFrame>
      <p:sp>
        <p:nvSpPr>
          <p:cNvPr id="6" name="Rectangle 3">
            <a:extLst>
              <a:ext uri="{FF2B5EF4-FFF2-40B4-BE49-F238E27FC236}">
                <a16:creationId xmlns:a16="http://schemas.microsoft.com/office/drawing/2014/main" id="{464847E5-90CE-425B-A103-6B3AADD599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7613" y="7054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altLang="es-PE" sz="800" b="1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</a:t>
            </a:r>
            <a:r>
              <a:rPr kumimoji="0" lang="es-PE" altLang="es-PE" sz="800" b="1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</a:t>
            </a:r>
            <a:r>
              <a:rPr kumimoji="0" lang="es-PE" altLang="es-PE" sz="800" b="1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fico 1: Recaudaci</a:t>
            </a:r>
            <a:r>
              <a:rPr kumimoji="0" lang="es-PE" altLang="es-PE" sz="800" b="1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ó</a:t>
            </a:r>
            <a:r>
              <a:rPr kumimoji="0" lang="es-PE" altLang="es-PE" sz="800" b="1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 Comparativa Anual 2015- 2021</a:t>
            </a:r>
            <a:endParaRPr kumimoji="0" lang="es-PE" altLang="es-PE" sz="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altLang="es-PE" sz="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*Fuente SIGAT-SATMUN al 31.12.2021</a:t>
            </a:r>
            <a:endParaRPr kumimoji="0" lang="es-PE" altLang="es-P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9C6397B-578F-4F1C-8B41-A0614C982B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565649"/>
            <a:ext cx="8136905" cy="3830713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49F482D6-B35A-4BF2-A1B3-CBA200AB6B3E}"/>
              </a:ext>
            </a:extLst>
          </p:cNvPr>
          <p:cNvSpPr txBox="1"/>
          <p:nvPr/>
        </p:nvSpPr>
        <p:spPr>
          <a:xfrm>
            <a:off x="1025860" y="6336320"/>
            <a:ext cx="4877780" cy="2578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1000"/>
              </a:spcAft>
            </a:pPr>
            <a:r>
              <a:rPr lang="es-PE" sz="10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Gráfico 1: Recaudación Comparativa Anual 2015- 2021</a:t>
            </a:r>
            <a:endParaRPr lang="es-P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A9A3E589-D6FC-4B23-B117-78E26AFCA6B7}"/>
              </a:ext>
            </a:extLst>
          </p:cNvPr>
          <p:cNvSpPr txBox="1">
            <a:spLocks/>
          </p:cNvSpPr>
          <p:nvPr/>
        </p:nvSpPr>
        <p:spPr>
          <a:xfrm>
            <a:off x="539552" y="1223781"/>
            <a:ext cx="8604448" cy="390212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1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RECAUDACIÓN HISTÓRICA (2015 – 2021)</a:t>
            </a:r>
          </a:p>
        </p:txBody>
      </p:sp>
    </p:spTree>
    <p:extLst>
      <p:ext uri="{BB962C8B-B14F-4D97-AF65-F5344CB8AC3E}">
        <p14:creationId xmlns:p14="http://schemas.microsoft.com/office/powerpoint/2010/main" val="651041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899592" y="44624"/>
            <a:ext cx="7675376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000" b="1" dirty="0"/>
              <a:t>GESTIÓN TRIBUTARIA EN EL DISTRITO DE PUENTE PIEDRA</a:t>
            </a:r>
            <a:endParaRPr lang="es-PE" sz="4000" b="1" dirty="0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464847E5-90CE-425B-A103-6B3AADD599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7613" y="7054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altLang="es-PE" sz="800" b="1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</a:t>
            </a:r>
            <a:r>
              <a:rPr kumimoji="0" lang="es-PE" altLang="es-PE" sz="800" b="1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</a:t>
            </a:r>
            <a:r>
              <a:rPr kumimoji="0" lang="es-PE" altLang="es-PE" sz="800" b="1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fico 1: Recaudaci</a:t>
            </a:r>
            <a:r>
              <a:rPr kumimoji="0" lang="es-PE" altLang="es-PE" sz="800" b="1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ó</a:t>
            </a:r>
            <a:r>
              <a:rPr kumimoji="0" lang="es-PE" altLang="es-PE" sz="800" b="1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 Comparativa Anual 2015- 2021</a:t>
            </a:r>
            <a:endParaRPr kumimoji="0" lang="es-PE" altLang="es-PE" sz="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altLang="es-PE" sz="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*Fuente SIGAT-SATMUN al 31.12.2021</a:t>
            </a:r>
            <a:endParaRPr kumimoji="0" lang="es-PE" altLang="es-P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4" name="Imagen 49">
            <a:extLst>
              <a:ext uri="{FF2B5EF4-FFF2-40B4-BE49-F238E27FC236}">
                <a16:creationId xmlns:a16="http://schemas.microsoft.com/office/drawing/2014/main" id="{0AF982AB-8293-41EF-8E6A-C1A931325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94"/>
          <a:stretch>
            <a:fillRect/>
          </a:stretch>
        </p:blipFill>
        <p:spPr bwMode="auto">
          <a:xfrm>
            <a:off x="2339752" y="1997330"/>
            <a:ext cx="5219700" cy="1337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Imagen 50">
            <a:extLst>
              <a:ext uri="{FF2B5EF4-FFF2-40B4-BE49-F238E27FC236}">
                <a16:creationId xmlns:a16="http://schemas.microsoft.com/office/drawing/2014/main" id="{9245F759-BFF4-43B6-B33F-C84F31F6FF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23162"/>
            <a:ext cx="5219700" cy="251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>
            <a:extLst>
              <a:ext uri="{FF2B5EF4-FFF2-40B4-BE49-F238E27FC236}">
                <a16:creationId xmlns:a16="http://schemas.microsoft.com/office/drawing/2014/main" id="{7EC5AF1A-0275-47E6-BC28-8DE75D5C26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850" y="1533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PE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46441539-7F92-49A2-ADFA-FFB545B5E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752" y="6038829"/>
            <a:ext cx="288032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altLang="es-PE" sz="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Gráfico 3:   Comparativo de Índice de Morosidad</a:t>
            </a:r>
            <a:r>
              <a:rPr kumimoji="0" lang="es-PE" altLang="es-PE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s-PE" altLang="es-P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4E8A4738-DA61-4A2B-BDAF-65933161B4E2}"/>
              </a:ext>
            </a:extLst>
          </p:cNvPr>
          <p:cNvSpPr txBox="1">
            <a:spLocks/>
          </p:cNvSpPr>
          <p:nvPr/>
        </p:nvSpPr>
        <p:spPr>
          <a:xfrm>
            <a:off x="539552" y="1468051"/>
            <a:ext cx="8604448" cy="390212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1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REDUCCIÓN DEL ÍNDICE DE MOROSIDAD (2018 – 2021)</a:t>
            </a:r>
          </a:p>
        </p:txBody>
      </p:sp>
    </p:spTree>
    <p:extLst>
      <p:ext uri="{BB962C8B-B14F-4D97-AF65-F5344CB8AC3E}">
        <p14:creationId xmlns:p14="http://schemas.microsoft.com/office/powerpoint/2010/main" val="27019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1527495"/>
            <a:ext cx="8604448" cy="389337"/>
          </a:xfrm>
          <a:solidFill>
            <a:srgbClr val="FF0000"/>
          </a:solidFill>
        </p:spPr>
        <p:txBody>
          <a:bodyPr anchor="ctr">
            <a:noAutofit/>
          </a:bodyPr>
          <a:lstStyle/>
          <a:p>
            <a:r>
              <a:rPr lang="es-PE" sz="1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MOROSIDAD POR ZONAS 2018</a:t>
            </a:r>
          </a:p>
        </p:txBody>
      </p:sp>
      <p:sp>
        <p:nvSpPr>
          <p:cNvPr id="4" name="Rectángulo 3"/>
          <p:cNvSpPr/>
          <p:nvPr/>
        </p:nvSpPr>
        <p:spPr>
          <a:xfrm>
            <a:off x="4932040" y="2058036"/>
            <a:ext cx="3199847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350" dirty="0">
                <a:latin typeface="Arial Rounded MT Bold" panose="020F0704030504030204" pitchFamily="34" charset="0"/>
              </a:rPr>
              <a:t>La Gerencia de Administración Tributaria ha elaborado el </a:t>
            </a:r>
            <a:r>
              <a:rPr lang="es-ES" sz="1350" dirty="0">
                <a:solidFill>
                  <a:srgbClr val="0070C0"/>
                </a:solidFill>
                <a:latin typeface="Arial Rounded MT Bold" panose="020F0704030504030204" pitchFamily="34" charset="0"/>
              </a:rPr>
              <a:t>“MAPA DE MOROSIDAD 2018” </a:t>
            </a:r>
            <a:r>
              <a:rPr lang="es-ES" sz="1350" dirty="0">
                <a:latin typeface="Arial Rounded MT Bold" panose="020F0704030504030204" pitchFamily="34" charset="0"/>
              </a:rPr>
              <a:t>en función a las zonas del distrito de Puente Piedra.</a:t>
            </a:r>
          </a:p>
          <a:p>
            <a:pPr algn="just"/>
            <a:r>
              <a:rPr lang="es-ES" sz="1350" dirty="0">
                <a:latin typeface="Arial Rounded MT Bold" panose="020F0704030504030204" pitchFamily="34" charset="0"/>
              </a:rPr>
              <a:t>El promedio de Morosidad de dichos sectores es de </a:t>
            </a:r>
            <a:r>
              <a:rPr lang="es-ES" sz="1350" dirty="0">
                <a:solidFill>
                  <a:srgbClr val="0070C0"/>
                </a:solidFill>
                <a:latin typeface="Arial Rounded MT Bold" panose="020F0704030504030204" pitchFamily="34" charset="0"/>
              </a:rPr>
              <a:t>68.25 %</a:t>
            </a:r>
          </a:p>
        </p:txBody>
      </p:sp>
      <p:sp>
        <p:nvSpPr>
          <p:cNvPr id="5" name="2 Título">
            <a:extLst>
              <a:ext uri="{FF2B5EF4-FFF2-40B4-BE49-F238E27FC236}">
                <a16:creationId xmlns:a16="http://schemas.microsoft.com/office/drawing/2014/main" id="{8CAA6FF6-02C5-4598-9D1E-C59A748C0670}"/>
              </a:ext>
            </a:extLst>
          </p:cNvPr>
          <p:cNvSpPr txBox="1">
            <a:spLocks/>
          </p:cNvSpPr>
          <p:nvPr/>
        </p:nvSpPr>
        <p:spPr>
          <a:xfrm>
            <a:off x="899592" y="44624"/>
            <a:ext cx="7675376" cy="93610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4000" b="1" dirty="0"/>
              <a:t>GESTIÓN TRIBUTARIA EN EL DISTRITO DE PUENTE PIEDRA</a:t>
            </a:r>
            <a:endParaRPr lang="es-PE" sz="4000" b="1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997A2F24-73A0-4534-BD56-FD2F7AA86D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1118680"/>
            <a:ext cx="8604448" cy="38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es-PE" sz="1800" b="1" dirty="0"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REDUCCIÓN DEL ÍNDICE DE MOROSIDAD POR ZONA</a:t>
            </a:r>
            <a:endParaRPr lang="es-P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E1CB19B-4B25-47C1-AC63-039CAC138F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425" y="2054784"/>
            <a:ext cx="3457575" cy="437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5060743" y="2132856"/>
            <a:ext cx="291931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350" dirty="0">
                <a:latin typeface="Arial Rounded MT Bold" panose="020F0704030504030204" pitchFamily="34" charset="0"/>
              </a:rPr>
              <a:t>La Gerencia de Administración Tributaria ha logrado reducir la Morosidad </a:t>
            </a:r>
            <a:r>
              <a:rPr lang="es-ES" sz="1350" dirty="0">
                <a:solidFill>
                  <a:srgbClr val="0070C0"/>
                </a:solidFill>
                <a:latin typeface="Arial Rounded MT Bold" panose="020F0704030504030204" pitchFamily="34" charset="0"/>
              </a:rPr>
              <a:t>“EL MAPA DE MOROSIDAD 2019”, </a:t>
            </a:r>
            <a:r>
              <a:rPr lang="es-ES" sz="1350" dirty="0">
                <a:latin typeface="Arial Rounded MT Bold" panose="020F0704030504030204" pitchFamily="34" charset="0"/>
              </a:rPr>
              <a:t>en función a las actividades ejecutadas en las distintas zonas del distrito de Puente Piedra; donde se realizaron las visitas y campañas de inducción.</a:t>
            </a:r>
          </a:p>
          <a:p>
            <a:pPr algn="just"/>
            <a:r>
              <a:rPr lang="es-ES" sz="1350" dirty="0">
                <a:latin typeface="Arial Rounded MT Bold" panose="020F0704030504030204" pitchFamily="34" charset="0"/>
              </a:rPr>
              <a:t>Es por ello que gracias al esfuerzo de todo el equipo de la Gerencia el promedio de Morosidad de dichos sectores se redujo en un </a:t>
            </a:r>
            <a:r>
              <a:rPr lang="es-ES" sz="1350" dirty="0">
                <a:solidFill>
                  <a:srgbClr val="0070C0"/>
                </a:solidFill>
                <a:latin typeface="Arial Rounded MT Bold" panose="020F0704030504030204" pitchFamily="34" charset="0"/>
              </a:rPr>
              <a:t>57.21 %.</a:t>
            </a:r>
          </a:p>
        </p:txBody>
      </p:sp>
      <p:sp>
        <p:nvSpPr>
          <p:cNvPr id="7" name="2 Título">
            <a:extLst>
              <a:ext uri="{FF2B5EF4-FFF2-40B4-BE49-F238E27FC236}">
                <a16:creationId xmlns:a16="http://schemas.microsoft.com/office/drawing/2014/main" id="{F3201A33-768C-42C2-AFCE-78438488650E}"/>
              </a:ext>
            </a:extLst>
          </p:cNvPr>
          <p:cNvSpPr txBox="1">
            <a:spLocks/>
          </p:cNvSpPr>
          <p:nvPr/>
        </p:nvSpPr>
        <p:spPr>
          <a:xfrm>
            <a:off x="899592" y="44624"/>
            <a:ext cx="7675376" cy="93610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4000" b="1" dirty="0"/>
              <a:t>GESTIÓN TRIBUTARIA EN EL DISTRITO DE PUENTE PIEDRA</a:t>
            </a:r>
            <a:endParaRPr lang="es-PE" sz="4000" b="1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966E51A6-7327-4D57-B5A2-045EC03C23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1118680"/>
            <a:ext cx="7440501" cy="38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es-PE" sz="1800" b="1" dirty="0"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REDUCCIÓN DEL ÍNDICE DE MOROSIDAD POR ZONA</a:t>
            </a:r>
            <a:endParaRPr lang="es-P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D71F0C8E-5BC5-4CA2-904C-D7A3E7E5EC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212" y="2132856"/>
            <a:ext cx="3477648" cy="4386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866C470C-FD8E-467D-A47E-DDAEBAAE1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1524041"/>
            <a:ext cx="8604448" cy="389337"/>
          </a:xfrm>
          <a:solidFill>
            <a:srgbClr val="FF0000"/>
          </a:solidFill>
        </p:spPr>
        <p:txBody>
          <a:bodyPr anchor="ctr">
            <a:noAutofit/>
          </a:bodyPr>
          <a:lstStyle/>
          <a:p>
            <a:r>
              <a:rPr lang="es-PE" sz="1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MOROSIDAD POR ZONA 2019</a:t>
            </a:r>
          </a:p>
        </p:txBody>
      </p:sp>
    </p:spTree>
    <p:extLst>
      <p:ext uri="{BB962C8B-B14F-4D97-AF65-F5344CB8AC3E}">
        <p14:creationId xmlns:p14="http://schemas.microsoft.com/office/powerpoint/2010/main" val="8070679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5060743" y="2132856"/>
            <a:ext cx="291931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350" dirty="0">
                <a:latin typeface="Arial Rounded MT Bold" panose="020F0704030504030204" pitchFamily="34" charset="0"/>
              </a:rPr>
              <a:t>La Gerencia de Administración Tributaria ha logrado reducir la Morosidad </a:t>
            </a:r>
            <a:r>
              <a:rPr lang="es-ES" sz="1350" dirty="0">
                <a:solidFill>
                  <a:srgbClr val="0070C0"/>
                </a:solidFill>
                <a:latin typeface="Arial Rounded MT Bold" panose="020F0704030504030204" pitchFamily="34" charset="0"/>
              </a:rPr>
              <a:t>“EL MAPA DE MOROSIDAD 2020”, </a:t>
            </a:r>
            <a:r>
              <a:rPr lang="es-ES" sz="1350" dirty="0">
                <a:latin typeface="Arial Rounded MT Bold" panose="020F0704030504030204" pitchFamily="34" charset="0"/>
              </a:rPr>
              <a:t>en función a las actividades ejecutadas en las distintas zonas del distrito de Puente Piedra; donde se realizaron las visitas y campañas de inducción.</a:t>
            </a:r>
          </a:p>
          <a:p>
            <a:pPr algn="just"/>
            <a:r>
              <a:rPr lang="es-ES" sz="1350" dirty="0">
                <a:latin typeface="Arial Rounded MT Bold" panose="020F0704030504030204" pitchFamily="34" charset="0"/>
              </a:rPr>
              <a:t>Es por ello que gracias al esfuerzo de todo el equipo de la Gerencia el promedio de Morosidad de dichos sectores se redujo en un </a:t>
            </a:r>
            <a:r>
              <a:rPr lang="es-ES" sz="1350" dirty="0">
                <a:solidFill>
                  <a:srgbClr val="0070C0"/>
                </a:solidFill>
                <a:latin typeface="Arial Rounded MT Bold" panose="020F0704030504030204" pitchFamily="34" charset="0"/>
              </a:rPr>
              <a:t>65.92 %.</a:t>
            </a:r>
          </a:p>
        </p:txBody>
      </p:sp>
      <p:sp>
        <p:nvSpPr>
          <p:cNvPr id="7" name="2 Título">
            <a:extLst>
              <a:ext uri="{FF2B5EF4-FFF2-40B4-BE49-F238E27FC236}">
                <a16:creationId xmlns:a16="http://schemas.microsoft.com/office/drawing/2014/main" id="{F3201A33-768C-42C2-AFCE-78438488650E}"/>
              </a:ext>
            </a:extLst>
          </p:cNvPr>
          <p:cNvSpPr txBox="1">
            <a:spLocks/>
          </p:cNvSpPr>
          <p:nvPr/>
        </p:nvSpPr>
        <p:spPr>
          <a:xfrm>
            <a:off x="899592" y="44624"/>
            <a:ext cx="7675376" cy="93610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4000" b="1" dirty="0"/>
              <a:t>GESTIÓN TRIBUTARIA EN EL DISTRITO DE PUENTE PIEDRA</a:t>
            </a:r>
            <a:endParaRPr lang="es-PE" sz="4000" b="1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966E51A6-7327-4D57-B5A2-045EC03C23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1118680"/>
            <a:ext cx="7440501" cy="38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es-PE" sz="1800" b="1" dirty="0"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REDUCCIÓN DEL ÍNDICE DE MOROSIDAD POR ZONA</a:t>
            </a:r>
            <a:endParaRPr lang="es-P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00000000-0008-0000-0300-00000A000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319" y="2132856"/>
            <a:ext cx="3486150" cy="437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ítulo 1">
            <a:extLst>
              <a:ext uri="{FF2B5EF4-FFF2-40B4-BE49-F238E27FC236}">
                <a16:creationId xmlns:a16="http://schemas.microsoft.com/office/drawing/2014/main" id="{B68041D4-F207-4DF0-A454-294995D20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1562161"/>
            <a:ext cx="8604448" cy="389337"/>
          </a:xfrm>
          <a:solidFill>
            <a:srgbClr val="FF0000"/>
          </a:solidFill>
        </p:spPr>
        <p:txBody>
          <a:bodyPr anchor="ctr">
            <a:noAutofit/>
          </a:bodyPr>
          <a:lstStyle/>
          <a:p>
            <a:r>
              <a:rPr lang="es-PE" sz="1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MOROSIDAD POR ZONA 2020</a:t>
            </a:r>
          </a:p>
        </p:txBody>
      </p:sp>
    </p:spTree>
    <p:extLst>
      <p:ext uri="{BB962C8B-B14F-4D97-AF65-F5344CB8AC3E}">
        <p14:creationId xmlns:p14="http://schemas.microsoft.com/office/powerpoint/2010/main" val="967268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5060742" y="2132856"/>
            <a:ext cx="2967641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350" dirty="0">
                <a:latin typeface="Arial Rounded MT Bold" panose="020F0704030504030204" pitchFamily="34" charset="0"/>
              </a:rPr>
              <a:t>La Gerencia de Administración Tributaria ha logrado reducir la Morosidad </a:t>
            </a:r>
            <a:r>
              <a:rPr lang="es-ES" sz="1350" dirty="0">
                <a:solidFill>
                  <a:srgbClr val="0070C0"/>
                </a:solidFill>
                <a:latin typeface="Arial Rounded MT Bold" panose="020F0704030504030204" pitchFamily="34" charset="0"/>
              </a:rPr>
              <a:t>“EL MAPA DE MOROSIDAD 2021”, </a:t>
            </a:r>
            <a:r>
              <a:rPr lang="es-ES" sz="1350" dirty="0">
                <a:latin typeface="Arial Rounded MT Bold" panose="020F0704030504030204" pitchFamily="34" charset="0"/>
              </a:rPr>
              <a:t>en función a las actividades ejecutadas en las distintas zonas del distrito de Puente Piedra; donde se realizaron las visitas y campañas de inducción.</a:t>
            </a:r>
          </a:p>
          <a:p>
            <a:pPr algn="just"/>
            <a:r>
              <a:rPr lang="es-ES" sz="1350" dirty="0">
                <a:latin typeface="Arial Rounded MT Bold" panose="020F0704030504030204" pitchFamily="34" charset="0"/>
              </a:rPr>
              <a:t>Es por ello que gracias al esfuerzo de todo el equipo de la Gerencia el promedio de Morosidad de dichos sectores se redujo en un </a:t>
            </a:r>
            <a:r>
              <a:rPr lang="es-ES" sz="1350" dirty="0">
                <a:solidFill>
                  <a:srgbClr val="0070C0"/>
                </a:solidFill>
                <a:latin typeface="Arial Rounded MT Bold" panose="020F0704030504030204" pitchFamily="34" charset="0"/>
              </a:rPr>
              <a:t>53.16 %.</a:t>
            </a:r>
          </a:p>
        </p:txBody>
      </p:sp>
      <p:sp>
        <p:nvSpPr>
          <p:cNvPr id="7" name="2 Título">
            <a:extLst>
              <a:ext uri="{FF2B5EF4-FFF2-40B4-BE49-F238E27FC236}">
                <a16:creationId xmlns:a16="http://schemas.microsoft.com/office/drawing/2014/main" id="{F3201A33-768C-42C2-AFCE-78438488650E}"/>
              </a:ext>
            </a:extLst>
          </p:cNvPr>
          <p:cNvSpPr txBox="1">
            <a:spLocks/>
          </p:cNvSpPr>
          <p:nvPr/>
        </p:nvSpPr>
        <p:spPr>
          <a:xfrm>
            <a:off x="899592" y="44624"/>
            <a:ext cx="7675376" cy="93610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4000" b="1" dirty="0"/>
              <a:t>GESTIÓN TRIBUTARIA EN EL DISTRITO DE PUENTE PIEDRA</a:t>
            </a:r>
            <a:endParaRPr lang="es-PE" sz="4000" b="1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966E51A6-7327-4D57-B5A2-045EC03C23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1118680"/>
            <a:ext cx="7440501" cy="38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es-PE" sz="1800" b="1" dirty="0"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REDUCCIÓN DEL ÍNDICE DE MOROSIDAD POR ZONA</a:t>
            </a:r>
            <a:endParaRPr lang="es-P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AF0110F-75CC-4CEC-A317-573F223A1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685" y="2132856"/>
            <a:ext cx="3476625" cy="438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A6941C58-EEAA-4050-82CE-B0ED19B37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1542408"/>
            <a:ext cx="8604448" cy="389337"/>
          </a:xfrm>
          <a:solidFill>
            <a:srgbClr val="FF0000"/>
          </a:solidFill>
        </p:spPr>
        <p:txBody>
          <a:bodyPr anchor="ctr">
            <a:noAutofit/>
          </a:bodyPr>
          <a:lstStyle/>
          <a:p>
            <a:r>
              <a:rPr lang="es-PE" sz="1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MOROSIDAD POR ZONA 2021</a:t>
            </a:r>
          </a:p>
        </p:txBody>
      </p:sp>
    </p:spTree>
    <p:extLst>
      <p:ext uri="{BB962C8B-B14F-4D97-AF65-F5344CB8AC3E}">
        <p14:creationId xmlns:p14="http://schemas.microsoft.com/office/powerpoint/2010/main" val="1589062032"/>
      </p:ext>
    </p:extLst>
  </p:cSld>
  <p:clrMapOvr>
    <a:masterClrMapping/>
  </p:clrMapOvr>
</p:sld>
</file>

<file path=ppt/theme/theme1.xml><?xml version="1.0" encoding="utf-8"?>
<a:theme xmlns:a="http://schemas.openxmlformats.org/drawingml/2006/main" name="Recorte">
  <a:themeElements>
    <a:clrScheme name="Recorte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Recorte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ecort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TM10001105[[fn=Recorte]]</Template>
  <TotalTime>5355</TotalTime>
  <Words>616</Words>
  <Application>Microsoft Office PowerPoint</Application>
  <PresentationFormat>Presentación en pantalla (4:3)</PresentationFormat>
  <Paragraphs>83</Paragraphs>
  <Slides>16</Slides>
  <Notes>3</Notes>
  <HiddenSlides>2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6" baseType="lpstr">
      <vt:lpstr>Arial</vt:lpstr>
      <vt:lpstr>Arial Black</vt:lpstr>
      <vt:lpstr>Arial Narrow</vt:lpstr>
      <vt:lpstr>Arial Rounded MT Bold</vt:lpstr>
      <vt:lpstr>Calibri</vt:lpstr>
      <vt:lpstr>Candara</vt:lpstr>
      <vt:lpstr>Franklin Gothic Book</vt:lpstr>
      <vt:lpstr>Tahoma</vt:lpstr>
      <vt:lpstr>Recorte</vt:lpstr>
      <vt:lpstr>Worksheet</vt:lpstr>
      <vt:lpstr>Presentación de PowerPoint</vt:lpstr>
      <vt:lpstr>GERENCIA DE ADMINISTRACIÓN TRIBUTARIA</vt:lpstr>
      <vt:lpstr>GESTIÓN TRIBUTARIA EN EL DISTRITO DE PUENTE PIEDRA</vt:lpstr>
      <vt:lpstr>GESTIÓN TRIBUTARIA EN EL DISTRITO DE PUENTE PIEDRA</vt:lpstr>
      <vt:lpstr>GESTIÓN TRIBUTARIA EN EL DISTRITO DE PUENTE PIEDRA</vt:lpstr>
      <vt:lpstr>MOROSIDAD POR ZONAS 2018</vt:lpstr>
      <vt:lpstr>MOROSIDAD POR ZONA 2019</vt:lpstr>
      <vt:lpstr>MOROSIDAD POR ZONA 2020</vt:lpstr>
      <vt:lpstr>MOROSIDAD POR ZONA 2021</vt:lpstr>
      <vt:lpstr>Presentación de PowerPoint</vt:lpstr>
      <vt:lpstr>Presentación de PowerPoint</vt:lpstr>
      <vt:lpstr>Presentación de PowerPoint</vt:lpstr>
      <vt:lpstr>GESTIÓN TRIBUTARIA EN EL DISTRITO DE PUENTE PIEDRA</vt:lpstr>
      <vt:lpstr>Gracias</vt:lpstr>
      <vt:lpstr>GESTIÓN TRIBUTARIA EN EL DISTRITO DE PUENTE PIEDRA</vt:lpstr>
      <vt:lpstr>GESTIÓN TRIBUTARIA EN EL DISTRITO DE PUENTE PIEDRA</vt:lpstr>
    </vt:vector>
  </TitlesOfParts>
  <Company>Luffi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Presupuesto participativo basado en resultados de la</dc:title>
  <dc:creator>GUILLERMO ITA ESTACIO</dc:creator>
  <cp:lastModifiedBy>Cavas Cavas</cp:lastModifiedBy>
  <cp:revision>88</cp:revision>
  <cp:lastPrinted>2022-04-05T20:39:33Z</cp:lastPrinted>
  <dcterms:created xsi:type="dcterms:W3CDTF">2019-02-13T15:34:09Z</dcterms:created>
  <dcterms:modified xsi:type="dcterms:W3CDTF">2022-04-07T15:14:39Z</dcterms:modified>
</cp:coreProperties>
</file>