
<file path=[Content_Types].xml><?xml version="1.0" encoding="utf-8"?>
<Types xmlns="http://schemas.openxmlformats.org/package/2006/content-types">
  <Default Extension="emf" ContentType="image/x-emf"/>
  <Default Extension="jpeg" ContentType="image/jpeg"/>
  <Default Extension="jpg" ContentType="image/unknown"/>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media/image3.jpg" ContentType="image/jpeg"/>
  <Override PartName="/ppt/media/image4.jpg" ContentType="image/jpeg"/>
  <Override PartName="/ppt/notesSlides/notesSlide2.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charts/chart6.xml" ContentType="application/vnd.openxmlformats-officedocument.drawingml.chart+xml"/>
  <Override PartName="/ppt/charts/style6.xml" ContentType="application/vnd.ms-office.chartstyle+xml"/>
  <Override PartName="/ppt/charts/colors6.xml" ContentType="application/vnd.ms-office.chartcolorstyle+xml"/>
  <Override PartName="/ppt/charts/chart7.xml" ContentType="application/vnd.openxmlformats-officedocument.drawingml.chart+xml"/>
  <Override PartName="/ppt/charts/style7.xml" ContentType="application/vnd.ms-office.chartstyle+xml"/>
  <Override PartName="/ppt/charts/colors7.xml" ContentType="application/vnd.ms-office.chartcolorstyle+xml"/>
  <Override PartName="/ppt/charts/chart8.xml" ContentType="application/vnd.openxmlformats-officedocument.drawingml.chart+xml"/>
  <Override PartName="/ppt/charts/style8.xml" ContentType="application/vnd.ms-office.chartstyle+xml"/>
  <Override PartName="/ppt/charts/colors8.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1" r:id="rId1"/>
  </p:sldMasterIdLst>
  <p:notesMasterIdLst>
    <p:notesMasterId r:id="rId17"/>
  </p:notesMasterIdLst>
  <p:handoutMasterIdLst>
    <p:handoutMasterId r:id="rId18"/>
  </p:handoutMasterIdLst>
  <p:sldIdLst>
    <p:sldId id="256" r:id="rId2"/>
    <p:sldId id="286" r:id="rId3"/>
    <p:sldId id="273" r:id="rId4"/>
    <p:sldId id="274" r:id="rId5"/>
    <p:sldId id="271" r:id="rId6"/>
    <p:sldId id="277" r:id="rId7"/>
    <p:sldId id="278" r:id="rId8"/>
    <p:sldId id="279" r:id="rId9"/>
    <p:sldId id="282" r:id="rId10"/>
    <p:sldId id="281" r:id="rId11"/>
    <p:sldId id="280" r:id="rId12"/>
    <p:sldId id="283" r:id="rId13"/>
    <p:sldId id="284" r:id="rId14"/>
    <p:sldId id="285" r:id="rId15"/>
    <p:sldId id="287" r:id="rId16"/>
  </p:sldIdLst>
  <p:sldSz cx="9144000" cy="6858000" type="screen4x3"/>
  <p:notesSz cx="6735763" cy="9866313"/>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8" d="100"/>
          <a:sy n="68" d="100"/>
        </p:scale>
        <p:origin x="1446" y="7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3" Type="http://schemas.openxmlformats.org/officeDocument/2006/relationships/oleObject" Target="file:///F:\SHARING\ESTADISTICAS%20POR%20A&#209;OS.xlsx" TargetMode="External"/><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oleObject" Target="file:///F:\SHARING\ESTADISTICAS%20POR%20A&#209;OS.xlsx" TargetMode="External"/><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oleObject" Target="file:///F:\SHARING\ESTADISTICAS%20POR%20A&#209;OS.xlsx" TargetMode="External"/><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oleObject" Target="file:///F:\SHARING\ESTADISTICAS%20POR%20A&#209;OS.xlsx" TargetMode="External"/><Relationship Id="rId2" Type="http://schemas.microsoft.com/office/2011/relationships/chartColorStyle" Target="colors4.xml"/><Relationship Id="rId1" Type="http://schemas.microsoft.com/office/2011/relationships/chartStyle" Target="style4.xml"/></Relationships>
</file>

<file path=ppt/charts/_rels/chart5.xml.rels><?xml version="1.0" encoding="UTF-8" standalone="yes"?>
<Relationships xmlns="http://schemas.openxmlformats.org/package/2006/relationships"><Relationship Id="rId3" Type="http://schemas.openxmlformats.org/officeDocument/2006/relationships/oleObject" Target="file:///F:\SHARING\ESTADISTICAS%20POR%20A&#209;OS.xlsx" TargetMode="External"/><Relationship Id="rId2" Type="http://schemas.microsoft.com/office/2011/relationships/chartColorStyle" Target="colors5.xml"/><Relationship Id="rId1" Type="http://schemas.microsoft.com/office/2011/relationships/chartStyle" Target="style5.xml"/></Relationships>
</file>

<file path=ppt/charts/_rels/chart6.xml.rels><?xml version="1.0" encoding="UTF-8" standalone="yes"?>
<Relationships xmlns="http://schemas.openxmlformats.org/package/2006/relationships"><Relationship Id="rId3" Type="http://schemas.openxmlformats.org/officeDocument/2006/relationships/oleObject" Target="file:///F:\SHARING\ESTADISTICAS%20POR%20A&#209;OS.xlsx" TargetMode="External"/><Relationship Id="rId2" Type="http://schemas.microsoft.com/office/2011/relationships/chartColorStyle" Target="colors6.xml"/><Relationship Id="rId1" Type="http://schemas.microsoft.com/office/2011/relationships/chartStyle" Target="style6.xml"/></Relationships>
</file>

<file path=ppt/charts/_rels/chart7.xml.rels><?xml version="1.0" encoding="UTF-8" standalone="yes"?>
<Relationships xmlns="http://schemas.openxmlformats.org/package/2006/relationships"><Relationship Id="rId3" Type="http://schemas.openxmlformats.org/officeDocument/2006/relationships/oleObject" Target="file:///F:\SHARING\ESTADISTICAS%20POR%20A&#209;OS.xlsx" TargetMode="External"/><Relationship Id="rId2" Type="http://schemas.microsoft.com/office/2011/relationships/chartColorStyle" Target="colors7.xml"/><Relationship Id="rId1" Type="http://schemas.microsoft.com/office/2011/relationships/chartStyle" Target="style7.xml"/></Relationships>
</file>

<file path=ppt/charts/_rels/chart8.xml.rels><?xml version="1.0" encoding="UTF-8" standalone="yes"?>
<Relationships xmlns="http://schemas.openxmlformats.org/package/2006/relationships"><Relationship Id="rId3" Type="http://schemas.openxmlformats.org/officeDocument/2006/relationships/oleObject" Target="file:///F:\SHARING\ESTADISTICAS%20POR%20A&#209;OS.xlsx" TargetMode="External"/><Relationship Id="rId2" Type="http://schemas.microsoft.com/office/2011/relationships/chartColorStyle" Target="colors8.xml"/><Relationship Id="rId1" Type="http://schemas.microsoft.com/office/2011/relationships/chartStyle" Target="style8.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15"/>
      <c:rotY val="20"/>
      <c:depthPercent val="100"/>
      <c:rAngAx val="1"/>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bar3DChart>
        <c:barDir val="col"/>
        <c:grouping val="clustered"/>
        <c:varyColors val="0"/>
        <c:ser>
          <c:idx val="0"/>
          <c:order val="0"/>
          <c:tx>
            <c:strRef>
              <c:f>Hoja1!$B$4</c:f>
              <c:strCache>
                <c:ptCount val="1"/>
                <c:pt idx="0">
                  <c:v>2019</c:v>
                </c:pt>
              </c:strCache>
            </c:strRef>
          </c:tx>
          <c:spPr>
            <a:solidFill>
              <a:schemeClr val="accent1"/>
            </a:solidFill>
            <a:ln>
              <a:noFill/>
            </a:ln>
            <a:effectLst/>
            <a:sp3d/>
          </c:spPr>
          <c:invertIfNegative val="0"/>
          <c:dLbls>
            <c:spPr>
              <a:noFill/>
              <a:ln>
                <a:noFill/>
              </a:ln>
              <a:effectLst/>
            </c:spPr>
            <c:txPr>
              <a:bodyPr rot="0" spcFirstLastPara="1" vertOverflow="ellipsis" vert="horz" wrap="square" lIns="38100" tIns="19050" rIns="38100" bIns="19050" anchor="ctr" anchorCtr="1">
                <a:spAutoFit/>
              </a:bodyPr>
              <a:lstStyle/>
              <a:p>
                <a:pPr>
                  <a:defRPr sz="1050" b="0" i="0" u="none" strike="noStrike" kern="1200" baseline="0">
                    <a:solidFill>
                      <a:schemeClr val="tx1">
                        <a:lumMod val="75000"/>
                        <a:lumOff val="25000"/>
                      </a:schemeClr>
                    </a:solidFill>
                    <a:latin typeface="+mn-lt"/>
                    <a:ea typeface="+mn-ea"/>
                    <a:cs typeface="+mn-cs"/>
                  </a:defRPr>
                </a:pPr>
                <a:endParaRPr lang="es-PE"/>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Hoja1!$C$3:$E$3</c:f>
              <c:strCache>
                <c:ptCount val="3"/>
                <c:pt idx="0">
                  <c:v>NORTE</c:v>
                </c:pt>
                <c:pt idx="1">
                  <c:v>CENTRO</c:v>
                </c:pt>
                <c:pt idx="2">
                  <c:v>SUR</c:v>
                </c:pt>
              </c:strCache>
            </c:strRef>
          </c:cat>
          <c:val>
            <c:numRef>
              <c:f>Hoja1!$C$4:$E$4</c:f>
              <c:numCache>
                <c:formatCode>General</c:formatCode>
                <c:ptCount val="3"/>
                <c:pt idx="0">
                  <c:v>337</c:v>
                </c:pt>
                <c:pt idx="1">
                  <c:v>901</c:v>
                </c:pt>
                <c:pt idx="2">
                  <c:v>122</c:v>
                </c:pt>
              </c:numCache>
            </c:numRef>
          </c:val>
          <c:extLst>
            <c:ext xmlns:c16="http://schemas.microsoft.com/office/drawing/2014/chart" uri="{C3380CC4-5D6E-409C-BE32-E72D297353CC}">
              <c16:uniqueId val="{00000000-F6F4-4476-B7C2-8278E602462F}"/>
            </c:ext>
          </c:extLst>
        </c:ser>
        <c:ser>
          <c:idx val="1"/>
          <c:order val="1"/>
          <c:tx>
            <c:strRef>
              <c:f>Hoja1!$B$5</c:f>
              <c:strCache>
                <c:ptCount val="1"/>
                <c:pt idx="0">
                  <c:v>2020</c:v>
                </c:pt>
              </c:strCache>
            </c:strRef>
          </c:tx>
          <c:spPr>
            <a:solidFill>
              <a:schemeClr val="accent2"/>
            </a:solidFill>
            <a:ln>
              <a:noFill/>
            </a:ln>
            <a:effectLst/>
            <a:sp3d/>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s-PE"/>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Hoja1!$C$3:$E$3</c:f>
              <c:strCache>
                <c:ptCount val="3"/>
                <c:pt idx="0">
                  <c:v>NORTE</c:v>
                </c:pt>
                <c:pt idx="1">
                  <c:v>CENTRO</c:v>
                </c:pt>
                <c:pt idx="2">
                  <c:v>SUR</c:v>
                </c:pt>
              </c:strCache>
            </c:strRef>
          </c:cat>
          <c:val>
            <c:numRef>
              <c:f>Hoja1!$C$5:$E$5</c:f>
              <c:numCache>
                <c:formatCode>General</c:formatCode>
                <c:ptCount val="3"/>
                <c:pt idx="0">
                  <c:v>158</c:v>
                </c:pt>
                <c:pt idx="1">
                  <c:v>276</c:v>
                </c:pt>
                <c:pt idx="2">
                  <c:v>41</c:v>
                </c:pt>
              </c:numCache>
            </c:numRef>
          </c:val>
          <c:extLst>
            <c:ext xmlns:c16="http://schemas.microsoft.com/office/drawing/2014/chart" uri="{C3380CC4-5D6E-409C-BE32-E72D297353CC}">
              <c16:uniqueId val="{00000001-F6F4-4476-B7C2-8278E602462F}"/>
            </c:ext>
          </c:extLst>
        </c:ser>
        <c:ser>
          <c:idx val="2"/>
          <c:order val="2"/>
          <c:tx>
            <c:strRef>
              <c:f>Hoja1!$B$6</c:f>
              <c:strCache>
                <c:ptCount val="1"/>
                <c:pt idx="0">
                  <c:v>2021</c:v>
                </c:pt>
              </c:strCache>
            </c:strRef>
          </c:tx>
          <c:spPr>
            <a:solidFill>
              <a:schemeClr val="accent3"/>
            </a:solidFill>
            <a:ln>
              <a:noFill/>
            </a:ln>
            <a:effectLst/>
            <a:sp3d/>
          </c:spPr>
          <c:invertIfNegative val="0"/>
          <c:dLbls>
            <c:spPr>
              <a:noFill/>
              <a:ln>
                <a:noFill/>
              </a:ln>
              <a:effectLst/>
            </c:spPr>
            <c:txPr>
              <a:bodyPr rot="0" spcFirstLastPara="1" vertOverflow="ellipsis" vert="horz" wrap="square" lIns="38100" tIns="19050" rIns="38100" bIns="19050" anchor="ctr" anchorCtr="1">
                <a:spAutoFit/>
              </a:bodyPr>
              <a:lstStyle/>
              <a:p>
                <a:pPr>
                  <a:defRPr sz="1050" b="0" i="0" u="none" strike="noStrike" kern="1200" baseline="0">
                    <a:solidFill>
                      <a:schemeClr val="tx1">
                        <a:lumMod val="75000"/>
                        <a:lumOff val="25000"/>
                      </a:schemeClr>
                    </a:solidFill>
                    <a:latin typeface="+mn-lt"/>
                    <a:ea typeface="+mn-ea"/>
                    <a:cs typeface="+mn-cs"/>
                  </a:defRPr>
                </a:pPr>
                <a:endParaRPr lang="es-PE"/>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Hoja1!$C$3:$E$3</c:f>
              <c:strCache>
                <c:ptCount val="3"/>
                <c:pt idx="0">
                  <c:v>NORTE</c:v>
                </c:pt>
                <c:pt idx="1">
                  <c:v>CENTRO</c:v>
                </c:pt>
                <c:pt idx="2">
                  <c:v>SUR</c:v>
                </c:pt>
              </c:strCache>
            </c:strRef>
          </c:cat>
          <c:val>
            <c:numRef>
              <c:f>Hoja1!$C$6:$E$6</c:f>
              <c:numCache>
                <c:formatCode>General</c:formatCode>
                <c:ptCount val="3"/>
                <c:pt idx="0">
                  <c:v>122</c:v>
                </c:pt>
                <c:pt idx="1">
                  <c:v>229</c:v>
                </c:pt>
                <c:pt idx="2">
                  <c:v>56</c:v>
                </c:pt>
              </c:numCache>
            </c:numRef>
          </c:val>
          <c:extLst>
            <c:ext xmlns:c16="http://schemas.microsoft.com/office/drawing/2014/chart" uri="{C3380CC4-5D6E-409C-BE32-E72D297353CC}">
              <c16:uniqueId val="{00000002-F6F4-4476-B7C2-8278E602462F}"/>
            </c:ext>
          </c:extLst>
        </c:ser>
        <c:ser>
          <c:idx val="3"/>
          <c:order val="3"/>
          <c:tx>
            <c:strRef>
              <c:f>Hoja1!$B$7</c:f>
              <c:strCache>
                <c:ptCount val="1"/>
                <c:pt idx="0">
                  <c:v>2022</c:v>
                </c:pt>
              </c:strCache>
            </c:strRef>
          </c:tx>
          <c:spPr>
            <a:solidFill>
              <a:schemeClr val="accent4"/>
            </a:solidFill>
            <a:ln>
              <a:noFill/>
            </a:ln>
            <a:effectLst/>
            <a:sp3d/>
          </c:spPr>
          <c:invertIfNegative val="0"/>
          <c:dLbls>
            <c:spPr>
              <a:noFill/>
              <a:ln>
                <a:noFill/>
              </a:ln>
              <a:effectLst/>
            </c:spPr>
            <c:txPr>
              <a:bodyPr rot="0" spcFirstLastPara="1" vertOverflow="ellipsis" vert="horz" wrap="square" lIns="38100" tIns="19050" rIns="38100" bIns="19050" anchor="ctr" anchorCtr="1">
                <a:spAutoFit/>
              </a:bodyPr>
              <a:lstStyle/>
              <a:p>
                <a:pPr>
                  <a:defRPr sz="1050" b="0" i="0" u="none" strike="noStrike" kern="1200" baseline="0">
                    <a:solidFill>
                      <a:schemeClr val="tx1">
                        <a:lumMod val="75000"/>
                        <a:lumOff val="25000"/>
                      </a:schemeClr>
                    </a:solidFill>
                    <a:latin typeface="+mn-lt"/>
                    <a:ea typeface="+mn-ea"/>
                    <a:cs typeface="+mn-cs"/>
                  </a:defRPr>
                </a:pPr>
                <a:endParaRPr lang="es-PE"/>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Hoja1!$C$3:$E$3</c:f>
              <c:strCache>
                <c:ptCount val="3"/>
                <c:pt idx="0">
                  <c:v>NORTE</c:v>
                </c:pt>
                <c:pt idx="1">
                  <c:v>CENTRO</c:v>
                </c:pt>
                <c:pt idx="2">
                  <c:v>SUR</c:v>
                </c:pt>
              </c:strCache>
            </c:strRef>
          </c:cat>
          <c:val>
            <c:numRef>
              <c:f>Hoja1!$C$7:$E$7</c:f>
              <c:numCache>
                <c:formatCode>General</c:formatCode>
                <c:ptCount val="3"/>
                <c:pt idx="0">
                  <c:v>39</c:v>
                </c:pt>
                <c:pt idx="1">
                  <c:v>110</c:v>
                </c:pt>
                <c:pt idx="2">
                  <c:v>20</c:v>
                </c:pt>
              </c:numCache>
            </c:numRef>
          </c:val>
          <c:extLst>
            <c:ext xmlns:c16="http://schemas.microsoft.com/office/drawing/2014/chart" uri="{C3380CC4-5D6E-409C-BE32-E72D297353CC}">
              <c16:uniqueId val="{00000003-F6F4-4476-B7C2-8278E602462F}"/>
            </c:ext>
          </c:extLst>
        </c:ser>
        <c:dLbls>
          <c:showLegendKey val="0"/>
          <c:showVal val="1"/>
          <c:showCatName val="0"/>
          <c:showSerName val="0"/>
          <c:showPercent val="0"/>
          <c:showBubbleSize val="0"/>
        </c:dLbls>
        <c:gapWidth val="150"/>
        <c:shape val="box"/>
        <c:axId val="125493904"/>
        <c:axId val="126107760"/>
        <c:axId val="0"/>
      </c:bar3DChart>
      <c:catAx>
        <c:axId val="125493904"/>
        <c:scaling>
          <c:orientation val="minMax"/>
        </c:scaling>
        <c:delete val="0"/>
        <c:axPos val="b"/>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ysClr val="windowText" lastClr="000000"/>
                </a:solidFill>
                <a:latin typeface="+mn-lt"/>
                <a:ea typeface="+mn-ea"/>
                <a:cs typeface="+mn-cs"/>
              </a:defRPr>
            </a:pPr>
            <a:endParaRPr lang="es-PE"/>
          </a:p>
        </c:txPr>
        <c:crossAx val="126107760"/>
        <c:crosses val="autoZero"/>
        <c:auto val="1"/>
        <c:lblAlgn val="ctr"/>
        <c:lblOffset val="100"/>
        <c:noMultiLvlLbl val="0"/>
      </c:catAx>
      <c:valAx>
        <c:axId val="126107760"/>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ysClr val="windowText" lastClr="000000"/>
                </a:solidFill>
                <a:latin typeface="+mn-lt"/>
                <a:ea typeface="+mn-ea"/>
                <a:cs typeface="+mn-cs"/>
              </a:defRPr>
            </a:pPr>
            <a:endParaRPr lang="es-PE"/>
          </a:p>
        </c:txPr>
        <c:crossAx val="125493904"/>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ysClr val="windowText" lastClr="000000"/>
              </a:solidFill>
              <a:latin typeface="+mn-lt"/>
              <a:ea typeface="+mn-ea"/>
              <a:cs typeface="+mn-cs"/>
            </a:defRPr>
          </a:pPr>
          <a:endParaRPr lang="es-PE"/>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w="9525" cap="flat" cmpd="sng" algn="ctr">
      <a:noFill/>
      <a:round/>
    </a:ln>
    <a:effectLst/>
  </c:spPr>
  <c:txPr>
    <a:bodyPr/>
    <a:lstStyle/>
    <a:p>
      <a:pPr>
        <a:defRPr/>
      </a:pPr>
      <a:endParaRPr lang="es-PE"/>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Hoja1!$B$10</c:f>
              <c:strCache>
                <c:ptCount val="1"/>
                <c:pt idx="0">
                  <c:v>TOTAL</c:v>
                </c:pt>
              </c:strCache>
            </c:strRef>
          </c:tx>
          <c:dPt>
            <c:idx val="0"/>
            <c:bubble3D val="0"/>
            <c:spPr>
              <a:solidFill>
                <a:schemeClr val="accent1"/>
              </a:solidFill>
              <a:ln>
                <a:noFill/>
              </a:ln>
              <a:effectLst>
                <a:outerShdw blurRad="254000" sx="102000" sy="102000" algn="ctr" rotWithShape="0">
                  <a:prstClr val="black">
                    <a:alpha val="20000"/>
                  </a:prstClr>
                </a:outerShdw>
              </a:effectLst>
            </c:spPr>
            <c:extLst>
              <c:ext xmlns:c16="http://schemas.microsoft.com/office/drawing/2014/chart" uri="{C3380CC4-5D6E-409C-BE32-E72D297353CC}">
                <c16:uniqueId val="{00000001-B564-4BCE-87FF-73C9A1223A9F}"/>
              </c:ext>
            </c:extLst>
          </c:dPt>
          <c:dPt>
            <c:idx val="1"/>
            <c:bubble3D val="0"/>
            <c:spPr>
              <a:solidFill>
                <a:schemeClr val="accent2"/>
              </a:solidFill>
              <a:ln>
                <a:noFill/>
              </a:ln>
              <a:effectLst>
                <a:outerShdw blurRad="254000" sx="102000" sy="102000" algn="ctr" rotWithShape="0">
                  <a:prstClr val="black">
                    <a:alpha val="20000"/>
                  </a:prstClr>
                </a:outerShdw>
              </a:effectLst>
            </c:spPr>
            <c:extLst>
              <c:ext xmlns:c16="http://schemas.microsoft.com/office/drawing/2014/chart" uri="{C3380CC4-5D6E-409C-BE32-E72D297353CC}">
                <c16:uniqueId val="{00000003-B564-4BCE-87FF-73C9A1223A9F}"/>
              </c:ext>
            </c:extLst>
          </c:dPt>
          <c:dPt>
            <c:idx val="2"/>
            <c:bubble3D val="0"/>
            <c:spPr>
              <a:solidFill>
                <a:schemeClr val="accent3"/>
              </a:solidFill>
              <a:ln>
                <a:noFill/>
              </a:ln>
              <a:effectLst>
                <a:outerShdw blurRad="254000" sx="102000" sy="102000" algn="ctr" rotWithShape="0">
                  <a:prstClr val="black">
                    <a:alpha val="20000"/>
                  </a:prstClr>
                </a:outerShdw>
              </a:effectLst>
            </c:spPr>
            <c:extLst>
              <c:ext xmlns:c16="http://schemas.microsoft.com/office/drawing/2014/chart" uri="{C3380CC4-5D6E-409C-BE32-E72D297353CC}">
                <c16:uniqueId val="{00000005-B564-4BCE-87FF-73C9A1223A9F}"/>
              </c:ext>
            </c:extLst>
          </c:dPt>
          <c:dPt>
            <c:idx val="3"/>
            <c:bubble3D val="0"/>
            <c:spPr>
              <a:solidFill>
                <a:schemeClr val="accent4"/>
              </a:solidFill>
              <a:ln>
                <a:noFill/>
              </a:ln>
              <a:effectLst>
                <a:outerShdw blurRad="254000" sx="102000" sy="102000" algn="ctr" rotWithShape="0">
                  <a:prstClr val="black">
                    <a:alpha val="20000"/>
                  </a:prstClr>
                </a:outerShdw>
              </a:effectLst>
            </c:spPr>
            <c:extLst>
              <c:ext xmlns:c16="http://schemas.microsoft.com/office/drawing/2014/chart" uri="{C3380CC4-5D6E-409C-BE32-E72D297353CC}">
                <c16:uniqueId val="{00000007-B564-4BCE-87FF-73C9A1223A9F}"/>
              </c:ext>
            </c:extLst>
          </c:dPt>
          <c:dLbls>
            <c:spPr>
              <a:pattFill prst="pct75">
                <a:fgClr>
                  <a:schemeClr val="dk1">
                    <a:lumMod val="75000"/>
                    <a:lumOff val="25000"/>
                  </a:schemeClr>
                </a:fgClr>
                <a:bgClr>
                  <a:schemeClr val="dk1">
                    <a:lumMod val="65000"/>
                    <a:lumOff val="35000"/>
                  </a:schemeClr>
                </a:bgClr>
              </a:pattFill>
              <a:ln>
                <a:noFill/>
              </a:ln>
              <a:effectLst>
                <a:outerShdw blurRad="50800" dist="38100" dir="2700000" algn="tl" rotWithShape="0">
                  <a:prstClr val="black">
                    <a:alpha val="40000"/>
                  </a:prstClr>
                </a:outerShdw>
              </a:effectLst>
            </c:spPr>
            <c:txPr>
              <a:bodyPr rot="0" spcFirstLastPara="1" vertOverflow="ellipsis" vert="horz" wrap="square" lIns="38100" tIns="19050" rIns="38100" bIns="19050" anchor="ctr" anchorCtr="1">
                <a:spAutoFit/>
              </a:bodyPr>
              <a:lstStyle/>
              <a:p>
                <a:pPr>
                  <a:defRPr sz="1000" b="1" i="0" u="none" strike="noStrike" kern="1200" baseline="0">
                    <a:solidFill>
                      <a:schemeClr val="lt1"/>
                    </a:solidFill>
                    <a:latin typeface="+mn-lt"/>
                    <a:ea typeface="+mn-ea"/>
                    <a:cs typeface="+mn-cs"/>
                  </a:defRPr>
                </a:pPr>
                <a:endParaRPr lang="es-PE"/>
              </a:p>
            </c:txPr>
            <c:showLegendKey val="0"/>
            <c:showVal val="1"/>
            <c:showCatName val="0"/>
            <c:showSerName val="0"/>
            <c:showPercent val="1"/>
            <c:showBubbleSize val="0"/>
            <c:showLeaderLines val="1"/>
            <c:leaderLines>
              <c:spPr>
                <a:ln w="9525">
                  <a:solidFill>
                    <a:schemeClr val="dk1">
                      <a:lumMod val="50000"/>
                      <a:lumOff val="50000"/>
                    </a:schemeClr>
                  </a:solidFill>
                </a:ln>
                <a:effectLst/>
              </c:spPr>
            </c:leaderLines>
            <c:extLst>
              <c:ext xmlns:c15="http://schemas.microsoft.com/office/drawing/2012/chart" uri="{CE6537A1-D6FC-4f65-9D91-7224C49458BB}"/>
            </c:extLst>
          </c:dLbls>
          <c:cat>
            <c:numRef>
              <c:f>Hoja1!$C$9:$F$9</c:f>
              <c:numCache>
                <c:formatCode>General</c:formatCode>
                <c:ptCount val="4"/>
                <c:pt idx="0">
                  <c:v>2019</c:v>
                </c:pt>
                <c:pt idx="1">
                  <c:v>2020</c:v>
                </c:pt>
                <c:pt idx="2">
                  <c:v>2021</c:v>
                </c:pt>
                <c:pt idx="3">
                  <c:v>2022</c:v>
                </c:pt>
              </c:numCache>
            </c:numRef>
          </c:cat>
          <c:val>
            <c:numRef>
              <c:f>Hoja1!$C$10:$F$10</c:f>
              <c:numCache>
                <c:formatCode>General</c:formatCode>
                <c:ptCount val="4"/>
                <c:pt idx="0">
                  <c:v>1360</c:v>
                </c:pt>
                <c:pt idx="1">
                  <c:v>475</c:v>
                </c:pt>
                <c:pt idx="2">
                  <c:v>407</c:v>
                </c:pt>
                <c:pt idx="3">
                  <c:v>169</c:v>
                </c:pt>
              </c:numCache>
            </c:numRef>
          </c:val>
          <c:extLst>
            <c:ext xmlns:c16="http://schemas.microsoft.com/office/drawing/2014/chart" uri="{C3380CC4-5D6E-409C-BE32-E72D297353CC}">
              <c16:uniqueId val="{00000008-B564-4BCE-87FF-73C9A1223A9F}"/>
            </c:ext>
          </c:extLst>
        </c:ser>
        <c:dLbls>
          <c:showLegendKey val="0"/>
          <c:showVal val="1"/>
          <c:showCatName val="0"/>
          <c:showSerName val="0"/>
          <c:showPercent val="0"/>
          <c:showBubbleSize val="0"/>
          <c:showLeaderLines val="1"/>
        </c:dLbls>
        <c:firstSliceAng val="0"/>
        <c:holeSize val="50"/>
      </c:doughnutChart>
      <c:spPr>
        <a:noFill/>
        <a:ln>
          <a:noFill/>
        </a:ln>
        <a:effectLst/>
      </c:spPr>
    </c:plotArea>
    <c:legend>
      <c:legendPos val="r"/>
      <c:layout>
        <c:manualLayout>
          <c:xMode val="edge"/>
          <c:yMode val="edge"/>
          <c:x val="0.81735603440228422"/>
          <c:y val="0.28703889319406506"/>
          <c:w val="0.14616105733730508"/>
          <c:h val="0.40704918572330451"/>
        </c:manualLayout>
      </c:layout>
      <c:overlay val="0"/>
      <c:spPr>
        <a:solidFill>
          <a:schemeClr val="lt1">
            <a:lumMod val="95000"/>
            <a:alpha val="39000"/>
          </a:schemeClr>
        </a:solidFill>
        <a:ln>
          <a:noFill/>
        </a:ln>
        <a:effectLst/>
      </c:spPr>
      <c:txPr>
        <a:bodyPr rot="0" spcFirstLastPara="1" vertOverflow="ellipsis" vert="horz" wrap="square" anchor="ctr" anchorCtr="1"/>
        <a:lstStyle/>
        <a:p>
          <a:pPr>
            <a:defRPr sz="1050" b="0" i="0" u="none" strike="noStrike" kern="1200" baseline="0">
              <a:solidFill>
                <a:schemeClr val="tx1"/>
              </a:solidFill>
              <a:latin typeface="+mn-lt"/>
              <a:ea typeface="+mn-ea"/>
              <a:cs typeface="+mn-cs"/>
            </a:defRPr>
          </a:pPr>
          <a:endParaRPr lang="es-PE"/>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w="9525" cap="flat" cmpd="sng" algn="ctr">
      <a:noFill/>
      <a:round/>
    </a:ln>
    <a:effectLst/>
  </c:spPr>
  <c:txPr>
    <a:bodyPr/>
    <a:lstStyle/>
    <a:p>
      <a:pPr>
        <a:defRPr/>
      </a:pPr>
      <a:endParaRPr lang="es-PE"/>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15"/>
      <c:rotY val="20"/>
      <c:depthPercent val="100"/>
      <c:rAngAx val="1"/>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bar3DChart>
        <c:barDir val="col"/>
        <c:grouping val="clustered"/>
        <c:varyColors val="0"/>
        <c:ser>
          <c:idx val="0"/>
          <c:order val="0"/>
          <c:tx>
            <c:strRef>
              <c:f>Hoja1!$I$4</c:f>
              <c:strCache>
                <c:ptCount val="1"/>
                <c:pt idx="0">
                  <c:v>2019</c:v>
                </c:pt>
              </c:strCache>
            </c:strRef>
          </c:tx>
          <c:spPr>
            <a:solidFill>
              <a:schemeClr val="accent1"/>
            </a:solidFill>
            <a:ln>
              <a:noFill/>
            </a:ln>
            <a:effectLst/>
            <a:sp3d/>
          </c:spPr>
          <c:invertIfNegative val="0"/>
          <c:dLbls>
            <c:spPr>
              <a:noFill/>
              <a:ln>
                <a:noFill/>
              </a:ln>
              <a:effectLst/>
            </c:spPr>
            <c:txPr>
              <a:bodyPr rot="0" spcFirstLastPara="1" vertOverflow="ellipsis" vert="horz" wrap="square" lIns="38100" tIns="19050" rIns="38100" bIns="19050" anchor="ctr" anchorCtr="1">
                <a:spAutoFit/>
              </a:bodyPr>
              <a:lstStyle/>
              <a:p>
                <a:pPr>
                  <a:defRPr sz="1000" b="0" i="0" u="none" strike="noStrike" kern="1200" baseline="0">
                    <a:solidFill>
                      <a:sysClr val="windowText" lastClr="000000"/>
                    </a:solidFill>
                    <a:latin typeface="+mn-lt"/>
                    <a:ea typeface="+mn-ea"/>
                    <a:cs typeface="+mn-cs"/>
                  </a:defRPr>
                </a:pPr>
                <a:endParaRPr lang="es-PE"/>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Hoja1!$J$3:$L$3</c:f>
              <c:strCache>
                <c:ptCount val="3"/>
                <c:pt idx="0">
                  <c:v>NORTE</c:v>
                </c:pt>
                <c:pt idx="1">
                  <c:v>CENTRO</c:v>
                </c:pt>
                <c:pt idx="2">
                  <c:v>SUR</c:v>
                </c:pt>
              </c:strCache>
            </c:strRef>
          </c:cat>
          <c:val>
            <c:numRef>
              <c:f>Hoja1!$J$4:$L$4</c:f>
              <c:numCache>
                <c:formatCode>General</c:formatCode>
                <c:ptCount val="3"/>
                <c:pt idx="0">
                  <c:v>798</c:v>
                </c:pt>
                <c:pt idx="1">
                  <c:v>1288</c:v>
                </c:pt>
                <c:pt idx="2">
                  <c:v>500</c:v>
                </c:pt>
              </c:numCache>
            </c:numRef>
          </c:val>
          <c:extLst>
            <c:ext xmlns:c16="http://schemas.microsoft.com/office/drawing/2014/chart" uri="{C3380CC4-5D6E-409C-BE32-E72D297353CC}">
              <c16:uniqueId val="{00000000-1A0C-4E9F-A510-2B2D730CB7E0}"/>
            </c:ext>
          </c:extLst>
        </c:ser>
        <c:ser>
          <c:idx val="1"/>
          <c:order val="1"/>
          <c:tx>
            <c:strRef>
              <c:f>Hoja1!$I$5</c:f>
              <c:strCache>
                <c:ptCount val="1"/>
                <c:pt idx="0">
                  <c:v>2020</c:v>
                </c:pt>
              </c:strCache>
            </c:strRef>
          </c:tx>
          <c:spPr>
            <a:solidFill>
              <a:schemeClr val="accent2"/>
            </a:solidFill>
            <a:ln>
              <a:noFill/>
            </a:ln>
            <a:effectLst/>
            <a:sp3d/>
          </c:spPr>
          <c:invertIfNegative val="0"/>
          <c:dLbls>
            <c:spPr>
              <a:noFill/>
              <a:ln>
                <a:noFill/>
              </a:ln>
              <a:effectLst/>
            </c:spPr>
            <c:txPr>
              <a:bodyPr rot="0" spcFirstLastPara="1" vertOverflow="ellipsis" vert="horz" wrap="square" lIns="38100" tIns="19050" rIns="38100" bIns="19050" anchor="ctr" anchorCtr="1">
                <a:spAutoFit/>
              </a:bodyPr>
              <a:lstStyle/>
              <a:p>
                <a:pPr>
                  <a:defRPr sz="1000" b="0" i="0" u="none" strike="noStrike" kern="1200" baseline="0">
                    <a:solidFill>
                      <a:sysClr val="windowText" lastClr="000000"/>
                    </a:solidFill>
                    <a:latin typeface="+mn-lt"/>
                    <a:ea typeface="+mn-ea"/>
                    <a:cs typeface="+mn-cs"/>
                  </a:defRPr>
                </a:pPr>
                <a:endParaRPr lang="es-PE"/>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Hoja1!$J$3:$L$3</c:f>
              <c:strCache>
                <c:ptCount val="3"/>
                <c:pt idx="0">
                  <c:v>NORTE</c:v>
                </c:pt>
                <c:pt idx="1">
                  <c:v>CENTRO</c:v>
                </c:pt>
                <c:pt idx="2">
                  <c:v>SUR</c:v>
                </c:pt>
              </c:strCache>
            </c:strRef>
          </c:cat>
          <c:val>
            <c:numRef>
              <c:f>Hoja1!$J$5:$L$5</c:f>
              <c:numCache>
                <c:formatCode>General</c:formatCode>
                <c:ptCount val="3"/>
                <c:pt idx="0">
                  <c:v>1185</c:v>
                </c:pt>
                <c:pt idx="1">
                  <c:v>1060</c:v>
                </c:pt>
                <c:pt idx="2">
                  <c:v>360</c:v>
                </c:pt>
              </c:numCache>
            </c:numRef>
          </c:val>
          <c:extLst>
            <c:ext xmlns:c16="http://schemas.microsoft.com/office/drawing/2014/chart" uri="{C3380CC4-5D6E-409C-BE32-E72D297353CC}">
              <c16:uniqueId val="{00000001-1A0C-4E9F-A510-2B2D730CB7E0}"/>
            </c:ext>
          </c:extLst>
        </c:ser>
        <c:ser>
          <c:idx val="2"/>
          <c:order val="2"/>
          <c:tx>
            <c:strRef>
              <c:f>Hoja1!$I$6</c:f>
              <c:strCache>
                <c:ptCount val="1"/>
                <c:pt idx="0">
                  <c:v>2021</c:v>
                </c:pt>
              </c:strCache>
            </c:strRef>
          </c:tx>
          <c:spPr>
            <a:solidFill>
              <a:schemeClr val="accent3"/>
            </a:solidFill>
            <a:ln>
              <a:noFill/>
            </a:ln>
            <a:effectLst/>
            <a:sp3d/>
          </c:spPr>
          <c:invertIfNegative val="0"/>
          <c:dLbls>
            <c:spPr>
              <a:noFill/>
              <a:ln>
                <a:noFill/>
              </a:ln>
              <a:effectLst/>
            </c:spPr>
            <c:txPr>
              <a:bodyPr rot="0" spcFirstLastPara="1" vertOverflow="ellipsis" vert="horz" wrap="square" lIns="38100" tIns="19050" rIns="38100" bIns="19050" anchor="ctr" anchorCtr="1">
                <a:spAutoFit/>
              </a:bodyPr>
              <a:lstStyle/>
              <a:p>
                <a:pPr>
                  <a:defRPr sz="1000" b="0" i="0" u="none" strike="noStrike" kern="1200" baseline="0">
                    <a:solidFill>
                      <a:sysClr val="windowText" lastClr="000000"/>
                    </a:solidFill>
                    <a:latin typeface="+mn-lt"/>
                    <a:ea typeface="+mn-ea"/>
                    <a:cs typeface="+mn-cs"/>
                  </a:defRPr>
                </a:pPr>
                <a:endParaRPr lang="es-PE"/>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Hoja1!$J$3:$L$3</c:f>
              <c:strCache>
                <c:ptCount val="3"/>
                <c:pt idx="0">
                  <c:v>NORTE</c:v>
                </c:pt>
                <c:pt idx="1">
                  <c:v>CENTRO</c:v>
                </c:pt>
                <c:pt idx="2">
                  <c:v>SUR</c:v>
                </c:pt>
              </c:strCache>
            </c:strRef>
          </c:cat>
          <c:val>
            <c:numRef>
              <c:f>Hoja1!$J$6:$L$6</c:f>
              <c:numCache>
                <c:formatCode>General</c:formatCode>
                <c:ptCount val="3"/>
                <c:pt idx="0">
                  <c:v>473</c:v>
                </c:pt>
                <c:pt idx="1">
                  <c:v>317</c:v>
                </c:pt>
                <c:pt idx="2">
                  <c:v>210</c:v>
                </c:pt>
              </c:numCache>
            </c:numRef>
          </c:val>
          <c:extLst>
            <c:ext xmlns:c16="http://schemas.microsoft.com/office/drawing/2014/chart" uri="{C3380CC4-5D6E-409C-BE32-E72D297353CC}">
              <c16:uniqueId val="{00000002-1A0C-4E9F-A510-2B2D730CB7E0}"/>
            </c:ext>
          </c:extLst>
        </c:ser>
        <c:ser>
          <c:idx val="3"/>
          <c:order val="3"/>
          <c:tx>
            <c:strRef>
              <c:f>Hoja1!$I$7</c:f>
              <c:strCache>
                <c:ptCount val="1"/>
                <c:pt idx="0">
                  <c:v>2022</c:v>
                </c:pt>
              </c:strCache>
            </c:strRef>
          </c:tx>
          <c:spPr>
            <a:solidFill>
              <a:schemeClr val="accent4"/>
            </a:solidFill>
            <a:ln>
              <a:noFill/>
            </a:ln>
            <a:effectLst/>
            <a:sp3d/>
          </c:spPr>
          <c:invertIfNegative val="0"/>
          <c:dLbls>
            <c:spPr>
              <a:noFill/>
              <a:ln>
                <a:noFill/>
              </a:ln>
              <a:effectLst/>
            </c:spPr>
            <c:txPr>
              <a:bodyPr rot="0" spcFirstLastPara="1" vertOverflow="ellipsis" vert="horz" wrap="square" lIns="38100" tIns="19050" rIns="38100" bIns="19050" anchor="ctr" anchorCtr="1">
                <a:spAutoFit/>
              </a:bodyPr>
              <a:lstStyle/>
              <a:p>
                <a:pPr>
                  <a:defRPr sz="1000" b="0" i="0" u="none" strike="noStrike" kern="1200" baseline="0">
                    <a:solidFill>
                      <a:schemeClr val="tx1">
                        <a:lumMod val="75000"/>
                        <a:lumOff val="25000"/>
                      </a:schemeClr>
                    </a:solidFill>
                    <a:latin typeface="+mn-lt"/>
                    <a:ea typeface="+mn-ea"/>
                    <a:cs typeface="+mn-cs"/>
                  </a:defRPr>
                </a:pPr>
                <a:endParaRPr lang="es-PE"/>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Hoja1!$J$3:$L$3</c:f>
              <c:strCache>
                <c:ptCount val="3"/>
                <c:pt idx="0">
                  <c:v>NORTE</c:v>
                </c:pt>
                <c:pt idx="1">
                  <c:v>CENTRO</c:v>
                </c:pt>
                <c:pt idx="2">
                  <c:v>SUR</c:v>
                </c:pt>
              </c:strCache>
            </c:strRef>
          </c:cat>
          <c:val>
            <c:numRef>
              <c:f>Hoja1!$J$7:$L$7</c:f>
              <c:numCache>
                <c:formatCode>General</c:formatCode>
                <c:ptCount val="3"/>
                <c:pt idx="0">
                  <c:v>36</c:v>
                </c:pt>
                <c:pt idx="1">
                  <c:v>53</c:v>
                </c:pt>
                <c:pt idx="2">
                  <c:v>18</c:v>
                </c:pt>
              </c:numCache>
            </c:numRef>
          </c:val>
          <c:extLst>
            <c:ext xmlns:c16="http://schemas.microsoft.com/office/drawing/2014/chart" uri="{C3380CC4-5D6E-409C-BE32-E72D297353CC}">
              <c16:uniqueId val="{00000003-1A0C-4E9F-A510-2B2D730CB7E0}"/>
            </c:ext>
          </c:extLst>
        </c:ser>
        <c:dLbls>
          <c:showLegendKey val="0"/>
          <c:showVal val="1"/>
          <c:showCatName val="0"/>
          <c:showSerName val="0"/>
          <c:showPercent val="0"/>
          <c:showBubbleSize val="0"/>
        </c:dLbls>
        <c:gapWidth val="150"/>
        <c:shape val="box"/>
        <c:axId val="126880824"/>
        <c:axId val="126884744"/>
        <c:axId val="0"/>
      </c:bar3DChart>
      <c:catAx>
        <c:axId val="126880824"/>
        <c:scaling>
          <c:orientation val="minMax"/>
        </c:scaling>
        <c:delete val="0"/>
        <c:axPos val="b"/>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ysClr val="windowText" lastClr="000000"/>
                </a:solidFill>
                <a:latin typeface="+mn-lt"/>
                <a:ea typeface="+mn-ea"/>
                <a:cs typeface="+mn-cs"/>
              </a:defRPr>
            </a:pPr>
            <a:endParaRPr lang="es-PE"/>
          </a:p>
        </c:txPr>
        <c:crossAx val="126884744"/>
        <c:crosses val="autoZero"/>
        <c:auto val="1"/>
        <c:lblAlgn val="ctr"/>
        <c:lblOffset val="100"/>
        <c:noMultiLvlLbl val="0"/>
      </c:catAx>
      <c:valAx>
        <c:axId val="126884744"/>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solidFill>
                <a:latin typeface="+mn-lt"/>
                <a:ea typeface="+mn-ea"/>
                <a:cs typeface="+mn-cs"/>
              </a:defRPr>
            </a:pPr>
            <a:endParaRPr lang="es-PE"/>
          </a:p>
        </c:txPr>
        <c:crossAx val="126880824"/>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ysClr val="windowText" lastClr="000000"/>
              </a:solidFill>
              <a:latin typeface="+mn-lt"/>
              <a:ea typeface="+mn-ea"/>
              <a:cs typeface="+mn-cs"/>
            </a:defRPr>
          </a:pPr>
          <a:endParaRPr lang="es-PE"/>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w="9525" cap="flat" cmpd="sng" algn="ctr">
      <a:noFill/>
      <a:round/>
    </a:ln>
    <a:effectLst/>
  </c:spPr>
  <c:txPr>
    <a:bodyPr/>
    <a:lstStyle/>
    <a:p>
      <a:pPr>
        <a:defRPr/>
      </a:pPr>
      <a:endParaRPr lang="es-PE"/>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Hoja1!$I$10</c:f>
              <c:strCache>
                <c:ptCount val="1"/>
                <c:pt idx="0">
                  <c:v>TOTAL</c:v>
                </c:pt>
              </c:strCache>
            </c:strRef>
          </c:tx>
          <c:dPt>
            <c:idx val="0"/>
            <c:bubble3D val="0"/>
            <c:spPr>
              <a:solidFill>
                <a:schemeClr val="accent1"/>
              </a:solidFill>
              <a:ln>
                <a:noFill/>
              </a:ln>
              <a:effectLst>
                <a:outerShdw blurRad="254000" sx="102000" sy="102000" algn="ctr" rotWithShape="0">
                  <a:prstClr val="black">
                    <a:alpha val="20000"/>
                  </a:prstClr>
                </a:outerShdw>
              </a:effectLst>
            </c:spPr>
            <c:extLst>
              <c:ext xmlns:c16="http://schemas.microsoft.com/office/drawing/2014/chart" uri="{C3380CC4-5D6E-409C-BE32-E72D297353CC}">
                <c16:uniqueId val="{00000001-A06A-43AE-B353-BDE6FAA13916}"/>
              </c:ext>
            </c:extLst>
          </c:dPt>
          <c:dPt>
            <c:idx val="1"/>
            <c:bubble3D val="0"/>
            <c:spPr>
              <a:solidFill>
                <a:schemeClr val="accent2"/>
              </a:solidFill>
              <a:ln>
                <a:noFill/>
              </a:ln>
              <a:effectLst>
                <a:outerShdw blurRad="254000" sx="102000" sy="102000" algn="ctr" rotWithShape="0">
                  <a:prstClr val="black">
                    <a:alpha val="20000"/>
                  </a:prstClr>
                </a:outerShdw>
              </a:effectLst>
            </c:spPr>
            <c:extLst>
              <c:ext xmlns:c16="http://schemas.microsoft.com/office/drawing/2014/chart" uri="{C3380CC4-5D6E-409C-BE32-E72D297353CC}">
                <c16:uniqueId val="{00000003-A06A-43AE-B353-BDE6FAA13916}"/>
              </c:ext>
            </c:extLst>
          </c:dPt>
          <c:dPt>
            <c:idx val="2"/>
            <c:bubble3D val="0"/>
            <c:spPr>
              <a:solidFill>
                <a:schemeClr val="accent3"/>
              </a:solidFill>
              <a:ln>
                <a:noFill/>
              </a:ln>
              <a:effectLst>
                <a:outerShdw blurRad="254000" sx="102000" sy="102000" algn="ctr" rotWithShape="0">
                  <a:prstClr val="black">
                    <a:alpha val="20000"/>
                  </a:prstClr>
                </a:outerShdw>
              </a:effectLst>
            </c:spPr>
            <c:extLst>
              <c:ext xmlns:c16="http://schemas.microsoft.com/office/drawing/2014/chart" uri="{C3380CC4-5D6E-409C-BE32-E72D297353CC}">
                <c16:uniqueId val="{00000005-A06A-43AE-B353-BDE6FAA13916}"/>
              </c:ext>
            </c:extLst>
          </c:dPt>
          <c:dPt>
            <c:idx val="3"/>
            <c:bubble3D val="0"/>
            <c:spPr>
              <a:solidFill>
                <a:schemeClr val="accent4"/>
              </a:solidFill>
              <a:ln>
                <a:noFill/>
              </a:ln>
              <a:effectLst>
                <a:outerShdw blurRad="254000" sx="102000" sy="102000" algn="ctr" rotWithShape="0">
                  <a:prstClr val="black">
                    <a:alpha val="20000"/>
                  </a:prstClr>
                </a:outerShdw>
              </a:effectLst>
            </c:spPr>
            <c:extLst>
              <c:ext xmlns:c16="http://schemas.microsoft.com/office/drawing/2014/chart" uri="{C3380CC4-5D6E-409C-BE32-E72D297353CC}">
                <c16:uniqueId val="{00000007-A06A-43AE-B353-BDE6FAA13916}"/>
              </c:ext>
            </c:extLst>
          </c:dPt>
          <c:dLbls>
            <c:spPr>
              <a:pattFill prst="pct75">
                <a:fgClr>
                  <a:schemeClr val="dk1">
                    <a:lumMod val="75000"/>
                    <a:lumOff val="25000"/>
                  </a:schemeClr>
                </a:fgClr>
                <a:bgClr>
                  <a:schemeClr val="dk1">
                    <a:lumMod val="65000"/>
                    <a:lumOff val="35000"/>
                  </a:schemeClr>
                </a:bgClr>
              </a:pattFill>
              <a:ln>
                <a:noFill/>
              </a:ln>
              <a:effectLst>
                <a:outerShdw blurRad="50800" dist="38100" dir="2700000" algn="tl" rotWithShape="0">
                  <a:prstClr val="black">
                    <a:alpha val="40000"/>
                  </a:prstClr>
                </a:outerShdw>
              </a:effectLst>
            </c:spPr>
            <c:txPr>
              <a:bodyPr rot="0" spcFirstLastPara="1" vertOverflow="ellipsis" vert="horz" wrap="square" lIns="38100" tIns="19050" rIns="38100" bIns="19050" anchor="ctr" anchorCtr="1">
                <a:spAutoFit/>
              </a:bodyPr>
              <a:lstStyle/>
              <a:p>
                <a:pPr>
                  <a:defRPr sz="1000" b="1" i="0" u="none" strike="noStrike" kern="1200" baseline="0">
                    <a:solidFill>
                      <a:schemeClr val="lt1"/>
                    </a:solidFill>
                    <a:latin typeface="+mn-lt"/>
                    <a:ea typeface="+mn-ea"/>
                    <a:cs typeface="+mn-cs"/>
                  </a:defRPr>
                </a:pPr>
                <a:endParaRPr lang="es-PE"/>
              </a:p>
            </c:txPr>
            <c:showLegendKey val="0"/>
            <c:showVal val="1"/>
            <c:showCatName val="0"/>
            <c:showSerName val="0"/>
            <c:showPercent val="1"/>
            <c:showBubbleSize val="0"/>
            <c:showLeaderLines val="1"/>
            <c:leaderLines>
              <c:spPr>
                <a:ln w="9525">
                  <a:solidFill>
                    <a:schemeClr val="dk1">
                      <a:lumMod val="50000"/>
                      <a:lumOff val="50000"/>
                    </a:schemeClr>
                  </a:solidFill>
                </a:ln>
                <a:effectLst/>
              </c:spPr>
            </c:leaderLines>
            <c:extLst>
              <c:ext xmlns:c15="http://schemas.microsoft.com/office/drawing/2012/chart" uri="{CE6537A1-D6FC-4f65-9D91-7224C49458BB}"/>
            </c:extLst>
          </c:dLbls>
          <c:cat>
            <c:numRef>
              <c:f>Hoja1!$J$9:$M$9</c:f>
              <c:numCache>
                <c:formatCode>General</c:formatCode>
                <c:ptCount val="4"/>
                <c:pt idx="0">
                  <c:v>2019</c:v>
                </c:pt>
                <c:pt idx="1">
                  <c:v>2020</c:v>
                </c:pt>
                <c:pt idx="2">
                  <c:v>2021</c:v>
                </c:pt>
                <c:pt idx="3">
                  <c:v>2022</c:v>
                </c:pt>
              </c:numCache>
            </c:numRef>
          </c:cat>
          <c:val>
            <c:numRef>
              <c:f>Hoja1!$J$10:$M$10</c:f>
              <c:numCache>
                <c:formatCode>General</c:formatCode>
                <c:ptCount val="4"/>
                <c:pt idx="0">
                  <c:v>2586</c:v>
                </c:pt>
                <c:pt idx="1">
                  <c:v>2605</c:v>
                </c:pt>
                <c:pt idx="2">
                  <c:v>1000</c:v>
                </c:pt>
                <c:pt idx="3">
                  <c:v>107</c:v>
                </c:pt>
              </c:numCache>
            </c:numRef>
          </c:val>
          <c:extLst>
            <c:ext xmlns:c16="http://schemas.microsoft.com/office/drawing/2014/chart" uri="{C3380CC4-5D6E-409C-BE32-E72D297353CC}">
              <c16:uniqueId val="{00000008-A06A-43AE-B353-BDE6FAA13916}"/>
            </c:ext>
          </c:extLst>
        </c:ser>
        <c:dLbls>
          <c:showLegendKey val="0"/>
          <c:showVal val="1"/>
          <c:showCatName val="0"/>
          <c:showSerName val="0"/>
          <c:showPercent val="0"/>
          <c:showBubbleSize val="0"/>
          <c:showLeaderLines val="1"/>
        </c:dLbls>
        <c:firstSliceAng val="0"/>
        <c:holeSize val="50"/>
      </c:doughnutChart>
      <c:spPr>
        <a:noFill/>
        <a:ln>
          <a:noFill/>
        </a:ln>
        <a:effectLst/>
      </c:spPr>
    </c:plotArea>
    <c:legend>
      <c:legendPos val="r"/>
      <c:layout>
        <c:manualLayout>
          <c:xMode val="edge"/>
          <c:yMode val="edge"/>
          <c:x val="0.83821922218151512"/>
          <c:y val="0.37800599336489815"/>
          <c:w val="0.11912441550965698"/>
          <c:h val="0.25784838582143288"/>
        </c:manualLayout>
      </c:layout>
      <c:overlay val="0"/>
      <c:spPr>
        <a:solidFill>
          <a:schemeClr val="lt1">
            <a:lumMod val="95000"/>
            <a:alpha val="39000"/>
          </a:schemeClr>
        </a:solidFill>
        <a:ln>
          <a:noFill/>
        </a:ln>
        <a:effectLst/>
      </c:spPr>
      <c:txPr>
        <a:bodyPr rot="0" spcFirstLastPara="1" vertOverflow="ellipsis" vert="horz" wrap="square" anchor="ctr" anchorCtr="1"/>
        <a:lstStyle/>
        <a:p>
          <a:pPr>
            <a:defRPr sz="1000" b="0" i="0" u="none" strike="noStrike" kern="1200" baseline="0">
              <a:solidFill>
                <a:schemeClr val="dk1">
                  <a:lumMod val="75000"/>
                  <a:lumOff val="25000"/>
                </a:schemeClr>
              </a:solidFill>
              <a:latin typeface="+mn-lt"/>
              <a:ea typeface="+mn-ea"/>
              <a:cs typeface="+mn-cs"/>
            </a:defRPr>
          </a:pPr>
          <a:endParaRPr lang="es-PE"/>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w="9525" cap="flat" cmpd="sng" algn="ctr">
      <a:noFill/>
      <a:round/>
    </a:ln>
    <a:effectLst/>
  </c:spPr>
  <c:txPr>
    <a:bodyPr/>
    <a:lstStyle/>
    <a:p>
      <a:pPr>
        <a:defRPr/>
      </a:pPr>
      <a:endParaRPr lang="es-PE"/>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15"/>
      <c:rotY val="20"/>
      <c:depthPercent val="100"/>
      <c:rAngAx val="1"/>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bar3DChart>
        <c:barDir val="col"/>
        <c:grouping val="clustered"/>
        <c:varyColors val="0"/>
        <c:ser>
          <c:idx val="0"/>
          <c:order val="0"/>
          <c:tx>
            <c:strRef>
              <c:f>Hoja1!$I$43</c:f>
              <c:strCache>
                <c:ptCount val="1"/>
                <c:pt idx="0">
                  <c:v>2019</c:v>
                </c:pt>
              </c:strCache>
            </c:strRef>
          </c:tx>
          <c:spPr>
            <a:solidFill>
              <a:schemeClr val="accent1"/>
            </a:solidFill>
            <a:ln>
              <a:noFill/>
            </a:ln>
            <a:effectLst/>
            <a:sp3d/>
          </c:spPr>
          <c:invertIfNegative val="0"/>
          <c:dLbls>
            <c:spPr>
              <a:noFill/>
              <a:ln>
                <a:noFill/>
              </a:ln>
              <a:effectLst/>
            </c:spPr>
            <c:txPr>
              <a:bodyPr rot="0" spcFirstLastPara="1" vertOverflow="ellipsis" vert="horz" wrap="square" lIns="38100" tIns="19050" rIns="38100" bIns="19050" anchor="ctr" anchorCtr="1">
                <a:spAutoFit/>
              </a:bodyPr>
              <a:lstStyle/>
              <a:p>
                <a:pPr>
                  <a:defRPr sz="1000" b="0" i="0" u="none" strike="noStrike" kern="1200" baseline="0">
                    <a:solidFill>
                      <a:sysClr val="windowText" lastClr="000000"/>
                    </a:solidFill>
                    <a:latin typeface="+mn-lt"/>
                    <a:ea typeface="+mn-ea"/>
                    <a:cs typeface="+mn-cs"/>
                  </a:defRPr>
                </a:pPr>
                <a:endParaRPr lang="es-PE"/>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Hoja1!$J$42:$L$42</c:f>
              <c:strCache>
                <c:ptCount val="3"/>
                <c:pt idx="0">
                  <c:v>NORTE</c:v>
                </c:pt>
                <c:pt idx="1">
                  <c:v>CENTRO</c:v>
                </c:pt>
                <c:pt idx="2">
                  <c:v>SUR</c:v>
                </c:pt>
              </c:strCache>
            </c:strRef>
          </c:cat>
          <c:val>
            <c:numRef>
              <c:f>Hoja1!$J$43:$L$43</c:f>
              <c:numCache>
                <c:formatCode>General</c:formatCode>
                <c:ptCount val="3"/>
                <c:pt idx="0">
                  <c:v>96</c:v>
                </c:pt>
                <c:pt idx="1">
                  <c:v>175</c:v>
                </c:pt>
                <c:pt idx="2">
                  <c:v>68</c:v>
                </c:pt>
              </c:numCache>
            </c:numRef>
          </c:val>
          <c:extLst>
            <c:ext xmlns:c16="http://schemas.microsoft.com/office/drawing/2014/chart" uri="{C3380CC4-5D6E-409C-BE32-E72D297353CC}">
              <c16:uniqueId val="{00000000-A54E-43DB-93F9-37AC441E53D0}"/>
            </c:ext>
          </c:extLst>
        </c:ser>
        <c:ser>
          <c:idx val="1"/>
          <c:order val="1"/>
          <c:tx>
            <c:strRef>
              <c:f>Hoja1!$I$44</c:f>
              <c:strCache>
                <c:ptCount val="1"/>
                <c:pt idx="0">
                  <c:v>2020</c:v>
                </c:pt>
              </c:strCache>
            </c:strRef>
          </c:tx>
          <c:spPr>
            <a:solidFill>
              <a:schemeClr val="accent2"/>
            </a:solidFill>
            <a:ln>
              <a:noFill/>
            </a:ln>
            <a:effectLst/>
            <a:sp3d/>
          </c:spPr>
          <c:invertIfNegative val="0"/>
          <c:dLbls>
            <c:spPr>
              <a:noFill/>
              <a:ln>
                <a:noFill/>
              </a:ln>
              <a:effectLst/>
            </c:spPr>
            <c:txPr>
              <a:bodyPr rot="0" spcFirstLastPara="1" vertOverflow="ellipsis" vert="horz" wrap="square" lIns="38100" tIns="19050" rIns="38100" bIns="19050" anchor="ctr" anchorCtr="1">
                <a:spAutoFit/>
              </a:bodyPr>
              <a:lstStyle/>
              <a:p>
                <a:pPr>
                  <a:defRPr sz="1000" b="0" i="0" u="none" strike="noStrike" kern="1200" baseline="0">
                    <a:solidFill>
                      <a:sysClr val="windowText" lastClr="000000"/>
                    </a:solidFill>
                    <a:latin typeface="+mn-lt"/>
                    <a:ea typeface="+mn-ea"/>
                    <a:cs typeface="+mn-cs"/>
                  </a:defRPr>
                </a:pPr>
                <a:endParaRPr lang="es-PE"/>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Hoja1!$J$42:$L$42</c:f>
              <c:strCache>
                <c:ptCount val="3"/>
                <c:pt idx="0">
                  <c:v>NORTE</c:v>
                </c:pt>
                <c:pt idx="1">
                  <c:v>CENTRO</c:v>
                </c:pt>
                <c:pt idx="2">
                  <c:v>SUR</c:v>
                </c:pt>
              </c:strCache>
            </c:strRef>
          </c:cat>
          <c:val>
            <c:numRef>
              <c:f>Hoja1!$J$44:$L$44</c:f>
              <c:numCache>
                <c:formatCode>General</c:formatCode>
                <c:ptCount val="3"/>
                <c:pt idx="0">
                  <c:v>75</c:v>
                </c:pt>
                <c:pt idx="1">
                  <c:v>150</c:v>
                </c:pt>
                <c:pt idx="2">
                  <c:v>53</c:v>
                </c:pt>
              </c:numCache>
            </c:numRef>
          </c:val>
          <c:extLst>
            <c:ext xmlns:c16="http://schemas.microsoft.com/office/drawing/2014/chart" uri="{C3380CC4-5D6E-409C-BE32-E72D297353CC}">
              <c16:uniqueId val="{00000001-A54E-43DB-93F9-37AC441E53D0}"/>
            </c:ext>
          </c:extLst>
        </c:ser>
        <c:ser>
          <c:idx val="2"/>
          <c:order val="2"/>
          <c:tx>
            <c:strRef>
              <c:f>Hoja1!$I$45</c:f>
              <c:strCache>
                <c:ptCount val="1"/>
                <c:pt idx="0">
                  <c:v>2021</c:v>
                </c:pt>
              </c:strCache>
            </c:strRef>
          </c:tx>
          <c:spPr>
            <a:solidFill>
              <a:schemeClr val="accent3"/>
            </a:solidFill>
            <a:ln>
              <a:noFill/>
            </a:ln>
            <a:effectLst/>
            <a:sp3d/>
          </c:spPr>
          <c:invertIfNegative val="0"/>
          <c:dLbls>
            <c:spPr>
              <a:noFill/>
              <a:ln>
                <a:noFill/>
              </a:ln>
              <a:effectLst/>
            </c:spPr>
            <c:txPr>
              <a:bodyPr rot="0" spcFirstLastPara="1" vertOverflow="ellipsis" vert="horz" wrap="square" lIns="38100" tIns="19050" rIns="38100" bIns="19050" anchor="ctr" anchorCtr="1">
                <a:spAutoFit/>
              </a:bodyPr>
              <a:lstStyle/>
              <a:p>
                <a:pPr>
                  <a:defRPr sz="1000" b="0" i="0" u="none" strike="noStrike" kern="1200" baseline="0">
                    <a:solidFill>
                      <a:sysClr val="windowText" lastClr="000000"/>
                    </a:solidFill>
                    <a:latin typeface="+mn-lt"/>
                    <a:ea typeface="+mn-ea"/>
                    <a:cs typeface="+mn-cs"/>
                  </a:defRPr>
                </a:pPr>
                <a:endParaRPr lang="es-PE"/>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Hoja1!$J$42:$L$42</c:f>
              <c:strCache>
                <c:ptCount val="3"/>
                <c:pt idx="0">
                  <c:v>NORTE</c:v>
                </c:pt>
                <c:pt idx="1">
                  <c:v>CENTRO</c:v>
                </c:pt>
                <c:pt idx="2">
                  <c:v>SUR</c:v>
                </c:pt>
              </c:strCache>
            </c:strRef>
          </c:cat>
          <c:val>
            <c:numRef>
              <c:f>Hoja1!$J$45:$L$45</c:f>
              <c:numCache>
                <c:formatCode>General</c:formatCode>
                <c:ptCount val="3"/>
                <c:pt idx="0">
                  <c:v>56</c:v>
                </c:pt>
                <c:pt idx="1">
                  <c:v>85</c:v>
                </c:pt>
                <c:pt idx="2">
                  <c:v>49</c:v>
                </c:pt>
              </c:numCache>
            </c:numRef>
          </c:val>
          <c:extLst>
            <c:ext xmlns:c16="http://schemas.microsoft.com/office/drawing/2014/chart" uri="{C3380CC4-5D6E-409C-BE32-E72D297353CC}">
              <c16:uniqueId val="{00000002-A54E-43DB-93F9-37AC441E53D0}"/>
            </c:ext>
          </c:extLst>
        </c:ser>
        <c:ser>
          <c:idx val="3"/>
          <c:order val="3"/>
          <c:tx>
            <c:strRef>
              <c:f>Hoja1!$I$46</c:f>
              <c:strCache>
                <c:ptCount val="1"/>
                <c:pt idx="0">
                  <c:v>2022</c:v>
                </c:pt>
              </c:strCache>
            </c:strRef>
          </c:tx>
          <c:spPr>
            <a:solidFill>
              <a:schemeClr val="accent4"/>
            </a:solidFill>
            <a:ln>
              <a:noFill/>
            </a:ln>
            <a:effectLst/>
            <a:sp3d/>
          </c:spPr>
          <c:invertIfNegative val="0"/>
          <c:dLbls>
            <c:spPr>
              <a:noFill/>
              <a:ln>
                <a:noFill/>
              </a:ln>
              <a:effectLst/>
            </c:spPr>
            <c:txPr>
              <a:bodyPr rot="0" spcFirstLastPara="1" vertOverflow="ellipsis" vert="horz" wrap="square" lIns="38100" tIns="19050" rIns="38100" bIns="19050" anchor="ctr" anchorCtr="1">
                <a:spAutoFit/>
              </a:bodyPr>
              <a:lstStyle/>
              <a:p>
                <a:pPr>
                  <a:defRPr sz="1000" b="0" i="0" u="none" strike="noStrike" kern="1200" baseline="0">
                    <a:solidFill>
                      <a:schemeClr val="tx1">
                        <a:lumMod val="75000"/>
                        <a:lumOff val="25000"/>
                      </a:schemeClr>
                    </a:solidFill>
                    <a:latin typeface="+mn-lt"/>
                    <a:ea typeface="+mn-ea"/>
                    <a:cs typeface="+mn-cs"/>
                  </a:defRPr>
                </a:pPr>
                <a:endParaRPr lang="es-PE"/>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Hoja1!$J$42:$L$42</c:f>
              <c:strCache>
                <c:ptCount val="3"/>
                <c:pt idx="0">
                  <c:v>NORTE</c:v>
                </c:pt>
                <c:pt idx="1">
                  <c:v>CENTRO</c:v>
                </c:pt>
                <c:pt idx="2">
                  <c:v>SUR</c:v>
                </c:pt>
              </c:strCache>
            </c:strRef>
          </c:cat>
          <c:val>
            <c:numRef>
              <c:f>Hoja1!$J$46:$L$46</c:f>
              <c:numCache>
                <c:formatCode>General</c:formatCode>
                <c:ptCount val="3"/>
                <c:pt idx="0">
                  <c:v>24</c:v>
                </c:pt>
                <c:pt idx="1">
                  <c:v>41</c:v>
                </c:pt>
                <c:pt idx="2">
                  <c:v>19</c:v>
                </c:pt>
              </c:numCache>
            </c:numRef>
          </c:val>
          <c:extLst>
            <c:ext xmlns:c16="http://schemas.microsoft.com/office/drawing/2014/chart" uri="{C3380CC4-5D6E-409C-BE32-E72D297353CC}">
              <c16:uniqueId val="{00000003-A54E-43DB-93F9-37AC441E53D0}"/>
            </c:ext>
          </c:extLst>
        </c:ser>
        <c:dLbls>
          <c:showLegendKey val="0"/>
          <c:showVal val="1"/>
          <c:showCatName val="0"/>
          <c:showSerName val="0"/>
          <c:showPercent val="0"/>
          <c:showBubbleSize val="0"/>
        </c:dLbls>
        <c:gapWidth val="150"/>
        <c:shape val="box"/>
        <c:axId val="224465904"/>
        <c:axId val="224466296"/>
        <c:axId val="0"/>
      </c:bar3DChart>
      <c:catAx>
        <c:axId val="224465904"/>
        <c:scaling>
          <c:orientation val="minMax"/>
        </c:scaling>
        <c:delete val="0"/>
        <c:axPos val="b"/>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ysClr val="windowText" lastClr="000000"/>
                </a:solidFill>
                <a:latin typeface="+mn-lt"/>
                <a:ea typeface="+mn-ea"/>
                <a:cs typeface="+mn-cs"/>
              </a:defRPr>
            </a:pPr>
            <a:endParaRPr lang="es-PE"/>
          </a:p>
        </c:txPr>
        <c:crossAx val="224466296"/>
        <c:crosses val="autoZero"/>
        <c:auto val="1"/>
        <c:lblAlgn val="ctr"/>
        <c:lblOffset val="100"/>
        <c:noMultiLvlLbl val="0"/>
      </c:catAx>
      <c:valAx>
        <c:axId val="224466296"/>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ysClr val="windowText" lastClr="000000"/>
                </a:solidFill>
                <a:latin typeface="+mn-lt"/>
                <a:ea typeface="+mn-ea"/>
                <a:cs typeface="+mn-cs"/>
              </a:defRPr>
            </a:pPr>
            <a:endParaRPr lang="es-PE"/>
          </a:p>
        </c:txPr>
        <c:crossAx val="224465904"/>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ysClr val="windowText" lastClr="000000"/>
              </a:solidFill>
              <a:latin typeface="+mn-lt"/>
              <a:ea typeface="+mn-ea"/>
              <a:cs typeface="+mn-cs"/>
            </a:defRPr>
          </a:pPr>
          <a:endParaRPr lang="es-PE"/>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w="9525" cap="flat" cmpd="sng" algn="ctr">
      <a:noFill/>
      <a:round/>
    </a:ln>
    <a:effectLst/>
  </c:spPr>
  <c:txPr>
    <a:bodyPr/>
    <a:lstStyle/>
    <a:p>
      <a:pPr>
        <a:defRPr/>
      </a:pPr>
      <a:endParaRPr lang="es-PE"/>
    </a:p>
  </c:txPr>
  <c:externalData r:id="rId3">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Hoja1!$I$49</c:f>
              <c:strCache>
                <c:ptCount val="1"/>
                <c:pt idx="0">
                  <c:v>TOTAL</c:v>
                </c:pt>
              </c:strCache>
            </c:strRef>
          </c:tx>
          <c:dPt>
            <c:idx val="0"/>
            <c:bubble3D val="0"/>
            <c:spPr>
              <a:solidFill>
                <a:schemeClr val="accent1"/>
              </a:solidFill>
              <a:ln>
                <a:noFill/>
              </a:ln>
              <a:effectLst>
                <a:outerShdw blurRad="254000" sx="102000" sy="102000" algn="ctr" rotWithShape="0">
                  <a:prstClr val="black">
                    <a:alpha val="20000"/>
                  </a:prstClr>
                </a:outerShdw>
              </a:effectLst>
            </c:spPr>
            <c:extLst>
              <c:ext xmlns:c16="http://schemas.microsoft.com/office/drawing/2014/chart" uri="{C3380CC4-5D6E-409C-BE32-E72D297353CC}">
                <c16:uniqueId val="{00000001-A1D8-414E-B7D6-14AECDE2AECA}"/>
              </c:ext>
            </c:extLst>
          </c:dPt>
          <c:dPt>
            <c:idx val="1"/>
            <c:bubble3D val="0"/>
            <c:spPr>
              <a:solidFill>
                <a:schemeClr val="accent2"/>
              </a:solidFill>
              <a:ln>
                <a:noFill/>
              </a:ln>
              <a:effectLst>
                <a:outerShdw blurRad="254000" sx="102000" sy="102000" algn="ctr" rotWithShape="0">
                  <a:prstClr val="black">
                    <a:alpha val="20000"/>
                  </a:prstClr>
                </a:outerShdw>
              </a:effectLst>
            </c:spPr>
            <c:extLst>
              <c:ext xmlns:c16="http://schemas.microsoft.com/office/drawing/2014/chart" uri="{C3380CC4-5D6E-409C-BE32-E72D297353CC}">
                <c16:uniqueId val="{00000003-A1D8-414E-B7D6-14AECDE2AECA}"/>
              </c:ext>
            </c:extLst>
          </c:dPt>
          <c:dPt>
            <c:idx val="2"/>
            <c:bubble3D val="0"/>
            <c:spPr>
              <a:solidFill>
                <a:schemeClr val="accent3"/>
              </a:solidFill>
              <a:ln>
                <a:noFill/>
              </a:ln>
              <a:effectLst>
                <a:outerShdw blurRad="254000" sx="102000" sy="102000" algn="ctr" rotWithShape="0">
                  <a:prstClr val="black">
                    <a:alpha val="20000"/>
                  </a:prstClr>
                </a:outerShdw>
              </a:effectLst>
            </c:spPr>
            <c:extLst>
              <c:ext xmlns:c16="http://schemas.microsoft.com/office/drawing/2014/chart" uri="{C3380CC4-5D6E-409C-BE32-E72D297353CC}">
                <c16:uniqueId val="{00000005-A1D8-414E-B7D6-14AECDE2AECA}"/>
              </c:ext>
            </c:extLst>
          </c:dPt>
          <c:dPt>
            <c:idx val="3"/>
            <c:bubble3D val="0"/>
            <c:spPr>
              <a:solidFill>
                <a:schemeClr val="accent4"/>
              </a:solidFill>
              <a:ln>
                <a:noFill/>
              </a:ln>
              <a:effectLst>
                <a:outerShdw blurRad="254000" sx="102000" sy="102000" algn="ctr" rotWithShape="0">
                  <a:prstClr val="black">
                    <a:alpha val="20000"/>
                  </a:prstClr>
                </a:outerShdw>
              </a:effectLst>
            </c:spPr>
            <c:extLst>
              <c:ext xmlns:c16="http://schemas.microsoft.com/office/drawing/2014/chart" uri="{C3380CC4-5D6E-409C-BE32-E72D297353CC}">
                <c16:uniqueId val="{00000007-A1D8-414E-B7D6-14AECDE2AECA}"/>
              </c:ext>
            </c:extLst>
          </c:dPt>
          <c:dLbls>
            <c:spPr>
              <a:pattFill prst="pct75">
                <a:fgClr>
                  <a:schemeClr val="dk1">
                    <a:lumMod val="75000"/>
                    <a:lumOff val="25000"/>
                  </a:schemeClr>
                </a:fgClr>
                <a:bgClr>
                  <a:schemeClr val="dk1">
                    <a:lumMod val="65000"/>
                    <a:lumOff val="35000"/>
                  </a:schemeClr>
                </a:bgClr>
              </a:pattFill>
              <a:ln>
                <a:noFill/>
              </a:ln>
              <a:effectLst>
                <a:outerShdw blurRad="50800" dist="38100" dir="2700000" algn="tl" rotWithShape="0">
                  <a:prstClr val="black">
                    <a:alpha val="40000"/>
                  </a:prstClr>
                </a:outerShdw>
              </a:effectLst>
            </c:spPr>
            <c:txPr>
              <a:bodyPr rot="0" spcFirstLastPara="1" vertOverflow="ellipsis" vert="horz" wrap="square" lIns="38100" tIns="19050" rIns="38100" bIns="19050" anchor="ctr" anchorCtr="1">
                <a:spAutoFit/>
              </a:bodyPr>
              <a:lstStyle/>
              <a:p>
                <a:pPr>
                  <a:defRPr sz="1000" b="1" i="0" u="none" strike="noStrike" kern="1200" baseline="0">
                    <a:solidFill>
                      <a:schemeClr val="lt1"/>
                    </a:solidFill>
                    <a:latin typeface="+mn-lt"/>
                    <a:ea typeface="+mn-ea"/>
                    <a:cs typeface="+mn-cs"/>
                  </a:defRPr>
                </a:pPr>
                <a:endParaRPr lang="es-PE"/>
              </a:p>
            </c:txPr>
            <c:showLegendKey val="0"/>
            <c:showVal val="1"/>
            <c:showCatName val="0"/>
            <c:showSerName val="0"/>
            <c:showPercent val="1"/>
            <c:showBubbleSize val="0"/>
            <c:showLeaderLines val="1"/>
            <c:leaderLines>
              <c:spPr>
                <a:ln w="9525">
                  <a:solidFill>
                    <a:schemeClr val="dk1">
                      <a:lumMod val="50000"/>
                      <a:lumOff val="50000"/>
                    </a:schemeClr>
                  </a:solidFill>
                </a:ln>
                <a:effectLst/>
              </c:spPr>
            </c:leaderLines>
            <c:extLst>
              <c:ext xmlns:c15="http://schemas.microsoft.com/office/drawing/2012/chart" uri="{CE6537A1-D6FC-4f65-9D91-7224C49458BB}"/>
            </c:extLst>
          </c:dLbls>
          <c:cat>
            <c:numRef>
              <c:f>Hoja1!$J$48:$M$48</c:f>
              <c:numCache>
                <c:formatCode>General</c:formatCode>
                <c:ptCount val="4"/>
                <c:pt idx="0">
                  <c:v>2019</c:v>
                </c:pt>
                <c:pt idx="1">
                  <c:v>2020</c:v>
                </c:pt>
                <c:pt idx="2">
                  <c:v>2021</c:v>
                </c:pt>
                <c:pt idx="3">
                  <c:v>2022</c:v>
                </c:pt>
              </c:numCache>
            </c:numRef>
          </c:cat>
          <c:val>
            <c:numRef>
              <c:f>Hoja1!$J$49:$M$49</c:f>
              <c:numCache>
                <c:formatCode>General</c:formatCode>
                <c:ptCount val="4"/>
                <c:pt idx="0">
                  <c:v>339</c:v>
                </c:pt>
                <c:pt idx="1">
                  <c:v>278</c:v>
                </c:pt>
                <c:pt idx="2">
                  <c:v>190</c:v>
                </c:pt>
                <c:pt idx="3">
                  <c:v>84</c:v>
                </c:pt>
              </c:numCache>
            </c:numRef>
          </c:val>
          <c:extLst>
            <c:ext xmlns:c16="http://schemas.microsoft.com/office/drawing/2014/chart" uri="{C3380CC4-5D6E-409C-BE32-E72D297353CC}">
              <c16:uniqueId val="{00000008-A1D8-414E-B7D6-14AECDE2AECA}"/>
            </c:ext>
          </c:extLst>
        </c:ser>
        <c:dLbls>
          <c:showLegendKey val="0"/>
          <c:showVal val="1"/>
          <c:showCatName val="0"/>
          <c:showSerName val="0"/>
          <c:showPercent val="0"/>
          <c:showBubbleSize val="0"/>
          <c:showLeaderLines val="1"/>
        </c:dLbls>
        <c:firstSliceAng val="0"/>
        <c:holeSize val="50"/>
      </c:doughnutChart>
      <c:spPr>
        <a:noFill/>
        <a:ln>
          <a:noFill/>
        </a:ln>
        <a:effectLst/>
      </c:spPr>
    </c:plotArea>
    <c:legend>
      <c:legendPos val="r"/>
      <c:layout>
        <c:manualLayout>
          <c:xMode val="edge"/>
          <c:yMode val="edge"/>
          <c:x val="0.8525669193378197"/>
          <c:y val="0.37591084089523169"/>
          <c:w val="0.12081129371665562"/>
          <c:h val="0.24817831820953665"/>
        </c:manualLayout>
      </c:layout>
      <c:overlay val="0"/>
      <c:spPr>
        <a:solidFill>
          <a:schemeClr val="lt1">
            <a:lumMod val="95000"/>
            <a:alpha val="39000"/>
          </a:schemeClr>
        </a:solidFill>
        <a:ln>
          <a:noFill/>
        </a:ln>
        <a:effectLst/>
      </c:spPr>
      <c:txPr>
        <a:bodyPr rot="0" spcFirstLastPara="1" vertOverflow="ellipsis" vert="horz" wrap="square" anchor="ctr" anchorCtr="1"/>
        <a:lstStyle/>
        <a:p>
          <a:pPr>
            <a:defRPr sz="1000" b="0" i="0" u="none" strike="noStrike" kern="1200" baseline="0">
              <a:solidFill>
                <a:schemeClr val="dk1">
                  <a:lumMod val="75000"/>
                  <a:lumOff val="25000"/>
                </a:schemeClr>
              </a:solidFill>
              <a:latin typeface="+mn-lt"/>
              <a:ea typeface="+mn-ea"/>
              <a:cs typeface="+mn-cs"/>
            </a:defRPr>
          </a:pPr>
          <a:endParaRPr lang="es-PE"/>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w="9525" cap="flat" cmpd="sng" algn="ctr">
      <a:noFill/>
      <a:round/>
    </a:ln>
    <a:effectLst/>
  </c:spPr>
  <c:txPr>
    <a:bodyPr/>
    <a:lstStyle/>
    <a:p>
      <a:pPr>
        <a:defRPr/>
      </a:pPr>
      <a:endParaRPr lang="es-PE"/>
    </a:p>
  </c:txPr>
  <c:externalData r:id="rId3">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15"/>
      <c:rotY val="20"/>
      <c:depthPercent val="100"/>
      <c:rAngAx val="1"/>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bar3DChart>
        <c:barDir val="col"/>
        <c:grouping val="clustered"/>
        <c:varyColors val="0"/>
        <c:ser>
          <c:idx val="0"/>
          <c:order val="0"/>
          <c:tx>
            <c:strRef>
              <c:f>Hoja1!$B$43</c:f>
              <c:strCache>
                <c:ptCount val="1"/>
                <c:pt idx="0">
                  <c:v>2019</c:v>
                </c:pt>
              </c:strCache>
            </c:strRef>
          </c:tx>
          <c:spPr>
            <a:solidFill>
              <a:schemeClr val="accent1"/>
            </a:solidFill>
            <a:ln>
              <a:noFill/>
            </a:ln>
            <a:effectLst/>
            <a:sp3d/>
          </c:spPr>
          <c:invertIfNegative val="0"/>
          <c:dLbls>
            <c:spPr>
              <a:noFill/>
              <a:ln>
                <a:noFill/>
              </a:ln>
              <a:effectLst/>
            </c:spPr>
            <c:txPr>
              <a:bodyPr rot="0" spcFirstLastPara="1" vertOverflow="ellipsis" vert="horz" wrap="square" lIns="38100" tIns="19050" rIns="38100" bIns="19050" anchor="ctr" anchorCtr="1">
                <a:spAutoFit/>
              </a:bodyPr>
              <a:lstStyle/>
              <a:p>
                <a:pPr>
                  <a:defRPr sz="1000" b="0" i="0" u="none" strike="noStrike" kern="1200" baseline="0">
                    <a:solidFill>
                      <a:sysClr val="windowText" lastClr="000000"/>
                    </a:solidFill>
                    <a:latin typeface="+mn-lt"/>
                    <a:ea typeface="+mn-ea"/>
                    <a:cs typeface="+mn-cs"/>
                  </a:defRPr>
                </a:pPr>
                <a:endParaRPr lang="es-PE"/>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Hoja1!$C$42:$E$42</c:f>
              <c:strCache>
                <c:ptCount val="3"/>
                <c:pt idx="0">
                  <c:v>NORTE</c:v>
                </c:pt>
                <c:pt idx="1">
                  <c:v>CENTRO</c:v>
                </c:pt>
                <c:pt idx="2">
                  <c:v>SUR</c:v>
                </c:pt>
              </c:strCache>
            </c:strRef>
          </c:cat>
          <c:val>
            <c:numRef>
              <c:f>Hoja1!$C$43:$E$43</c:f>
              <c:numCache>
                <c:formatCode>General</c:formatCode>
                <c:ptCount val="3"/>
                <c:pt idx="0">
                  <c:v>821</c:v>
                </c:pt>
                <c:pt idx="1">
                  <c:v>1175</c:v>
                </c:pt>
                <c:pt idx="2">
                  <c:v>356</c:v>
                </c:pt>
              </c:numCache>
            </c:numRef>
          </c:val>
          <c:extLst>
            <c:ext xmlns:c16="http://schemas.microsoft.com/office/drawing/2014/chart" uri="{C3380CC4-5D6E-409C-BE32-E72D297353CC}">
              <c16:uniqueId val="{00000000-8DCC-453E-90A9-5CA4DAE60B4B}"/>
            </c:ext>
          </c:extLst>
        </c:ser>
        <c:ser>
          <c:idx val="1"/>
          <c:order val="1"/>
          <c:tx>
            <c:strRef>
              <c:f>Hoja1!$B$44</c:f>
              <c:strCache>
                <c:ptCount val="1"/>
                <c:pt idx="0">
                  <c:v>2020</c:v>
                </c:pt>
              </c:strCache>
            </c:strRef>
          </c:tx>
          <c:spPr>
            <a:solidFill>
              <a:schemeClr val="accent2"/>
            </a:solidFill>
            <a:ln>
              <a:noFill/>
            </a:ln>
            <a:effectLst/>
            <a:sp3d/>
          </c:spPr>
          <c:invertIfNegative val="0"/>
          <c:dLbls>
            <c:spPr>
              <a:noFill/>
              <a:ln>
                <a:noFill/>
              </a:ln>
              <a:effectLst/>
            </c:spPr>
            <c:txPr>
              <a:bodyPr rot="0" spcFirstLastPara="1" vertOverflow="ellipsis" vert="horz" wrap="square" lIns="38100" tIns="19050" rIns="38100" bIns="19050" anchor="ctr" anchorCtr="1">
                <a:spAutoFit/>
              </a:bodyPr>
              <a:lstStyle/>
              <a:p>
                <a:pPr>
                  <a:defRPr sz="1000" b="0" i="0" u="none" strike="noStrike" kern="1200" baseline="0">
                    <a:solidFill>
                      <a:sysClr val="windowText" lastClr="000000"/>
                    </a:solidFill>
                    <a:latin typeface="+mn-lt"/>
                    <a:ea typeface="+mn-ea"/>
                    <a:cs typeface="+mn-cs"/>
                  </a:defRPr>
                </a:pPr>
                <a:endParaRPr lang="es-PE"/>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Hoja1!$C$42:$E$42</c:f>
              <c:strCache>
                <c:ptCount val="3"/>
                <c:pt idx="0">
                  <c:v>NORTE</c:v>
                </c:pt>
                <c:pt idx="1">
                  <c:v>CENTRO</c:v>
                </c:pt>
                <c:pt idx="2">
                  <c:v>SUR</c:v>
                </c:pt>
              </c:strCache>
            </c:strRef>
          </c:cat>
          <c:val>
            <c:numRef>
              <c:f>Hoja1!$C$44:$E$44</c:f>
              <c:numCache>
                <c:formatCode>General</c:formatCode>
                <c:ptCount val="3"/>
                <c:pt idx="0">
                  <c:v>520</c:v>
                </c:pt>
                <c:pt idx="1">
                  <c:v>1180</c:v>
                </c:pt>
                <c:pt idx="2">
                  <c:v>172</c:v>
                </c:pt>
              </c:numCache>
            </c:numRef>
          </c:val>
          <c:extLst>
            <c:ext xmlns:c16="http://schemas.microsoft.com/office/drawing/2014/chart" uri="{C3380CC4-5D6E-409C-BE32-E72D297353CC}">
              <c16:uniqueId val="{00000001-8DCC-453E-90A9-5CA4DAE60B4B}"/>
            </c:ext>
          </c:extLst>
        </c:ser>
        <c:ser>
          <c:idx val="2"/>
          <c:order val="2"/>
          <c:tx>
            <c:strRef>
              <c:f>Hoja1!$B$45</c:f>
              <c:strCache>
                <c:ptCount val="1"/>
                <c:pt idx="0">
                  <c:v>2021</c:v>
                </c:pt>
              </c:strCache>
            </c:strRef>
          </c:tx>
          <c:spPr>
            <a:solidFill>
              <a:schemeClr val="accent3"/>
            </a:solidFill>
            <a:ln>
              <a:noFill/>
            </a:ln>
            <a:effectLst/>
            <a:sp3d/>
          </c:spPr>
          <c:invertIfNegative val="0"/>
          <c:dLbls>
            <c:spPr>
              <a:noFill/>
              <a:ln>
                <a:noFill/>
              </a:ln>
              <a:effectLst/>
            </c:spPr>
            <c:txPr>
              <a:bodyPr rot="0" spcFirstLastPara="1" vertOverflow="ellipsis" vert="horz" wrap="square" lIns="38100" tIns="19050" rIns="38100" bIns="19050" anchor="ctr" anchorCtr="1">
                <a:spAutoFit/>
              </a:bodyPr>
              <a:lstStyle/>
              <a:p>
                <a:pPr>
                  <a:defRPr sz="1000" b="0" i="0" u="none" strike="noStrike" kern="1200" baseline="0">
                    <a:solidFill>
                      <a:sysClr val="windowText" lastClr="000000"/>
                    </a:solidFill>
                    <a:latin typeface="+mn-lt"/>
                    <a:ea typeface="+mn-ea"/>
                    <a:cs typeface="+mn-cs"/>
                  </a:defRPr>
                </a:pPr>
                <a:endParaRPr lang="es-PE"/>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Hoja1!$C$42:$E$42</c:f>
              <c:strCache>
                <c:ptCount val="3"/>
                <c:pt idx="0">
                  <c:v>NORTE</c:v>
                </c:pt>
                <c:pt idx="1">
                  <c:v>CENTRO</c:v>
                </c:pt>
                <c:pt idx="2">
                  <c:v>SUR</c:v>
                </c:pt>
              </c:strCache>
            </c:strRef>
          </c:cat>
          <c:val>
            <c:numRef>
              <c:f>Hoja1!$C$45:$E$45</c:f>
              <c:numCache>
                <c:formatCode>General</c:formatCode>
                <c:ptCount val="3"/>
                <c:pt idx="0">
                  <c:v>346</c:v>
                </c:pt>
                <c:pt idx="1">
                  <c:v>273</c:v>
                </c:pt>
                <c:pt idx="2">
                  <c:v>100</c:v>
                </c:pt>
              </c:numCache>
            </c:numRef>
          </c:val>
          <c:extLst>
            <c:ext xmlns:c16="http://schemas.microsoft.com/office/drawing/2014/chart" uri="{C3380CC4-5D6E-409C-BE32-E72D297353CC}">
              <c16:uniqueId val="{00000002-8DCC-453E-90A9-5CA4DAE60B4B}"/>
            </c:ext>
          </c:extLst>
        </c:ser>
        <c:ser>
          <c:idx val="3"/>
          <c:order val="3"/>
          <c:tx>
            <c:strRef>
              <c:f>Hoja1!$B$46</c:f>
              <c:strCache>
                <c:ptCount val="1"/>
                <c:pt idx="0">
                  <c:v>2022</c:v>
                </c:pt>
              </c:strCache>
            </c:strRef>
          </c:tx>
          <c:spPr>
            <a:solidFill>
              <a:schemeClr val="accent4"/>
            </a:solidFill>
            <a:ln>
              <a:noFill/>
            </a:ln>
            <a:effectLst/>
            <a:sp3d/>
          </c:spPr>
          <c:invertIfNegative val="0"/>
          <c:dLbls>
            <c:spPr>
              <a:noFill/>
              <a:ln>
                <a:noFill/>
              </a:ln>
              <a:effectLst/>
            </c:spPr>
            <c:txPr>
              <a:bodyPr rot="0" spcFirstLastPara="1" vertOverflow="ellipsis" vert="horz" wrap="square" lIns="38100" tIns="19050" rIns="38100" bIns="19050" anchor="ctr" anchorCtr="1">
                <a:spAutoFit/>
              </a:bodyPr>
              <a:lstStyle/>
              <a:p>
                <a:pPr>
                  <a:defRPr sz="1000" b="0" i="0" u="none" strike="noStrike" kern="1200" baseline="0">
                    <a:solidFill>
                      <a:schemeClr val="tx1"/>
                    </a:solidFill>
                    <a:latin typeface="+mn-lt"/>
                    <a:ea typeface="+mn-ea"/>
                    <a:cs typeface="+mn-cs"/>
                  </a:defRPr>
                </a:pPr>
                <a:endParaRPr lang="es-PE"/>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Hoja1!$C$42:$E$42</c:f>
              <c:strCache>
                <c:ptCount val="3"/>
                <c:pt idx="0">
                  <c:v>NORTE</c:v>
                </c:pt>
                <c:pt idx="1">
                  <c:v>CENTRO</c:v>
                </c:pt>
                <c:pt idx="2">
                  <c:v>SUR</c:v>
                </c:pt>
              </c:strCache>
            </c:strRef>
          </c:cat>
          <c:val>
            <c:numRef>
              <c:f>Hoja1!$C$46:$E$46</c:f>
              <c:numCache>
                <c:formatCode>General</c:formatCode>
                <c:ptCount val="3"/>
                <c:pt idx="0">
                  <c:v>50</c:v>
                </c:pt>
                <c:pt idx="1">
                  <c:v>72</c:v>
                </c:pt>
                <c:pt idx="2">
                  <c:v>27</c:v>
                </c:pt>
              </c:numCache>
            </c:numRef>
          </c:val>
          <c:extLst>
            <c:ext xmlns:c16="http://schemas.microsoft.com/office/drawing/2014/chart" uri="{C3380CC4-5D6E-409C-BE32-E72D297353CC}">
              <c16:uniqueId val="{00000003-8DCC-453E-90A9-5CA4DAE60B4B}"/>
            </c:ext>
          </c:extLst>
        </c:ser>
        <c:dLbls>
          <c:showLegendKey val="0"/>
          <c:showVal val="1"/>
          <c:showCatName val="0"/>
          <c:showSerName val="0"/>
          <c:showPercent val="0"/>
          <c:showBubbleSize val="0"/>
        </c:dLbls>
        <c:gapWidth val="150"/>
        <c:shape val="box"/>
        <c:axId val="224467864"/>
        <c:axId val="224468256"/>
        <c:axId val="0"/>
      </c:bar3DChart>
      <c:catAx>
        <c:axId val="224467864"/>
        <c:scaling>
          <c:orientation val="minMax"/>
        </c:scaling>
        <c:delete val="0"/>
        <c:axPos val="b"/>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ysClr val="windowText" lastClr="000000"/>
                </a:solidFill>
                <a:latin typeface="+mn-lt"/>
                <a:ea typeface="+mn-ea"/>
                <a:cs typeface="+mn-cs"/>
              </a:defRPr>
            </a:pPr>
            <a:endParaRPr lang="es-PE"/>
          </a:p>
        </c:txPr>
        <c:crossAx val="224468256"/>
        <c:crosses val="autoZero"/>
        <c:auto val="1"/>
        <c:lblAlgn val="ctr"/>
        <c:lblOffset val="100"/>
        <c:noMultiLvlLbl val="0"/>
      </c:catAx>
      <c:valAx>
        <c:axId val="224468256"/>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solidFill>
                <a:latin typeface="+mn-lt"/>
                <a:ea typeface="+mn-ea"/>
                <a:cs typeface="+mn-cs"/>
              </a:defRPr>
            </a:pPr>
            <a:endParaRPr lang="es-PE"/>
          </a:p>
        </c:txPr>
        <c:crossAx val="224467864"/>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ysClr val="windowText" lastClr="000000"/>
              </a:solidFill>
              <a:latin typeface="+mn-lt"/>
              <a:ea typeface="+mn-ea"/>
              <a:cs typeface="+mn-cs"/>
            </a:defRPr>
          </a:pPr>
          <a:endParaRPr lang="es-PE"/>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w="9525" cap="flat" cmpd="sng" algn="ctr">
      <a:noFill/>
      <a:round/>
    </a:ln>
    <a:effectLst/>
  </c:spPr>
  <c:txPr>
    <a:bodyPr/>
    <a:lstStyle/>
    <a:p>
      <a:pPr>
        <a:defRPr/>
      </a:pPr>
      <a:endParaRPr lang="es-PE"/>
    </a:p>
  </c:txPr>
  <c:externalData r:id="rId3">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Hoja1!$B$49</c:f>
              <c:strCache>
                <c:ptCount val="1"/>
                <c:pt idx="0">
                  <c:v>TOTAL</c:v>
                </c:pt>
              </c:strCache>
            </c:strRef>
          </c:tx>
          <c:dPt>
            <c:idx val="0"/>
            <c:bubble3D val="0"/>
            <c:spPr>
              <a:solidFill>
                <a:schemeClr val="accent1"/>
              </a:solidFill>
              <a:ln>
                <a:noFill/>
              </a:ln>
              <a:effectLst>
                <a:outerShdw blurRad="254000" sx="102000" sy="102000" algn="ctr" rotWithShape="0">
                  <a:prstClr val="black">
                    <a:alpha val="20000"/>
                  </a:prstClr>
                </a:outerShdw>
              </a:effectLst>
            </c:spPr>
            <c:extLst>
              <c:ext xmlns:c16="http://schemas.microsoft.com/office/drawing/2014/chart" uri="{C3380CC4-5D6E-409C-BE32-E72D297353CC}">
                <c16:uniqueId val="{00000001-77A1-4B42-9188-259C7C349C35}"/>
              </c:ext>
            </c:extLst>
          </c:dPt>
          <c:dPt>
            <c:idx val="1"/>
            <c:bubble3D val="0"/>
            <c:spPr>
              <a:solidFill>
                <a:schemeClr val="accent2"/>
              </a:solidFill>
              <a:ln>
                <a:noFill/>
              </a:ln>
              <a:effectLst>
                <a:outerShdw blurRad="254000" sx="102000" sy="102000" algn="ctr" rotWithShape="0">
                  <a:prstClr val="black">
                    <a:alpha val="20000"/>
                  </a:prstClr>
                </a:outerShdw>
              </a:effectLst>
            </c:spPr>
            <c:extLst>
              <c:ext xmlns:c16="http://schemas.microsoft.com/office/drawing/2014/chart" uri="{C3380CC4-5D6E-409C-BE32-E72D297353CC}">
                <c16:uniqueId val="{00000003-77A1-4B42-9188-259C7C349C35}"/>
              </c:ext>
            </c:extLst>
          </c:dPt>
          <c:dPt>
            <c:idx val="2"/>
            <c:bubble3D val="0"/>
            <c:spPr>
              <a:solidFill>
                <a:schemeClr val="accent3"/>
              </a:solidFill>
              <a:ln>
                <a:noFill/>
              </a:ln>
              <a:effectLst>
                <a:outerShdw blurRad="254000" sx="102000" sy="102000" algn="ctr" rotWithShape="0">
                  <a:prstClr val="black">
                    <a:alpha val="20000"/>
                  </a:prstClr>
                </a:outerShdw>
              </a:effectLst>
            </c:spPr>
            <c:extLst>
              <c:ext xmlns:c16="http://schemas.microsoft.com/office/drawing/2014/chart" uri="{C3380CC4-5D6E-409C-BE32-E72D297353CC}">
                <c16:uniqueId val="{00000005-77A1-4B42-9188-259C7C349C35}"/>
              </c:ext>
            </c:extLst>
          </c:dPt>
          <c:dPt>
            <c:idx val="3"/>
            <c:bubble3D val="0"/>
            <c:spPr>
              <a:solidFill>
                <a:schemeClr val="accent4"/>
              </a:solidFill>
              <a:ln>
                <a:noFill/>
              </a:ln>
              <a:effectLst>
                <a:outerShdw blurRad="254000" sx="102000" sy="102000" algn="ctr" rotWithShape="0">
                  <a:prstClr val="black">
                    <a:alpha val="20000"/>
                  </a:prstClr>
                </a:outerShdw>
              </a:effectLst>
            </c:spPr>
            <c:extLst>
              <c:ext xmlns:c16="http://schemas.microsoft.com/office/drawing/2014/chart" uri="{C3380CC4-5D6E-409C-BE32-E72D297353CC}">
                <c16:uniqueId val="{00000007-77A1-4B42-9188-259C7C349C35}"/>
              </c:ext>
            </c:extLst>
          </c:dPt>
          <c:dLbls>
            <c:spPr>
              <a:pattFill prst="pct75">
                <a:fgClr>
                  <a:schemeClr val="dk1">
                    <a:lumMod val="75000"/>
                    <a:lumOff val="25000"/>
                  </a:schemeClr>
                </a:fgClr>
                <a:bgClr>
                  <a:schemeClr val="dk1">
                    <a:lumMod val="65000"/>
                    <a:lumOff val="35000"/>
                  </a:schemeClr>
                </a:bgClr>
              </a:pattFill>
              <a:ln>
                <a:noFill/>
              </a:ln>
              <a:effectLst>
                <a:outerShdw blurRad="50800" dist="38100" dir="2700000" algn="tl" rotWithShape="0">
                  <a:prstClr val="black">
                    <a:alpha val="40000"/>
                  </a:prstClr>
                </a:outerShdw>
              </a:effectLst>
            </c:spPr>
            <c:txPr>
              <a:bodyPr rot="0" spcFirstLastPara="1" vertOverflow="ellipsis" vert="horz" wrap="square" lIns="38100" tIns="19050" rIns="38100" bIns="19050" anchor="ctr" anchorCtr="1">
                <a:spAutoFit/>
              </a:bodyPr>
              <a:lstStyle/>
              <a:p>
                <a:pPr>
                  <a:defRPr sz="1000" b="1" i="0" u="none" strike="noStrike" kern="1200" baseline="0">
                    <a:solidFill>
                      <a:schemeClr val="lt1"/>
                    </a:solidFill>
                    <a:latin typeface="+mn-lt"/>
                    <a:ea typeface="+mn-ea"/>
                    <a:cs typeface="+mn-cs"/>
                  </a:defRPr>
                </a:pPr>
                <a:endParaRPr lang="es-PE"/>
              </a:p>
            </c:txPr>
            <c:showLegendKey val="0"/>
            <c:showVal val="1"/>
            <c:showCatName val="0"/>
            <c:showSerName val="0"/>
            <c:showPercent val="1"/>
            <c:showBubbleSize val="0"/>
            <c:showLeaderLines val="1"/>
            <c:leaderLines>
              <c:spPr>
                <a:ln w="9525">
                  <a:solidFill>
                    <a:schemeClr val="dk1">
                      <a:lumMod val="50000"/>
                      <a:lumOff val="50000"/>
                    </a:schemeClr>
                  </a:solidFill>
                </a:ln>
                <a:effectLst/>
              </c:spPr>
            </c:leaderLines>
            <c:extLst>
              <c:ext xmlns:c15="http://schemas.microsoft.com/office/drawing/2012/chart" uri="{CE6537A1-D6FC-4f65-9D91-7224C49458BB}"/>
            </c:extLst>
          </c:dLbls>
          <c:cat>
            <c:numRef>
              <c:f>Hoja1!$C$48:$F$48</c:f>
              <c:numCache>
                <c:formatCode>General</c:formatCode>
                <c:ptCount val="4"/>
                <c:pt idx="0">
                  <c:v>2019</c:v>
                </c:pt>
                <c:pt idx="1">
                  <c:v>2020</c:v>
                </c:pt>
                <c:pt idx="2">
                  <c:v>2021</c:v>
                </c:pt>
                <c:pt idx="3">
                  <c:v>2022</c:v>
                </c:pt>
              </c:numCache>
            </c:numRef>
          </c:cat>
          <c:val>
            <c:numRef>
              <c:f>Hoja1!$C$49:$F$49</c:f>
              <c:numCache>
                <c:formatCode>General</c:formatCode>
                <c:ptCount val="4"/>
                <c:pt idx="0">
                  <c:v>2352</c:v>
                </c:pt>
                <c:pt idx="1">
                  <c:v>1872</c:v>
                </c:pt>
                <c:pt idx="2">
                  <c:v>719</c:v>
                </c:pt>
                <c:pt idx="3">
                  <c:v>149</c:v>
                </c:pt>
              </c:numCache>
            </c:numRef>
          </c:val>
          <c:extLst>
            <c:ext xmlns:c16="http://schemas.microsoft.com/office/drawing/2014/chart" uri="{C3380CC4-5D6E-409C-BE32-E72D297353CC}">
              <c16:uniqueId val="{00000008-77A1-4B42-9188-259C7C349C35}"/>
            </c:ext>
          </c:extLst>
        </c:ser>
        <c:dLbls>
          <c:showLegendKey val="0"/>
          <c:showVal val="1"/>
          <c:showCatName val="0"/>
          <c:showSerName val="0"/>
          <c:showPercent val="0"/>
          <c:showBubbleSize val="0"/>
          <c:showLeaderLines val="1"/>
        </c:dLbls>
        <c:firstSliceAng val="0"/>
        <c:holeSize val="50"/>
      </c:doughnutChart>
      <c:spPr>
        <a:noFill/>
        <a:ln>
          <a:noFill/>
        </a:ln>
        <a:effectLst/>
      </c:spPr>
    </c:plotArea>
    <c:legend>
      <c:legendPos val="r"/>
      <c:layout>
        <c:manualLayout>
          <c:xMode val="edge"/>
          <c:yMode val="edge"/>
          <c:x val="0.85986582495793495"/>
          <c:y val="0.38411553144384841"/>
          <c:w val="0.12025909591342812"/>
          <c:h val="0.27494788210674714"/>
        </c:manualLayout>
      </c:layout>
      <c:overlay val="0"/>
      <c:spPr>
        <a:solidFill>
          <a:schemeClr val="lt1">
            <a:lumMod val="95000"/>
            <a:alpha val="39000"/>
          </a:schemeClr>
        </a:solidFill>
        <a:ln>
          <a:noFill/>
        </a:ln>
        <a:effectLst/>
      </c:spPr>
      <c:txPr>
        <a:bodyPr rot="0" spcFirstLastPara="1" vertOverflow="ellipsis" vert="horz" wrap="square" anchor="ctr" anchorCtr="1"/>
        <a:lstStyle/>
        <a:p>
          <a:pPr>
            <a:defRPr sz="900" b="0" i="0" u="none" strike="noStrike" kern="1200" baseline="0">
              <a:solidFill>
                <a:schemeClr val="tx1"/>
              </a:solidFill>
              <a:latin typeface="+mn-lt"/>
              <a:ea typeface="+mn-ea"/>
              <a:cs typeface="+mn-cs"/>
            </a:defRPr>
          </a:pPr>
          <a:endParaRPr lang="es-PE"/>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w="9525" cap="flat" cmpd="sng" algn="ctr">
      <a:noFill/>
      <a:round/>
    </a:ln>
    <a:effectLst/>
  </c:spPr>
  <c:txPr>
    <a:bodyPr/>
    <a:lstStyle/>
    <a:p>
      <a:pPr>
        <a:defRPr/>
      </a:pPr>
      <a:endParaRPr lang="es-PE"/>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8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3">
  <cs:axisTitle>
    <cs:lnRef idx="0"/>
    <cs:fillRef idx="0"/>
    <cs:effectRef idx="0"/>
    <cs:fontRef idx="minor">
      <a:schemeClr val="dk1">
        <a:lumMod val="75000"/>
        <a:lumOff val="25000"/>
      </a:schemeClr>
    </cs:fontRef>
    <cs:defRPr sz="900" b="1" kern="1200"/>
  </cs:axisTitle>
  <cs:categoryAxis>
    <cs:lnRef idx="0"/>
    <cs:fillRef idx="0"/>
    <cs:effectRef idx="0"/>
    <cs:fontRef idx="minor">
      <a:schemeClr val="dk1">
        <a:lumMod val="75000"/>
        <a:lumOff val="25000"/>
      </a:schemeClr>
    </cs:fontRef>
    <cs:spPr>
      <a:ln w="19050" cap="flat" cmpd="sng" algn="ctr">
        <a:solidFill>
          <a:schemeClr val="dk1">
            <a:lumMod val="75000"/>
            <a:lumOff val="25000"/>
          </a:schemeClr>
        </a:solidFill>
        <a:round/>
      </a:ln>
    </cs:spPr>
    <cs:defRPr sz="900" kern="1200" cap="all" baseline="0"/>
  </cs:categoryAxis>
  <cs:chartArea>
    <cs:lnRef idx="0"/>
    <cs:fillRef idx="0"/>
    <cs:effectRef idx="0"/>
    <cs:fontRef idx="minor">
      <a:schemeClr val="dk1"/>
    </cs:fontRef>
    <cs: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cs:spPr>
    <cs:defRPr sz="900" kern="1200"/>
  </cs:chartArea>
  <cs:dataLabel>
    <cs:lnRef idx="0"/>
    <cs:fillRef idx="0"/>
    <cs:effectRef idx="0"/>
    <cs:fontRef idx="minor">
      <a:schemeClr val="lt1"/>
    </cs:fontRef>
    <cs:spPr>
      <a:pattFill prst="pct75">
        <a:fgClr>
          <a:schemeClr val="dk1">
            <a:lumMod val="75000"/>
            <a:lumOff val="25000"/>
          </a:schemeClr>
        </a:fgClr>
        <a:bgClr>
          <a:schemeClr val="dk1">
            <a:lumMod val="65000"/>
            <a:lumOff val="35000"/>
          </a:schemeClr>
        </a:bgClr>
      </a:pattFill>
      <a:effectLst>
        <a:outerShdw blurRad="50800" dist="38100" dir="2700000" algn="tl" rotWithShape="0">
          <a:prstClr val="black">
            <a:alpha val="40000"/>
          </a:prstClr>
        </a:outerShdw>
      </a:effectLst>
    </cs:spPr>
    <cs:defRPr sz="1000" b="1" i="0" u="none" strike="noStrike" kern="1200" baseline="0"/>
  </cs:dataLabel>
  <cs:dataLabelCallout>
    <cs:lnRef idx="0"/>
    <cs:fillRef idx="0"/>
    <cs:effectRef idx="0"/>
    <cs:fontRef idx="minor">
      <a:schemeClr val="lt1"/>
    </cs:fontRef>
    <cs:spPr>
      <a:pattFill prst="pct75">
        <a:fgClr>
          <a:schemeClr val="dk1">
            <a:lumMod val="75000"/>
            <a:lumOff val="25000"/>
          </a:schemeClr>
        </a:fgClr>
        <a:bgClr>
          <a:schemeClr val="dk1">
            <a:lumMod val="65000"/>
            <a:lumOff val="35000"/>
          </a:schemeClr>
        </a:bgClr>
      </a:pattFill>
      <a:effectLst>
        <a:outerShdw blurRad="50800" dist="38100" dir="2700000" algn="tl" rotWithShape="0">
          <a:prstClr val="black">
            <a:alpha val="40000"/>
          </a:prstClr>
        </a:outerShdw>
      </a:effectLst>
    </cs:spPr>
    <cs:defRPr sz="1000" b="1" i="0" u="none" strike="noStrike" kern="1200" baseline="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a:effectLst>
        <a:outerShdw blurRad="254000" sx="102000" sy="102000" algn="ctr" rotWithShape="0">
          <a:prstClr val="black">
            <a:alpha val="20000"/>
          </a:prstClr>
        </a:outerShdw>
      </a:effectLst>
    </cs:spPr>
  </cs:dataPoint>
  <cs:dataPoint3D>
    <cs:lnRef idx="0"/>
    <cs:fillRef idx="0">
      <cs:styleClr val="auto"/>
    </cs:fillRef>
    <cs:effectRef idx="0"/>
    <cs:fontRef idx="minor">
      <a:schemeClr val="dk1"/>
    </cs:fontRef>
    <cs:spPr>
      <a:solidFill>
        <a:schemeClr val="phClr"/>
      </a:solidFill>
      <a:effectLst>
        <a:outerShdw blurRad="254000" sx="102000" sy="102000" algn="ctr" rotWithShape="0">
          <a:prstClr val="black">
            <a:alpha val="20000"/>
          </a:prstClr>
        </a:outerShdw>
      </a:effectLst>
    </cs:spPr>
  </cs:dataPoint3D>
  <cs:dataPointLine>
    <cs:lnRef idx="0">
      <cs:styleClr val="auto"/>
    </cs:lnRef>
    <cs:fillRef idx="0"/>
    <cs:effectRef idx="0"/>
    <cs:fontRef idx="minor">
      <a:schemeClr val="dk1"/>
    </cs:fontRef>
    <cs:spPr>
      <a:ln w="31750" cap="rnd">
        <a:solidFill>
          <a:schemeClr val="phClr">
            <a:alpha val="85000"/>
          </a:schemeClr>
        </a:solidFill>
        <a:round/>
      </a:ln>
    </cs:spPr>
  </cs:dataPointLine>
  <cs:dataPointMarker>
    <cs:lnRef idx="0"/>
    <cs:fillRef idx="0">
      <cs:styleClr val="auto"/>
    </cs:fillRef>
    <cs:effectRef idx="0"/>
    <cs:fontRef idx="minor">
      <a:schemeClr val="dk1"/>
    </cs:fontRef>
    <cs:spPr>
      <a:solidFill>
        <a:schemeClr val="phClr">
          <a:alpha val="85000"/>
        </a:schemeClr>
      </a:solidFill>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75000"/>
        <a:lumOff val="25000"/>
      </a:schemeClr>
    </cs:fontRef>
    <cs:spPr>
      <a:ln w="9525">
        <a:solidFill>
          <a:schemeClr val="dk1">
            <a:lumMod val="35000"/>
            <a:lumOff val="65000"/>
          </a:schemeClr>
        </a:solidFill>
      </a:ln>
    </cs:spPr>
    <cs:defRPr sz="900" kern="1200"/>
  </cs:dataTable>
  <cs:downBar>
    <cs:lnRef idx="0"/>
    <cs:fillRef idx="0"/>
    <cs:effectRef idx="0"/>
    <cs:fontRef idx="minor">
      <a:schemeClr val="dk1"/>
    </cs:fontRef>
    <cs:spPr>
      <a:solidFill>
        <a:schemeClr val="dk1">
          <a:lumMod val="50000"/>
          <a:lumOff val="50000"/>
        </a:schemeClr>
      </a:solidFill>
      <a:ln w="9525">
        <a:solidFill>
          <a:schemeClr val="dk1">
            <a:lumMod val="65000"/>
            <a:lumOff val="35000"/>
          </a:schemeClr>
        </a:solidFill>
      </a:ln>
    </cs:spPr>
  </cs:downBar>
  <cs:dropLine>
    <cs:lnRef idx="0"/>
    <cs:fillRef idx="0"/>
    <cs:effectRef idx="0"/>
    <cs:fontRef idx="minor">
      <a:schemeClr val="dk1"/>
    </cs:fontRef>
    <cs:spPr>
      <a:ln w="9525">
        <a:solidFill>
          <a:schemeClr val="dk1">
            <a:lumMod val="35000"/>
            <a:lumOff val="65000"/>
          </a:schemeClr>
        </a:solidFill>
        <a:prstDash val="dash"/>
      </a:ln>
    </cs:spPr>
  </cs:dropLine>
  <cs:errorBar>
    <cs:lnRef idx="0"/>
    <cs:fillRef idx="0"/>
    <cs:effectRef idx="0"/>
    <cs:fontRef idx="minor">
      <a:schemeClr val="dk1"/>
    </cs:fontRef>
    <cs:spPr>
      <a:ln w="9525">
        <a:solidFill>
          <a:schemeClr val="dk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gradFill>
          <a:gsLst>
            <a:gs pos="100000">
              <a:schemeClr val="dk1">
                <a:lumMod val="95000"/>
                <a:lumOff val="5000"/>
                <a:alpha val="42000"/>
              </a:schemeClr>
            </a:gs>
            <a:gs pos="0">
              <a:schemeClr val="lt1">
                <a:lumMod val="75000"/>
                <a:alpha val="36000"/>
              </a:schemeClr>
            </a:gs>
          </a:gsLst>
          <a:lin ang="5400000" scaled="0"/>
        </a:gradFill>
        <a:round/>
      </a:ln>
    </cs:spPr>
  </cs:gridlineMajor>
  <cs:gridlineMinor>
    <cs:lnRef idx="0"/>
    <cs:fillRef idx="0"/>
    <cs:effectRef idx="0"/>
    <cs:fontRef idx="minor">
      <a:schemeClr val="dk1"/>
    </cs:fontRef>
    <cs:spPr>
      <a:ln>
        <a:gradFill>
          <a:gsLst>
            <a:gs pos="100000">
              <a:schemeClr val="dk1">
                <a:lumMod val="95000"/>
                <a:lumOff val="5000"/>
                <a:alpha val="42000"/>
              </a:schemeClr>
            </a:gs>
            <a:gs pos="0">
              <a:schemeClr val="lt1">
                <a:lumMod val="75000"/>
                <a:alpha val="36000"/>
              </a:schemeClr>
            </a:gs>
          </a:gsLst>
          <a:lin ang="5400000" scaled="0"/>
        </a:gradFill>
      </a:ln>
    </cs:spPr>
  </cs:gridlineMinor>
  <cs:hiLoLine>
    <cs:lnRef idx="0"/>
    <cs:fillRef idx="0"/>
    <cs:effectRef idx="0"/>
    <cs:fontRef idx="minor">
      <a:schemeClr val="dk1"/>
    </cs:fontRef>
    <cs:spPr>
      <a:ln w="9525">
        <a:solidFill>
          <a:schemeClr val="dk1">
            <a:lumMod val="35000"/>
            <a:lumOff val="65000"/>
          </a:schemeClr>
        </a:solidFill>
        <a:prstDash val="dash"/>
      </a:ln>
    </cs:spPr>
  </cs:hiLoLine>
  <cs:leaderLine>
    <cs:lnRef idx="0"/>
    <cs:fillRef idx="0"/>
    <cs:effectRef idx="0"/>
    <cs:fontRef idx="minor">
      <a:schemeClr val="dk1"/>
    </cs:fontRef>
    <cs:spPr>
      <a:ln w="9525">
        <a:solidFill>
          <a:schemeClr val="dk1">
            <a:lumMod val="50000"/>
            <a:lumOff val="50000"/>
          </a:schemeClr>
        </a:solidFill>
      </a:ln>
    </cs:spPr>
  </cs:leaderLine>
  <cs:legend>
    <cs:lnRef idx="0"/>
    <cs:fillRef idx="0"/>
    <cs:effectRef idx="0"/>
    <cs:fontRef idx="minor">
      <a:schemeClr val="dk1">
        <a:lumMod val="75000"/>
        <a:lumOff val="25000"/>
      </a:schemeClr>
    </cs:fontRef>
    <cs:spPr>
      <a:solidFill>
        <a:schemeClr val="lt1">
          <a:lumMod val="95000"/>
          <a:alpha val="39000"/>
        </a:schemeClr>
      </a:solidFill>
    </cs:spPr>
    <cs:defRPr sz="900" kern="1200"/>
  </cs:legend>
  <cs:plotArea>
    <cs:lnRef idx="0"/>
    <cs:fillRef idx="0"/>
    <cs:effectRef idx="0"/>
    <cs:fontRef idx="minor">
      <a:schemeClr val="dk1"/>
    </cs:fontRef>
  </cs:plotArea>
  <cs:plotArea3D>
    <cs:lnRef idx="0"/>
    <cs:fillRef idx="0"/>
    <cs:effectRef idx="0"/>
    <cs:fontRef idx="minor">
      <a:schemeClr val="dk1"/>
    </cs:fontRef>
  </cs:plotArea3D>
  <cs:seriesAxis>
    <cs:lnRef idx="0"/>
    <cs:fillRef idx="0"/>
    <cs:effectRef idx="0"/>
    <cs:fontRef idx="minor">
      <a:schemeClr val="dk1">
        <a:lumMod val="75000"/>
        <a:lumOff val="25000"/>
      </a:schemeClr>
    </cs:fontRef>
    <cs:spPr>
      <a:ln w="31750" cap="flat" cmpd="sng" algn="ctr">
        <a:solidFill>
          <a:schemeClr val="dk1">
            <a:lumMod val="75000"/>
            <a:lumOff val="25000"/>
          </a:schemeClr>
        </a:solidFill>
        <a:round/>
      </a:ln>
    </cs:spPr>
    <cs:defRPr sz="900" kern="1200"/>
  </cs:seriesAxis>
  <cs:seriesLine>
    <cs:lnRef idx="0"/>
    <cs:fillRef idx="0"/>
    <cs:effectRef idx="0"/>
    <cs:fontRef idx="minor">
      <a:schemeClr val="dk1"/>
    </cs:fontRef>
    <cs:spPr>
      <a:ln w="9525">
        <a:solidFill>
          <a:schemeClr val="dk1">
            <a:lumMod val="50000"/>
            <a:lumOff val="50000"/>
          </a:schemeClr>
        </a:solidFill>
        <a:round/>
      </a:ln>
    </cs:spPr>
  </cs:seriesLine>
  <cs:title>
    <cs:lnRef idx="0"/>
    <cs:fillRef idx="0"/>
    <cs:effectRef idx="0"/>
    <cs:fontRef idx="minor">
      <a:schemeClr val="dk1">
        <a:lumMod val="75000"/>
        <a:lumOff val="25000"/>
      </a:schemeClr>
    </cs:fontRef>
    <cs:defRPr sz="1800" b="1" kern="120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dk1">
        <a:lumMod val="75000"/>
        <a:lumOff val="25000"/>
      </a:schemeClr>
    </cs:fontRef>
    <cs:defRPr sz="900" kern="1200"/>
  </cs:trendlineLabel>
  <cs:upBar>
    <cs:lnRef idx="0"/>
    <cs:fillRef idx="0"/>
    <cs:effectRef idx="0"/>
    <cs:fontRef idx="minor">
      <a:schemeClr val="dk1"/>
    </cs:fontRef>
    <cs:spPr>
      <a:solidFill>
        <a:schemeClr val="lt1"/>
      </a:solidFill>
      <a:ln w="9525">
        <a:solidFill>
          <a:schemeClr val="dk1">
            <a:lumMod val="65000"/>
            <a:lumOff val="35000"/>
          </a:schemeClr>
        </a:solidFill>
      </a:ln>
    </cs:spPr>
  </cs:upBar>
  <cs:valueAxis>
    <cs:lnRef idx="0"/>
    <cs:fillRef idx="0"/>
    <cs:effectRef idx="0"/>
    <cs:fontRef idx="minor">
      <a:schemeClr val="dk1">
        <a:lumMod val="75000"/>
        <a:lumOff val="25000"/>
      </a:schemeClr>
    </cs:fontRef>
    <cs:spPr>
      <a:ln>
        <a:noFill/>
      </a:ln>
    </cs:spPr>
    <cs:defRPr sz="900" kern="1200"/>
  </cs:valueAxis>
  <cs:wall>
    <cs:lnRef idx="0"/>
    <cs:fillRef idx="0"/>
    <cs:effectRef idx="0"/>
    <cs:fontRef idx="minor">
      <a:schemeClr val="dk1"/>
    </cs:fontRef>
  </cs:wall>
</cs:chartStyle>
</file>

<file path=ppt/charts/style3.xml><?xml version="1.0" encoding="utf-8"?>
<cs:chartStyle xmlns:cs="http://schemas.microsoft.com/office/drawing/2012/chartStyle" xmlns:a="http://schemas.openxmlformats.org/drawingml/2006/main" id="28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53">
  <cs:axisTitle>
    <cs:lnRef idx="0"/>
    <cs:fillRef idx="0"/>
    <cs:effectRef idx="0"/>
    <cs:fontRef idx="minor">
      <a:schemeClr val="dk1">
        <a:lumMod val="75000"/>
        <a:lumOff val="25000"/>
      </a:schemeClr>
    </cs:fontRef>
    <cs:defRPr sz="900" b="1" kern="1200"/>
  </cs:axisTitle>
  <cs:categoryAxis>
    <cs:lnRef idx="0"/>
    <cs:fillRef idx="0"/>
    <cs:effectRef idx="0"/>
    <cs:fontRef idx="minor">
      <a:schemeClr val="dk1">
        <a:lumMod val="75000"/>
        <a:lumOff val="25000"/>
      </a:schemeClr>
    </cs:fontRef>
    <cs:spPr>
      <a:ln w="19050" cap="flat" cmpd="sng" algn="ctr">
        <a:solidFill>
          <a:schemeClr val="dk1">
            <a:lumMod val="75000"/>
            <a:lumOff val="25000"/>
          </a:schemeClr>
        </a:solidFill>
        <a:round/>
      </a:ln>
    </cs:spPr>
    <cs:defRPr sz="900" kern="1200" cap="all" baseline="0"/>
  </cs:categoryAxis>
  <cs:chartArea>
    <cs:lnRef idx="0"/>
    <cs:fillRef idx="0"/>
    <cs:effectRef idx="0"/>
    <cs:fontRef idx="minor">
      <a:schemeClr val="dk1"/>
    </cs:fontRef>
    <cs: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cs:spPr>
    <cs:defRPr sz="900" kern="1200"/>
  </cs:chartArea>
  <cs:dataLabel>
    <cs:lnRef idx="0"/>
    <cs:fillRef idx="0"/>
    <cs:effectRef idx="0"/>
    <cs:fontRef idx="minor">
      <a:schemeClr val="lt1"/>
    </cs:fontRef>
    <cs:spPr>
      <a:pattFill prst="pct75">
        <a:fgClr>
          <a:schemeClr val="dk1">
            <a:lumMod val="75000"/>
            <a:lumOff val="25000"/>
          </a:schemeClr>
        </a:fgClr>
        <a:bgClr>
          <a:schemeClr val="dk1">
            <a:lumMod val="65000"/>
            <a:lumOff val="35000"/>
          </a:schemeClr>
        </a:bgClr>
      </a:pattFill>
      <a:effectLst>
        <a:outerShdw blurRad="50800" dist="38100" dir="2700000" algn="tl" rotWithShape="0">
          <a:prstClr val="black">
            <a:alpha val="40000"/>
          </a:prstClr>
        </a:outerShdw>
      </a:effectLst>
    </cs:spPr>
    <cs:defRPr sz="1000" b="1" i="0" u="none" strike="noStrike" kern="1200" baseline="0"/>
  </cs:dataLabel>
  <cs:dataLabelCallout>
    <cs:lnRef idx="0"/>
    <cs:fillRef idx="0"/>
    <cs:effectRef idx="0"/>
    <cs:fontRef idx="minor">
      <a:schemeClr val="lt1"/>
    </cs:fontRef>
    <cs:spPr>
      <a:pattFill prst="pct75">
        <a:fgClr>
          <a:schemeClr val="dk1">
            <a:lumMod val="75000"/>
            <a:lumOff val="25000"/>
          </a:schemeClr>
        </a:fgClr>
        <a:bgClr>
          <a:schemeClr val="dk1">
            <a:lumMod val="65000"/>
            <a:lumOff val="35000"/>
          </a:schemeClr>
        </a:bgClr>
      </a:pattFill>
      <a:effectLst>
        <a:outerShdw blurRad="50800" dist="38100" dir="2700000" algn="tl" rotWithShape="0">
          <a:prstClr val="black">
            <a:alpha val="40000"/>
          </a:prstClr>
        </a:outerShdw>
      </a:effectLst>
    </cs:spPr>
    <cs:defRPr sz="1000" b="1" i="0" u="none" strike="noStrike" kern="1200" baseline="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a:effectLst>
        <a:outerShdw blurRad="254000" sx="102000" sy="102000" algn="ctr" rotWithShape="0">
          <a:prstClr val="black">
            <a:alpha val="20000"/>
          </a:prstClr>
        </a:outerShdw>
      </a:effectLst>
    </cs:spPr>
  </cs:dataPoint>
  <cs:dataPoint3D>
    <cs:lnRef idx="0"/>
    <cs:fillRef idx="0">
      <cs:styleClr val="auto"/>
    </cs:fillRef>
    <cs:effectRef idx="0"/>
    <cs:fontRef idx="minor">
      <a:schemeClr val="dk1"/>
    </cs:fontRef>
    <cs:spPr>
      <a:solidFill>
        <a:schemeClr val="phClr"/>
      </a:solidFill>
      <a:effectLst>
        <a:outerShdw blurRad="254000" sx="102000" sy="102000" algn="ctr" rotWithShape="0">
          <a:prstClr val="black">
            <a:alpha val="20000"/>
          </a:prstClr>
        </a:outerShdw>
      </a:effectLst>
    </cs:spPr>
  </cs:dataPoint3D>
  <cs:dataPointLine>
    <cs:lnRef idx="0">
      <cs:styleClr val="auto"/>
    </cs:lnRef>
    <cs:fillRef idx="0"/>
    <cs:effectRef idx="0"/>
    <cs:fontRef idx="minor">
      <a:schemeClr val="dk1"/>
    </cs:fontRef>
    <cs:spPr>
      <a:ln w="31750" cap="rnd">
        <a:solidFill>
          <a:schemeClr val="phClr">
            <a:alpha val="85000"/>
          </a:schemeClr>
        </a:solidFill>
        <a:round/>
      </a:ln>
    </cs:spPr>
  </cs:dataPointLine>
  <cs:dataPointMarker>
    <cs:lnRef idx="0"/>
    <cs:fillRef idx="0">
      <cs:styleClr val="auto"/>
    </cs:fillRef>
    <cs:effectRef idx="0"/>
    <cs:fontRef idx="minor">
      <a:schemeClr val="dk1"/>
    </cs:fontRef>
    <cs:spPr>
      <a:solidFill>
        <a:schemeClr val="phClr">
          <a:alpha val="85000"/>
        </a:schemeClr>
      </a:solidFill>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75000"/>
        <a:lumOff val="25000"/>
      </a:schemeClr>
    </cs:fontRef>
    <cs:spPr>
      <a:ln w="9525">
        <a:solidFill>
          <a:schemeClr val="dk1">
            <a:lumMod val="35000"/>
            <a:lumOff val="65000"/>
          </a:schemeClr>
        </a:solidFill>
      </a:ln>
    </cs:spPr>
    <cs:defRPr sz="900" kern="1200"/>
  </cs:dataTable>
  <cs:downBar>
    <cs:lnRef idx="0"/>
    <cs:fillRef idx="0"/>
    <cs:effectRef idx="0"/>
    <cs:fontRef idx="minor">
      <a:schemeClr val="dk1"/>
    </cs:fontRef>
    <cs:spPr>
      <a:solidFill>
        <a:schemeClr val="dk1">
          <a:lumMod val="50000"/>
          <a:lumOff val="50000"/>
        </a:schemeClr>
      </a:solidFill>
      <a:ln w="9525">
        <a:solidFill>
          <a:schemeClr val="dk1">
            <a:lumMod val="65000"/>
            <a:lumOff val="35000"/>
          </a:schemeClr>
        </a:solidFill>
      </a:ln>
    </cs:spPr>
  </cs:downBar>
  <cs:dropLine>
    <cs:lnRef idx="0"/>
    <cs:fillRef idx="0"/>
    <cs:effectRef idx="0"/>
    <cs:fontRef idx="minor">
      <a:schemeClr val="dk1"/>
    </cs:fontRef>
    <cs:spPr>
      <a:ln w="9525">
        <a:solidFill>
          <a:schemeClr val="dk1">
            <a:lumMod val="35000"/>
            <a:lumOff val="65000"/>
          </a:schemeClr>
        </a:solidFill>
        <a:prstDash val="dash"/>
      </a:ln>
    </cs:spPr>
  </cs:dropLine>
  <cs:errorBar>
    <cs:lnRef idx="0"/>
    <cs:fillRef idx="0"/>
    <cs:effectRef idx="0"/>
    <cs:fontRef idx="minor">
      <a:schemeClr val="dk1"/>
    </cs:fontRef>
    <cs:spPr>
      <a:ln w="9525">
        <a:solidFill>
          <a:schemeClr val="dk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gradFill>
          <a:gsLst>
            <a:gs pos="100000">
              <a:schemeClr val="dk1">
                <a:lumMod val="95000"/>
                <a:lumOff val="5000"/>
                <a:alpha val="42000"/>
              </a:schemeClr>
            </a:gs>
            <a:gs pos="0">
              <a:schemeClr val="lt1">
                <a:lumMod val="75000"/>
                <a:alpha val="36000"/>
              </a:schemeClr>
            </a:gs>
          </a:gsLst>
          <a:lin ang="5400000" scaled="0"/>
        </a:gradFill>
        <a:round/>
      </a:ln>
    </cs:spPr>
  </cs:gridlineMajor>
  <cs:gridlineMinor>
    <cs:lnRef idx="0"/>
    <cs:fillRef idx="0"/>
    <cs:effectRef idx="0"/>
    <cs:fontRef idx="minor">
      <a:schemeClr val="dk1"/>
    </cs:fontRef>
    <cs:spPr>
      <a:ln>
        <a:gradFill>
          <a:gsLst>
            <a:gs pos="100000">
              <a:schemeClr val="dk1">
                <a:lumMod val="95000"/>
                <a:lumOff val="5000"/>
                <a:alpha val="42000"/>
              </a:schemeClr>
            </a:gs>
            <a:gs pos="0">
              <a:schemeClr val="lt1">
                <a:lumMod val="75000"/>
                <a:alpha val="36000"/>
              </a:schemeClr>
            </a:gs>
          </a:gsLst>
          <a:lin ang="5400000" scaled="0"/>
        </a:gradFill>
      </a:ln>
    </cs:spPr>
  </cs:gridlineMinor>
  <cs:hiLoLine>
    <cs:lnRef idx="0"/>
    <cs:fillRef idx="0"/>
    <cs:effectRef idx="0"/>
    <cs:fontRef idx="minor">
      <a:schemeClr val="dk1"/>
    </cs:fontRef>
    <cs:spPr>
      <a:ln w="9525">
        <a:solidFill>
          <a:schemeClr val="dk1">
            <a:lumMod val="35000"/>
            <a:lumOff val="65000"/>
          </a:schemeClr>
        </a:solidFill>
        <a:prstDash val="dash"/>
      </a:ln>
    </cs:spPr>
  </cs:hiLoLine>
  <cs:leaderLine>
    <cs:lnRef idx="0"/>
    <cs:fillRef idx="0"/>
    <cs:effectRef idx="0"/>
    <cs:fontRef idx="minor">
      <a:schemeClr val="dk1"/>
    </cs:fontRef>
    <cs:spPr>
      <a:ln w="9525">
        <a:solidFill>
          <a:schemeClr val="dk1">
            <a:lumMod val="50000"/>
            <a:lumOff val="50000"/>
          </a:schemeClr>
        </a:solidFill>
      </a:ln>
    </cs:spPr>
  </cs:leaderLine>
  <cs:legend>
    <cs:lnRef idx="0"/>
    <cs:fillRef idx="0"/>
    <cs:effectRef idx="0"/>
    <cs:fontRef idx="minor">
      <a:schemeClr val="dk1">
        <a:lumMod val="75000"/>
        <a:lumOff val="25000"/>
      </a:schemeClr>
    </cs:fontRef>
    <cs:spPr>
      <a:solidFill>
        <a:schemeClr val="lt1">
          <a:lumMod val="95000"/>
          <a:alpha val="39000"/>
        </a:schemeClr>
      </a:solidFill>
    </cs:spPr>
    <cs:defRPr sz="900" kern="1200"/>
  </cs:legend>
  <cs:plotArea>
    <cs:lnRef idx="0"/>
    <cs:fillRef idx="0"/>
    <cs:effectRef idx="0"/>
    <cs:fontRef idx="minor">
      <a:schemeClr val="dk1"/>
    </cs:fontRef>
  </cs:plotArea>
  <cs:plotArea3D>
    <cs:lnRef idx="0"/>
    <cs:fillRef idx="0"/>
    <cs:effectRef idx="0"/>
    <cs:fontRef idx="minor">
      <a:schemeClr val="dk1"/>
    </cs:fontRef>
  </cs:plotArea3D>
  <cs:seriesAxis>
    <cs:lnRef idx="0"/>
    <cs:fillRef idx="0"/>
    <cs:effectRef idx="0"/>
    <cs:fontRef idx="minor">
      <a:schemeClr val="dk1">
        <a:lumMod val="75000"/>
        <a:lumOff val="25000"/>
      </a:schemeClr>
    </cs:fontRef>
    <cs:spPr>
      <a:ln w="31750" cap="flat" cmpd="sng" algn="ctr">
        <a:solidFill>
          <a:schemeClr val="dk1">
            <a:lumMod val="75000"/>
            <a:lumOff val="25000"/>
          </a:schemeClr>
        </a:solidFill>
        <a:round/>
      </a:ln>
    </cs:spPr>
    <cs:defRPr sz="900" kern="1200"/>
  </cs:seriesAxis>
  <cs:seriesLine>
    <cs:lnRef idx="0"/>
    <cs:fillRef idx="0"/>
    <cs:effectRef idx="0"/>
    <cs:fontRef idx="minor">
      <a:schemeClr val="dk1"/>
    </cs:fontRef>
    <cs:spPr>
      <a:ln w="9525">
        <a:solidFill>
          <a:schemeClr val="dk1">
            <a:lumMod val="50000"/>
            <a:lumOff val="50000"/>
          </a:schemeClr>
        </a:solidFill>
        <a:round/>
      </a:ln>
    </cs:spPr>
  </cs:seriesLine>
  <cs:title>
    <cs:lnRef idx="0"/>
    <cs:fillRef idx="0"/>
    <cs:effectRef idx="0"/>
    <cs:fontRef idx="minor">
      <a:schemeClr val="dk1">
        <a:lumMod val="75000"/>
        <a:lumOff val="25000"/>
      </a:schemeClr>
    </cs:fontRef>
    <cs:defRPr sz="1800" b="1" kern="120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dk1">
        <a:lumMod val="75000"/>
        <a:lumOff val="25000"/>
      </a:schemeClr>
    </cs:fontRef>
    <cs:defRPr sz="900" kern="1200"/>
  </cs:trendlineLabel>
  <cs:upBar>
    <cs:lnRef idx="0"/>
    <cs:fillRef idx="0"/>
    <cs:effectRef idx="0"/>
    <cs:fontRef idx="minor">
      <a:schemeClr val="dk1"/>
    </cs:fontRef>
    <cs:spPr>
      <a:solidFill>
        <a:schemeClr val="lt1"/>
      </a:solidFill>
      <a:ln w="9525">
        <a:solidFill>
          <a:schemeClr val="dk1">
            <a:lumMod val="65000"/>
            <a:lumOff val="35000"/>
          </a:schemeClr>
        </a:solidFill>
      </a:ln>
    </cs:spPr>
  </cs:upBar>
  <cs:valueAxis>
    <cs:lnRef idx="0"/>
    <cs:fillRef idx="0"/>
    <cs:effectRef idx="0"/>
    <cs:fontRef idx="minor">
      <a:schemeClr val="dk1">
        <a:lumMod val="75000"/>
        <a:lumOff val="25000"/>
      </a:schemeClr>
    </cs:fontRef>
    <cs:spPr>
      <a:ln>
        <a:noFill/>
      </a:ln>
    </cs:spPr>
    <cs:defRPr sz="900" kern="1200"/>
  </cs:valueAxis>
  <cs:wall>
    <cs:lnRef idx="0"/>
    <cs:fillRef idx="0"/>
    <cs:effectRef idx="0"/>
    <cs:fontRef idx="minor">
      <a:schemeClr val="dk1"/>
    </cs:fontRef>
  </cs:wall>
</cs:chartStyle>
</file>

<file path=ppt/charts/style5.xml><?xml version="1.0" encoding="utf-8"?>
<cs:chartStyle xmlns:cs="http://schemas.microsoft.com/office/drawing/2012/chartStyle" xmlns:a="http://schemas.openxmlformats.org/drawingml/2006/main" id="28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6.xml><?xml version="1.0" encoding="utf-8"?>
<cs:chartStyle xmlns:cs="http://schemas.microsoft.com/office/drawing/2012/chartStyle" xmlns:a="http://schemas.openxmlformats.org/drawingml/2006/main" id="253">
  <cs:axisTitle>
    <cs:lnRef idx="0"/>
    <cs:fillRef idx="0"/>
    <cs:effectRef idx="0"/>
    <cs:fontRef idx="minor">
      <a:schemeClr val="dk1">
        <a:lumMod val="75000"/>
        <a:lumOff val="25000"/>
      </a:schemeClr>
    </cs:fontRef>
    <cs:defRPr sz="900" b="1" kern="1200"/>
  </cs:axisTitle>
  <cs:categoryAxis>
    <cs:lnRef idx="0"/>
    <cs:fillRef idx="0"/>
    <cs:effectRef idx="0"/>
    <cs:fontRef idx="minor">
      <a:schemeClr val="dk1">
        <a:lumMod val="75000"/>
        <a:lumOff val="25000"/>
      </a:schemeClr>
    </cs:fontRef>
    <cs:spPr>
      <a:ln w="19050" cap="flat" cmpd="sng" algn="ctr">
        <a:solidFill>
          <a:schemeClr val="dk1">
            <a:lumMod val="75000"/>
            <a:lumOff val="25000"/>
          </a:schemeClr>
        </a:solidFill>
        <a:round/>
      </a:ln>
    </cs:spPr>
    <cs:defRPr sz="900" kern="1200" cap="all" baseline="0"/>
  </cs:categoryAxis>
  <cs:chartArea>
    <cs:lnRef idx="0"/>
    <cs:fillRef idx="0"/>
    <cs:effectRef idx="0"/>
    <cs:fontRef idx="minor">
      <a:schemeClr val="dk1"/>
    </cs:fontRef>
    <cs: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cs:spPr>
    <cs:defRPr sz="900" kern="1200"/>
  </cs:chartArea>
  <cs:dataLabel>
    <cs:lnRef idx="0"/>
    <cs:fillRef idx="0"/>
    <cs:effectRef idx="0"/>
    <cs:fontRef idx="minor">
      <a:schemeClr val="lt1"/>
    </cs:fontRef>
    <cs:spPr>
      <a:pattFill prst="pct75">
        <a:fgClr>
          <a:schemeClr val="dk1">
            <a:lumMod val="75000"/>
            <a:lumOff val="25000"/>
          </a:schemeClr>
        </a:fgClr>
        <a:bgClr>
          <a:schemeClr val="dk1">
            <a:lumMod val="65000"/>
            <a:lumOff val="35000"/>
          </a:schemeClr>
        </a:bgClr>
      </a:pattFill>
      <a:effectLst>
        <a:outerShdw blurRad="50800" dist="38100" dir="2700000" algn="tl" rotWithShape="0">
          <a:prstClr val="black">
            <a:alpha val="40000"/>
          </a:prstClr>
        </a:outerShdw>
      </a:effectLst>
    </cs:spPr>
    <cs:defRPr sz="1000" b="1" i="0" u="none" strike="noStrike" kern="1200" baseline="0"/>
  </cs:dataLabel>
  <cs:dataLabelCallout>
    <cs:lnRef idx="0"/>
    <cs:fillRef idx="0"/>
    <cs:effectRef idx="0"/>
    <cs:fontRef idx="minor">
      <a:schemeClr val="lt1"/>
    </cs:fontRef>
    <cs:spPr>
      <a:pattFill prst="pct75">
        <a:fgClr>
          <a:schemeClr val="dk1">
            <a:lumMod val="75000"/>
            <a:lumOff val="25000"/>
          </a:schemeClr>
        </a:fgClr>
        <a:bgClr>
          <a:schemeClr val="dk1">
            <a:lumMod val="65000"/>
            <a:lumOff val="35000"/>
          </a:schemeClr>
        </a:bgClr>
      </a:pattFill>
      <a:effectLst>
        <a:outerShdw blurRad="50800" dist="38100" dir="2700000" algn="tl" rotWithShape="0">
          <a:prstClr val="black">
            <a:alpha val="40000"/>
          </a:prstClr>
        </a:outerShdw>
      </a:effectLst>
    </cs:spPr>
    <cs:defRPr sz="1000" b="1" i="0" u="none" strike="noStrike" kern="1200" baseline="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a:effectLst>
        <a:outerShdw blurRad="254000" sx="102000" sy="102000" algn="ctr" rotWithShape="0">
          <a:prstClr val="black">
            <a:alpha val="20000"/>
          </a:prstClr>
        </a:outerShdw>
      </a:effectLst>
    </cs:spPr>
  </cs:dataPoint>
  <cs:dataPoint3D>
    <cs:lnRef idx="0"/>
    <cs:fillRef idx="0">
      <cs:styleClr val="auto"/>
    </cs:fillRef>
    <cs:effectRef idx="0"/>
    <cs:fontRef idx="minor">
      <a:schemeClr val="dk1"/>
    </cs:fontRef>
    <cs:spPr>
      <a:solidFill>
        <a:schemeClr val="phClr"/>
      </a:solidFill>
      <a:effectLst>
        <a:outerShdw blurRad="254000" sx="102000" sy="102000" algn="ctr" rotWithShape="0">
          <a:prstClr val="black">
            <a:alpha val="20000"/>
          </a:prstClr>
        </a:outerShdw>
      </a:effectLst>
    </cs:spPr>
  </cs:dataPoint3D>
  <cs:dataPointLine>
    <cs:lnRef idx="0">
      <cs:styleClr val="auto"/>
    </cs:lnRef>
    <cs:fillRef idx="0"/>
    <cs:effectRef idx="0"/>
    <cs:fontRef idx="minor">
      <a:schemeClr val="dk1"/>
    </cs:fontRef>
    <cs:spPr>
      <a:ln w="31750" cap="rnd">
        <a:solidFill>
          <a:schemeClr val="phClr">
            <a:alpha val="85000"/>
          </a:schemeClr>
        </a:solidFill>
        <a:round/>
      </a:ln>
    </cs:spPr>
  </cs:dataPointLine>
  <cs:dataPointMarker>
    <cs:lnRef idx="0"/>
    <cs:fillRef idx="0">
      <cs:styleClr val="auto"/>
    </cs:fillRef>
    <cs:effectRef idx="0"/>
    <cs:fontRef idx="minor">
      <a:schemeClr val="dk1"/>
    </cs:fontRef>
    <cs:spPr>
      <a:solidFill>
        <a:schemeClr val="phClr">
          <a:alpha val="85000"/>
        </a:schemeClr>
      </a:solidFill>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75000"/>
        <a:lumOff val="25000"/>
      </a:schemeClr>
    </cs:fontRef>
    <cs:spPr>
      <a:ln w="9525">
        <a:solidFill>
          <a:schemeClr val="dk1">
            <a:lumMod val="35000"/>
            <a:lumOff val="65000"/>
          </a:schemeClr>
        </a:solidFill>
      </a:ln>
    </cs:spPr>
    <cs:defRPr sz="900" kern="1200"/>
  </cs:dataTable>
  <cs:downBar>
    <cs:lnRef idx="0"/>
    <cs:fillRef idx="0"/>
    <cs:effectRef idx="0"/>
    <cs:fontRef idx="minor">
      <a:schemeClr val="dk1"/>
    </cs:fontRef>
    <cs:spPr>
      <a:solidFill>
        <a:schemeClr val="dk1">
          <a:lumMod val="50000"/>
          <a:lumOff val="50000"/>
        </a:schemeClr>
      </a:solidFill>
      <a:ln w="9525">
        <a:solidFill>
          <a:schemeClr val="dk1">
            <a:lumMod val="65000"/>
            <a:lumOff val="35000"/>
          </a:schemeClr>
        </a:solidFill>
      </a:ln>
    </cs:spPr>
  </cs:downBar>
  <cs:dropLine>
    <cs:lnRef idx="0"/>
    <cs:fillRef idx="0"/>
    <cs:effectRef idx="0"/>
    <cs:fontRef idx="minor">
      <a:schemeClr val="dk1"/>
    </cs:fontRef>
    <cs:spPr>
      <a:ln w="9525">
        <a:solidFill>
          <a:schemeClr val="dk1">
            <a:lumMod val="35000"/>
            <a:lumOff val="65000"/>
          </a:schemeClr>
        </a:solidFill>
        <a:prstDash val="dash"/>
      </a:ln>
    </cs:spPr>
  </cs:dropLine>
  <cs:errorBar>
    <cs:lnRef idx="0"/>
    <cs:fillRef idx="0"/>
    <cs:effectRef idx="0"/>
    <cs:fontRef idx="minor">
      <a:schemeClr val="dk1"/>
    </cs:fontRef>
    <cs:spPr>
      <a:ln w="9525">
        <a:solidFill>
          <a:schemeClr val="dk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gradFill>
          <a:gsLst>
            <a:gs pos="100000">
              <a:schemeClr val="dk1">
                <a:lumMod val="95000"/>
                <a:lumOff val="5000"/>
                <a:alpha val="42000"/>
              </a:schemeClr>
            </a:gs>
            <a:gs pos="0">
              <a:schemeClr val="lt1">
                <a:lumMod val="75000"/>
                <a:alpha val="36000"/>
              </a:schemeClr>
            </a:gs>
          </a:gsLst>
          <a:lin ang="5400000" scaled="0"/>
        </a:gradFill>
        <a:round/>
      </a:ln>
    </cs:spPr>
  </cs:gridlineMajor>
  <cs:gridlineMinor>
    <cs:lnRef idx="0"/>
    <cs:fillRef idx="0"/>
    <cs:effectRef idx="0"/>
    <cs:fontRef idx="minor">
      <a:schemeClr val="dk1"/>
    </cs:fontRef>
    <cs:spPr>
      <a:ln>
        <a:gradFill>
          <a:gsLst>
            <a:gs pos="100000">
              <a:schemeClr val="dk1">
                <a:lumMod val="95000"/>
                <a:lumOff val="5000"/>
                <a:alpha val="42000"/>
              </a:schemeClr>
            </a:gs>
            <a:gs pos="0">
              <a:schemeClr val="lt1">
                <a:lumMod val="75000"/>
                <a:alpha val="36000"/>
              </a:schemeClr>
            </a:gs>
          </a:gsLst>
          <a:lin ang="5400000" scaled="0"/>
        </a:gradFill>
      </a:ln>
    </cs:spPr>
  </cs:gridlineMinor>
  <cs:hiLoLine>
    <cs:lnRef idx="0"/>
    <cs:fillRef idx="0"/>
    <cs:effectRef idx="0"/>
    <cs:fontRef idx="minor">
      <a:schemeClr val="dk1"/>
    </cs:fontRef>
    <cs:spPr>
      <a:ln w="9525">
        <a:solidFill>
          <a:schemeClr val="dk1">
            <a:lumMod val="35000"/>
            <a:lumOff val="65000"/>
          </a:schemeClr>
        </a:solidFill>
        <a:prstDash val="dash"/>
      </a:ln>
    </cs:spPr>
  </cs:hiLoLine>
  <cs:leaderLine>
    <cs:lnRef idx="0"/>
    <cs:fillRef idx="0"/>
    <cs:effectRef idx="0"/>
    <cs:fontRef idx="minor">
      <a:schemeClr val="dk1"/>
    </cs:fontRef>
    <cs:spPr>
      <a:ln w="9525">
        <a:solidFill>
          <a:schemeClr val="dk1">
            <a:lumMod val="50000"/>
            <a:lumOff val="50000"/>
          </a:schemeClr>
        </a:solidFill>
      </a:ln>
    </cs:spPr>
  </cs:leaderLine>
  <cs:legend>
    <cs:lnRef idx="0"/>
    <cs:fillRef idx="0"/>
    <cs:effectRef idx="0"/>
    <cs:fontRef idx="minor">
      <a:schemeClr val="dk1">
        <a:lumMod val="75000"/>
        <a:lumOff val="25000"/>
      </a:schemeClr>
    </cs:fontRef>
    <cs:spPr>
      <a:solidFill>
        <a:schemeClr val="lt1">
          <a:lumMod val="95000"/>
          <a:alpha val="39000"/>
        </a:schemeClr>
      </a:solidFill>
    </cs:spPr>
    <cs:defRPr sz="900" kern="1200"/>
  </cs:legend>
  <cs:plotArea>
    <cs:lnRef idx="0"/>
    <cs:fillRef idx="0"/>
    <cs:effectRef idx="0"/>
    <cs:fontRef idx="minor">
      <a:schemeClr val="dk1"/>
    </cs:fontRef>
  </cs:plotArea>
  <cs:plotArea3D>
    <cs:lnRef idx="0"/>
    <cs:fillRef idx="0"/>
    <cs:effectRef idx="0"/>
    <cs:fontRef idx="minor">
      <a:schemeClr val="dk1"/>
    </cs:fontRef>
  </cs:plotArea3D>
  <cs:seriesAxis>
    <cs:lnRef idx="0"/>
    <cs:fillRef idx="0"/>
    <cs:effectRef idx="0"/>
    <cs:fontRef idx="minor">
      <a:schemeClr val="dk1">
        <a:lumMod val="75000"/>
        <a:lumOff val="25000"/>
      </a:schemeClr>
    </cs:fontRef>
    <cs:spPr>
      <a:ln w="31750" cap="flat" cmpd="sng" algn="ctr">
        <a:solidFill>
          <a:schemeClr val="dk1">
            <a:lumMod val="75000"/>
            <a:lumOff val="25000"/>
          </a:schemeClr>
        </a:solidFill>
        <a:round/>
      </a:ln>
    </cs:spPr>
    <cs:defRPr sz="900" kern="1200"/>
  </cs:seriesAxis>
  <cs:seriesLine>
    <cs:lnRef idx="0"/>
    <cs:fillRef idx="0"/>
    <cs:effectRef idx="0"/>
    <cs:fontRef idx="minor">
      <a:schemeClr val="dk1"/>
    </cs:fontRef>
    <cs:spPr>
      <a:ln w="9525">
        <a:solidFill>
          <a:schemeClr val="dk1">
            <a:lumMod val="50000"/>
            <a:lumOff val="50000"/>
          </a:schemeClr>
        </a:solidFill>
        <a:round/>
      </a:ln>
    </cs:spPr>
  </cs:seriesLine>
  <cs:title>
    <cs:lnRef idx="0"/>
    <cs:fillRef idx="0"/>
    <cs:effectRef idx="0"/>
    <cs:fontRef idx="minor">
      <a:schemeClr val="dk1">
        <a:lumMod val="75000"/>
        <a:lumOff val="25000"/>
      </a:schemeClr>
    </cs:fontRef>
    <cs:defRPr sz="1800" b="1" kern="120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dk1">
        <a:lumMod val="75000"/>
        <a:lumOff val="25000"/>
      </a:schemeClr>
    </cs:fontRef>
    <cs:defRPr sz="900" kern="1200"/>
  </cs:trendlineLabel>
  <cs:upBar>
    <cs:lnRef idx="0"/>
    <cs:fillRef idx="0"/>
    <cs:effectRef idx="0"/>
    <cs:fontRef idx="minor">
      <a:schemeClr val="dk1"/>
    </cs:fontRef>
    <cs:spPr>
      <a:solidFill>
        <a:schemeClr val="lt1"/>
      </a:solidFill>
      <a:ln w="9525">
        <a:solidFill>
          <a:schemeClr val="dk1">
            <a:lumMod val="65000"/>
            <a:lumOff val="35000"/>
          </a:schemeClr>
        </a:solidFill>
      </a:ln>
    </cs:spPr>
  </cs:upBar>
  <cs:valueAxis>
    <cs:lnRef idx="0"/>
    <cs:fillRef idx="0"/>
    <cs:effectRef idx="0"/>
    <cs:fontRef idx="minor">
      <a:schemeClr val="dk1">
        <a:lumMod val="75000"/>
        <a:lumOff val="25000"/>
      </a:schemeClr>
    </cs:fontRef>
    <cs:spPr>
      <a:ln>
        <a:noFill/>
      </a:ln>
    </cs:spPr>
    <cs:defRPr sz="900" kern="1200"/>
  </cs:valueAxis>
  <cs:wall>
    <cs:lnRef idx="0"/>
    <cs:fillRef idx="0"/>
    <cs:effectRef idx="0"/>
    <cs:fontRef idx="minor">
      <a:schemeClr val="dk1"/>
    </cs:fontRef>
  </cs:wall>
</cs:chartStyle>
</file>

<file path=ppt/charts/style7.xml><?xml version="1.0" encoding="utf-8"?>
<cs:chartStyle xmlns:cs="http://schemas.microsoft.com/office/drawing/2012/chartStyle" xmlns:a="http://schemas.openxmlformats.org/drawingml/2006/main" id="28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8.xml><?xml version="1.0" encoding="utf-8"?>
<cs:chartStyle xmlns:cs="http://schemas.microsoft.com/office/drawing/2012/chartStyle" xmlns:a="http://schemas.openxmlformats.org/drawingml/2006/main" id="253">
  <cs:axisTitle>
    <cs:lnRef idx="0"/>
    <cs:fillRef idx="0"/>
    <cs:effectRef idx="0"/>
    <cs:fontRef idx="minor">
      <a:schemeClr val="dk1">
        <a:lumMod val="75000"/>
        <a:lumOff val="25000"/>
      </a:schemeClr>
    </cs:fontRef>
    <cs:defRPr sz="900" b="1" kern="1200"/>
  </cs:axisTitle>
  <cs:categoryAxis>
    <cs:lnRef idx="0"/>
    <cs:fillRef idx="0"/>
    <cs:effectRef idx="0"/>
    <cs:fontRef idx="minor">
      <a:schemeClr val="dk1">
        <a:lumMod val="75000"/>
        <a:lumOff val="25000"/>
      </a:schemeClr>
    </cs:fontRef>
    <cs:spPr>
      <a:ln w="19050" cap="flat" cmpd="sng" algn="ctr">
        <a:solidFill>
          <a:schemeClr val="dk1">
            <a:lumMod val="75000"/>
            <a:lumOff val="25000"/>
          </a:schemeClr>
        </a:solidFill>
        <a:round/>
      </a:ln>
    </cs:spPr>
    <cs:defRPr sz="900" kern="1200" cap="all" baseline="0"/>
  </cs:categoryAxis>
  <cs:chartArea>
    <cs:lnRef idx="0"/>
    <cs:fillRef idx="0"/>
    <cs:effectRef idx="0"/>
    <cs:fontRef idx="minor">
      <a:schemeClr val="dk1"/>
    </cs:fontRef>
    <cs: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cs:spPr>
    <cs:defRPr sz="900" kern="1200"/>
  </cs:chartArea>
  <cs:dataLabel>
    <cs:lnRef idx="0"/>
    <cs:fillRef idx="0"/>
    <cs:effectRef idx="0"/>
    <cs:fontRef idx="minor">
      <a:schemeClr val="lt1"/>
    </cs:fontRef>
    <cs:spPr>
      <a:pattFill prst="pct75">
        <a:fgClr>
          <a:schemeClr val="dk1">
            <a:lumMod val="75000"/>
            <a:lumOff val="25000"/>
          </a:schemeClr>
        </a:fgClr>
        <a:bgClr>
          <a:schemeClr val="dk1">
            <a:lumMod val="65000"/>
            <a:lumOff val="35000"/>
          </a:schemeClr>
        </a:bgClr>
      </a:pattFill>
      <a:effectLst>
        <a:outerShdw blurRad="50800" dist="38100" dir="2700000" algn="tl" rotWithShape="0">
          <a:prstClr val="black">
            <a:alpha val="40000"/>
          </a:prstClr>
        </a:outerShdw>
      </a:effectLst>
    </cs:spPr>
    <cs:defRPr sz="1000" b="1" i="0" u="none" strike="noStrike" kern="1200" baseline="0"/>
  </cs:dataLabel>
  <cs:dataLabelCallout>
    <cs:lnRef idx="0"/>
    <cs:fillRef idx="0"/>
    <cs:effectRef idx="0"/>
    <cs:fontRef idx="minor">
      <a:schemeClr val="lt1"/>
    </cs:fontRef>
    <cs:spPr>
      <a:pattFill prst="pct75">
        <a:fgClr>
          <a:schemeClr val="dk1">
            <a:lumMod val="75000"/>
            <a:lumOff val="25000"/>
          </a:schemeClr>
        </a:fgClr>
        <a:bgClr>
          <a:schemeClr val="dk1">
            <a:lumMod val="65000"/>
            <a:lumOff val="35000"/>
          </a:schemeClr>
        </a:bgClr>
      </a:pattFill>
      <a:effectLst>
        <a:outerShdw blurRad="50800" dist="38100" dir="2700000" algn="tl" rotWithShape="0">
          <a:prstClr val="black">
            <a:alpha val="40000"/>
          </a:prstClr>
        </a:outerShdw>
      </a:effectLst>
    </cs:spPr>
    <cs:defRPr sz="1000" b="1" i="0" u="none" strike="noStrike" kern="1200" baseline="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a:effectLst>
        <a:outerShdw blurRad="254000" sx="102000" sy="102000" algn="ctr" rotWithShape="0">
          <a:prstClr val="black">
            <a:alpha val="20000"/>
          </a:prstClr>
        </a:outerShdw>
      </a:effectLst>
    </cs:spPr>
  </cs:dataPoint>
  <cs:dataPoint3D>
    <cs:lnRef idx="0"/>
    <cs:fillRef idx="0">
      <cs:styleClr val="auto"/>
    </cs:fillRef>
    <cs:effectRef idx="0"/>
    <cs:fontRef idx="minor">
      <a:schemeClr val="dk1"/>
    </cs:fontRef>
    <cs:spPr>
      <a:solidFill>
        <a:schemeClr val="phClr"/>
      </a:solidFill>
      <a:effectLst>
        <a:outerShdw blurRad="254000" sx="102000" sy="102000" algn="ctr" rotWithShape="0">
          <a:prstClr val="black">
            <a:alpha val="20000"/>
          </a:prstClr>
        </a:outerShdw>
      </a:effectLst>
    </cs:spPr>
  </cs:dataPoint3D>
  <cs:dataPointLine>
    <cs:lnRef idx="0">
      <cs:styleClr val="auto"/>
    </cs:lnRef>
    <cs:fillRef idx="0"/>
    <cs:effectRef idx="0"/>
    <cs:fontRef idx="minor">
      <a:schemeClr val="dk1"/>
    </cs:fontRef>
    <cs:spPr>
      <a:ln w="31750" cap="rnd">
        <a:solidFill>
          <a:schemeClr val="phClr">
            <a:alpha val="85000"/>
          </a:schemeClr>
        </a:solidFill>
        <a:round/>
      </a:ln>
    </cs:spPr>
  </cs:dataPointLine>
  <cs:dataPointMarker>
    <cs:lnRef idx="0"/>
    <cs:fillRef idx="0">
      <cs:styleClr val="auto"/>
    </cs:fillRef>
    <cs:effectRef idx="0"/>
    <cs:fontRef idx="minor">
      <a:schemeClr val="dk1"/>
    </cs:fontRef>
    <cs:spPr>
      <a:solidFill>
        <a:schemeClr val="phClr">
          <a:alpha val="85000"/>
        </a:schemeClr>
      </a:solidFill>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75000"/>
        <a:lumOff val="25000"/>
      </a:schemeClr>
    </cs:fontRef>
    <cs:spPr>
      <a:ln w="9525">
        <a:solidFill>
          <a:schemeClr val="dk1">
            <a:lumMod val="35000"/>
            <a:lumOff val="65000"/>
          </a:schemeClr>
        </a:solidFill>
      </a:ln>
    </cs:spPr>
    <cs:defRPr sz="900" kern="1200"/>
  </cs:dataTable>
  <cs:downBar>
    <cs:lnRef idx="0"/>
    <cs:fillRef idx="0"/>
    <cs:effectRef idx="0"/>
    <cs:fontRef idx="minor">
      <a:schemeClr val="dk1"/>
    </cs:fontRef>
    <cs:spPr>
      <a:solidFill>
        <a:schemeClr val="dk1">
          <a:lumMod val="50000"/>
          <a:lumOff val="50000"/>
        </a:schemeClr>
      </a:solidFill>
      <a:ln w="9525">
        <a:solidFill>
          <a:schemeClr val="dk1">
            <a:lumMod val="65000"/>
            <a:lumOff val="35000"/>
          </a:schemeClr>
        </a:solidFill>
      </a:ln>
    </cs:spPr>
  </cs:downBar>
  <cs:dropLine>
    <cs:lnRef idx="0"/>
    <cs:fillRef idx="0"/>
    <cs:effectRef idx="0"/>
    <cs:fontRef idx="minor">
      <a:schemeClr val="dk1"/>
    </cs:fontRef>
    <cs:spPr>
      <a:ln w="9525">
        <a:solidFill>
          <a:schemeClr val="dk1">
            <a:lumMod val="35000"/>
            <a:lumOff val="65000"/>
          </a:schemeClr>
        </a:solidFill>
        <a:prstDash val="dash"/>
      </a:ln>
    </cs:spPr>
  </cs:dropLine>
  <cs:errorBar>
    <cs:lnRef idx="0"/>
    <cs:fillRef idx="0"/>
    <cs:effectRef idx="0"/>
    <cs:fontRef idx="minor">
      <a:schemeClr val="dk1"/>
    </cs:fontRef>
    <cs:spPr>
      <a:ln w="9525">
        <a:solidFill>
          <a:schemeClr val="dk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gradFill>
          <a:gsLst>
            <a:gs pos="100000">
              <a:schemeClr val="dk1">
                <a:lumMod val="95000"/>
                <a:lumOff val="5000"/>
                <a:alpha val="42000"/>
              </a:schemeClr>
            </a:gs>
            <a:gs pos="0">
              <a:schemeClr val="lt1">
                <a:lumMod val="75000"/>
                <a:alpha val="36000"/>
              </a:schemeClr>
            </a:gs>
          </a:gsLst>
          <a:lin ang="5400000" scaled="0"/>
        </a:gradFill>
        <a:round/>
      </a:ln>
    </cs:spPr>
  </cs:gridlineMajor>
  <cs:gridlineMinor>
    <cs:lnRef idx="0"/>
    <cs:fillRef idx="0"/>
    <cs:effectRef idx="0"/>
    <cs:fontRef idx="minor">
      <a:schemeClr val="dk1"/>
    </cs:fontRef>
    <cs:spPr>
      <a:ln>
        <a:gradFill>
          <a:gsLst>
            <a:gs pos="100000">
              <a:schemeClr val="dk1">
                <a:lumMod val="95000"/>
                <a:lumOff val="5000"/>
                <a:alpha val="42000"/>
              </a:schemeClr>
            </a:gs>
            <a:gs pos="0">
              <a:schemeClr val="lt1">
                <a:lumMod val="75000"/>
                <a:alpha val="36000"/>
              </a:schemeClr>
            </a:gs>
          </a:gsLst>
          <a:lin ang="5400000" scaled="0"/>
        </a:gradFill>
      </a:ln>
    </cs:spPr>
  </cs:gridlineMinor>
  <cs:hiLoLine>
    <cs:lnRef idx="0"/>
    <cs:fillRef idx="0"/>
    <cs:effectRef idx="0"/>
    <cs:fontRef idx="minor">
      <a:schemeClr val="dk1"/>
    </cs:fontRef>
    <cs:spPr>
      <a:ln w="9525">
        <a:solidFill>
          <a:schemeClr val="dk1">
            <a:lumMod val="35000"/>
            <a:lumOff val="65000"/>
          </a:schemeClr>
        </a:solidFill>
        <a:prstDash val="dash"/>
      </a:ln>
    </cs:spPr>
  </cs:hiLoLine>
  <cs:leaderLine>
    <cs:lnRef idx="0"/>
    <cs:fillRef idx="0"/>
    <cs:effectRef idx="0"/>
    <cs:fontRef idx="minor">
      <a:schemeClr val="dk1"/>
    </cs:fontRef>
    <cs:spPr>
      <a:ln w="9525">
        <a:solidFill>
          <a:schemeClr val="dk1">
            <a:lumMod val="50000"/>
            <a:lumOff val="50000"/>
          </a:schemeClr>
        </a:solidFill>
      </a:ln>
    </cs:spPr>
  </cs:leaderLine>
  <cs:legend>
    <cs:lnRef idx="0"/>
    <cs:fillRef idx="0"/>
    <cs:effectRef idx="0"/>
    <cs:fontRef idx="minor">
      <a:schemeClr val="dk1">
        <a:lumMod val="75000"/>
        <a:lumOff val="25000"/>
      </a:schemeClr>
    </cs:fontRef>
    <cs:spPr>
      <a:solidFill>
        <a:schemeClr val="lt1">
          <a:lumMod val="95000"/>
          <a:alpha val="39000"/>
        </a:schemeClr>
      </a:solidFill>
    </cs:spPr>
    <cs:defRPr sz="900" kern="1200"/>
  </cs:legend>
  <cs:plotArea>
    <cs:lnRef idx="0"/>
    <cs:fillRef idx="0"/>
    <cs:effectRef idx="0"/>
    <cs:fontRef idx="minor">
      <a:schemeClr val="dk1"/>
    </cs:fontRef>
  </cs:plotArea>
  <cs:plotArea3D>
    <cs:lnRef idx="0"/>
    <cs:fillRef idx="0"/>
    <cs:effectRef idx="0"/>
    <cs:fontRef idx="minor">
      <a:schemeClr val="dk1"/>
    </cs:fontRef>
  </cs:plotArea3D>
  <cs:seriesAxis>
    <cs:lnRef idx="0"/>
    <cs:fillRef idx="0"/>
    <cs:effectRef idx="0"/>
    <cs:fontRef idx="minor">
      <a:schemeClr val="dk1">
        <a:lumMod val="75000"/>
        <a:lumOff val="25000"/>
      </a:schemeClr>
    </cs:fontRef>
    <cs:spPr>
      <a:ln w="31750" cap="flat" cmpd="sng" algn="ctr">
        <a:solidFill>
          <a:schemeClr val="dk1">
            <a:lumMod val="75000"/>
            <a:lumOff val="25000"/>
          </a:schemeClr>
        </a:solidFill>
        <a:round/>
      </a:ln>
    </cs:spPr>
    <cs:defRPr sz="900" kern="1200"/>
  </cs:seriesAxis>
  <cs:seriesLine>
    <cs:lnRef idx="0"/>
    <cs:fillRef idx="0"/>
    <cs:effectRef idx="0"/>
    <cs:fontRef idx="minor">
      <a:schemeClr val="dk1"/>
    </cs:fontRef>
    <cs:spPr>
      <a:ln w="9525">
        <a:solidFill>
          <a:schemeClr val="dk1">
            <a:lumMod val="50000"/>
            <a:lumOff val="50000"/>
          </a:schemeClr>
        </a:solidFill>
        <a:round/>
      </a:ln>
    </cs:spPr>
  </cs:seriesLine>
  <cs:title>
    <cs:lnRef idx="0"/>
    <cs:fillRef idx="0"/>
    <cs:effectRef idx="0"/>
    <cs:fontRef idx="minor">
      <a:schemeClr val="dk1">
        <a:lumMod val="75000"/>
        <a:lumOff val="25000"/>
      </a:schemeClr>
    </cs:fontRef>
    <cs:defRPr sz="1800" b="1" kern="120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dk1">
        <a:lumMod val="75000"/>
        <a:lumOff val="25000"/>
      </a:schemeClr>
    </cs:fontRef>
    <cs:defRPr sz="900" kern="1200"/>
  </cs:trendlineLabel>
  <cs:upBar>
    <cs:lnRef idx="0"/>
    <cs:fillRef idx="0"/>
    <cs:effectRef idx="0"/>
    <cs:fontRef idx="minor">
      <a:schemeClr val="dk1"/>
    </cs:fontRef>
    <cs:spPr>
      <a:solidFill>
        <a:schemeClr val="lt1"/>
      </a:solidFill>
      <a:ln w="9525">
        <a:solidFill>
          <a:schemeClr val="dk1">
            <a:lumMod val="65000"/>
            <a:lumOff val="35000"/>
          </a:schemeClr>
        </a:solidFill>
      </a:ln>
    </cs:spPr>
  </cs:upBar>
  <cs:valueAxis>
    <cs:lnRef idx="0"/>
    <cs:fillRef idx="0"/>
    <cs:effectRef idx="0"/>
    <cs:fontRef idx="minor">
      <a:schemeClr val="dk1">
        <a:lumMod val="75000"/>
        <a:lumOff val="25000"/>
      </a:schemeClr>
    </cs:fontRef>
    <cs:spPr>
      <a:ln>
        <a:noFill/>
      </a:ln>
    </cs:spPr>
    <cs:defRPr sz="900" kern="1200"/>
  </cs:valueAxis>
  <cs:wall>
    <cs:lnRef idx="0"/>
    <cs:fillRef idx="0"/>
    <cs:effectRef idx="0"/>
    <cs:fontRef idx="minor">
      <a:schemeClr val="dk1"/>
    </cs:fontRef>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1" y="0"/>
            <a:ext cx="2918830" cy="493316"/>
          </a:xfrm>
          <a:prstGeom prst="rect">
            <a:avLst/>
          </a:prstGeom>
        </p:spPr>
        <p:txBody>
          <a:bodyPr vert="horz" lIns="90763" tIns="45382" rIns="90763" bIns="45382" rtlCol="0"/>
          <a:lstStyle>
            <a:lvl1pPr algn="l">
              <a:defRPr sz="1200"/>
            </a:lvl1pPr>
          </a:lstStyle>
          <a:p>
            <a:endParaRPr lang="es-PE"/>
          </a:p>
        </p:txBody>
      </p:sp>
      <p:sp>
        <p:nvSpPr>
          <p:cNvPr id="3" name="2 Marcador de fecha"/>
          <p:cNvSpPr>
            <a:spLocks noGrp="1"/>
          </p:cNvSpPr>
          <p:nvPr>
            <p:ph type="dt" sz="quarter" idx="1"/>
          </p:nvPr>
        </p:nvSpPr>
        <p:spPr>
          <a:xfrm>
            <a:off x="3815375" y="0"/>
            <a:ext cx="2918830" cy="493316"/>
          </a:xfrm>
          <a:prstGeom prst="rect">
            <a:avLst/>
          </a:prstGeom>
        </p:spPr>
        <p:txBody>
          <a:bodyPr vert="horz" lIns="90763" tIns="45382" rIns="90763" bIns="45382" rtlCol="0"/>
          <a:lstStyle>
            <a:lvl1pPr algn="r">
              <a:defRPr sz="1200"/>
            </a:lvl1pPr>
          </a:lstStyle>
          <a:p>
            <a:endParaRPr lang="es-PE"/>
          </a:p>
        </p:txBody>
      </p:sp>
      <p:sp>
        <p:nvSpPr>
          <p:cNvPr id="4" name="3 Marcador de pie de página"/>
          <p:cNvSpPr>
            <a:spLocks noGrp="1"/>
          </p:cNvSpPr>
          <p:nvPr>
            <p:ph type="ftr" sz="quarter" idx="2"/>
          </p:nvPr>
        </p:nvSpPr>
        <p:spPr>
          <a:xfrm>
            <a:off x="1" y="9371285"/>
            <a:ext cx="2918830" cy="493316"/>
          </a:xfrm>
          <a:prstGeom prst="rect">
            <a:avLst/>
          </a:prstGeom>
        </p:spPr>
        <p:txBody>
          <a:bodyPr vert="horz" lIns="90763" tIns="45382" rIns="90763" bIns="45382" rtlCol="0" anchor="b"/>
          <a:lstStyle>
            <a:lvl1pPr algn="l">
              <a:defRPr sz="1200"/>
            </a:lvl1pPr>
          </a:lstStyle>
          <a:p>
            <a:endParaRPr lang="es-PE"/>
          </a:p>
        </p:txBody>
      </p:sp>
      <p:sp>
        <p:nvSpPr>
          <p:cNvPr id="5" name="4 Marcador de número de diapositiva"/>
          <p:cNvSpPr>
            <a:spLocks noGrp="1"/>
          </p:cNvSpPr>
          <p:nvPr>
            <p:ph type="sldNum" sz="quarter" idx="3"/>
          </p:nvPr>
        </p:nvSpPr>
        <p:spPr>
          <a:xfrm>
            <a:off x="3815375" y="9371285"/>
            <a:ext cx="2918830" cy="493316"/>
          </a:xfrm>
          <a:prstGeom prst="rect">
            <a:avLst/>
          </a:prstGeom>
        </p:spPr>
        <p:txBody>
          <a:bodyPr vert="horz" lIns="90763" tIns="45382" rIns="90763" bIns="45382" rtlCol="0" anchor="b"/>
          <a:lstStyle>
            <a:lvl1pPr algn="r">
              <a:defRPr sz="1200"/>
            </a:lvl1pPr>
          </a:lstStyle>
          <a:p>
            <a:fld id="{78E13C9E-41D8-4EC8-8221-CBE82D79ABB7}" type="slidenum">
              <a:rPr lang="es-PE" smtClean="0"/>
              <a:t>‹Nº›</a:t>
            </a:fld>
            <a:endParaRPr lang="es-PE"/>
          </a:p>
        </p:txBody>
      </p:sp>
    </p:spTree>
    <p:extLst>
      <p:ext uri="{BB962C8B-B14F-4D97-AF65-F5344CB8AC3E}">
        <p14:creationId xmlns:p14="http://schemas.microsoft.com/office/powerpoint/2010/main" val="4228864651"/>
      </p:ext>
    </p:extLst>
  </p:cSld>
  <p:clrMap bg1="lt1" tx1="dk1" bg2="lt2" tx2="dk2" accent1="accent1" accent2="accent2" accent3="accent3" accent4="accent4" accent5="accent5" accent6="accent6" hlink="hlink" folHlink="folHlink"/>
  <p:hf hdr="0" ft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1" y="0"/>
            <a:ext cx="2918830" cy="493316"/>
          </a:xfrm>
          <a:prstGeom prst="rect">
            <a:avLst/>
          </a:prstGeom>
        </p:spPr>
        <p:txBody>
          <a:bodyPr vert="horz" lIns="90763" tIns="45382" rIns="90763" bIns="45382" rtlCol="0"/>
          <a:lstStyle>
            <a:lvl1pPr algn="l">
              <a:defRPr sz="1200"/>
            </a:lvl1pPr>
          </a:lstStyle>
          <a:p>
            <a:endParaRPr lang="es-PE"/>
          </a:p>
        </p:txBody>
      </p:sp>
      <p:sp>
        <p:nvSpPr>
          <p:cNvPr id="3" name="2 Marcador de fecha"/>
          <p:cNvSpPr>
            <a:spLocks noGrp="1"/>
          </p:cNvSpPr>
          <p:nvPr>
            <p:ph type="dt" idx="1"/>
          </p:nvPr>
        </p:nvSpPr>
        <p:spPr>
          <a:xfrm>
            <a:off x="3815375" y="0"/>
            <a:ext cx="2918830" cy="493316"/>
          </a:xfrm>
          <a:prstGeom prst="rect">
            <a:avLst/>
          </a:prstGeom>
        </p:spPr>
        <p:txBody>
          <a:bodyPr vert="horz" lIns="90763" tIns="45382" rIns="90763" bIns="45382" rtlCol="0"/>
          <a:lstStyle>
            <a:lvl1pPr algn="r">
              <a:defRPr sz="1200"/>
            </a:lvl1pPr>
          </a:lstStyle>
          <a:p>
            <a:endParaRPr lang="es-PE"/>
          </a:p>
        </p:txBody>
      </p:sp>
      <p:sp>
        <p:nvSpPr>
          <p:cNvPr id="4" name="3 Marcador de imagen de diapositiva"/>
          <p:cNvSpPr>
            <a:spLocks noGrp="1" noRot="1" noChangeAspect="1"/>
          </p:cNvSpPr>
          <p:nvPr>
            <p:ph type="sldImg" idx="2"/>
          </p:nvPr>
        </p:nvSpPr>
        <p:spPr>
          <a:xfrm>
            <a:off x="901700" y="739775"/>
            <a:ext cx="4932363" cy="3700463"/>
          </a:xfrm>
          <a:prstGeom prst="rect">
            <a:avLst/>
          </a:prstGeom>
          <a:noFill/>
          <a:ln w="12700">
            <a:solidFill>
              <a:prstClr val="black"/>
            </a:solidFill>
          </a:ln>
        </p:spPr>
        <p:txBody>
          <a:bodyPr vert="horz" lIns="90763" tIns="45382" rIns="90763" bIns="45382" rtlCol="0" anchor="ctr"/>
          <a:lstStyle/>
          <a:p>
            <a:endParaRPr lang="es-PE"/>
          </a:p>
        </p:txBody>
      </p:sp>
      <p:sp>
        <p:nvSpPr>
          <p:cNvPr id="5" name="4 Marcador de notas"/>
          <p:cNvSpPr>
            <a:spLocks noGrp="1"/>
          </p:cNvSpPr>
          <p:nvPr>
            <p:ph type="body" sz="quarter" idx="3"/>
          </p:nvPr>
        </p:nvSpPr>
        <p:spPr>
          <a:xfrm>
            <a:off x="673577" y="4686499"/>
            <a:ext cx="5388610" cy="4439841"/>
          </a:xfrm>
          <a:prstGeom prst="rect">
            <a:avLst/>
          </a:prstGeom>
        </p:spPr>
        <p:txBody>
          <a:bodyPr vert="horz" lIns="90763" tIns="45382" rIns="90763" bIns="45382" rtlCol="0"/>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PE"/>
          </a:p>
        </p:txBody>
      </p:sp>
      <p:sp>
        <p:nvSpPr>
          <p:cNvPr id="6" name="5 Marcador de pie de página"/>
          <p:cNvSpPr>
            <a:spLocks noGrp="1"/>
          </p:cNvSpPr>
          <p:nvPr>
            <p:ph type="ftr" sz="quarter" idx="4"/>
          </p:nvPr>
        </p:nvSpPr>
        <p:spPr>
          <a:xfrm>
            <a:off x="1" y="9371285"/>
            <a:ext cx="2918830" cy="493316"/>
          </a:xfrm>
          <a:prstGeom prst="rect">
            <a:avLst/>
          </a:prstGeom>
        </p:spPr>
        <p:txBody>
          <a:bodyPr vert="horz" lIns="90763" tIns="45382" rIns="90763" bIns="45382" rtlCol="0" anchor="b"/>
          <a:lstStyle>
            <a:lvl1pPr algn="l">
              <a:defRPr sz="1200"/>
            </a:lvl1pPr>
          </a:lstStyle>
          <a:p>
            <a:endParaRPr lang="es-PE"/>
          </a:p>
        </p:txBody>
      </p:sp>
      <p:sp>
        <p:nvSpPr>
          <p:cNvPr id="7" name="6 Marcador de número de diapositiva"/>
          <p:cNvSpPr>
            <a:spLocks noGrp="1"/>
          </p:cNvSpPr>
          <p:nvPr>
            <p:ph type="sldNum" sz="quarter" idx="5"/>
          </p:nvPr>
        </p:nvSpPr>
        <p:spPr>
          <a:xfrm>
            <a:off x="3815375" y="9371285"/>
            <a:ext cx="2918830" cy="493316"/>
          </a:xfrm>
          <a:prstGeom prst="rect">
            <a:avLst/>
          </a:prstGeom>
        </p:spPr>
        <p:txBody>
          <a:bodyPr vert="horz" lIns="90763" tIns="45382" rIns="90763" bIns="45382" rtlCol="0" anchor="b"/>
          <a:lstStyle>
            <a:lvl1pPr algn="r">
              <a:defRPr sz="1200"/>
            </a:lvl1pPr>
          </a:lstStyle>
          <a:p>
            <a:fld id="{E6D7240D-EF8C-4232-911E-4752B2704782}" type="slidenum">
              <a:rPr lang="es-PE" smtClean="0"/>
              <a:t>‹Nº›</a:t>
            </a:fld>
            <a:endParaRPr lang="es-PE"/>
          </a:p>
        </p:txBody>
      </p:sp>
    </p:spTree>
    <p:extLst>
      <p:ext uri="{BB962C8B-B14F-4D97-AF65-F5344CB8AC3E}">
        <p14:creationId xmlns:p14="http://schemas.microsoft.com/office/powerpoint/2010/main" val="3700684575"/>
      </p:ext>
    </p:extLst>
  </p:cSld>
  <p:clrMap bg1="lt1" tx1="dk1" bg2="lt2" tx2="dk2" accent1="accent1" accent2="accent2" accent3="accent3" accent4="accent4" accent5="accent5" accent6="accent6" hlink="hlink" folHlink="folHlink"/>
  <p:hf hdr="0" ftr="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PE" dirty="0"/>
          </a:p>
        </p:txBody>
      </p:sp>
      <p:sp>
        <p:nvSpPr>
          <p:cNvPr id="4" name="Marcador de fecha 3"/>
          <p:cNvSpPr>
            <a:spLocks noGrp="1"/>
          </p:cNvSpPr>
          <p:nvPr>
            <p:ph type="dt" idx="1"/>
          </p:nvPr>
        </p:nvSpPr>
        <p:spPr/>
        <p:txBody>
          <a:bodyPr/>
          <a:lstStyle/>
          <a:p>
            <a:endParaRPr lang="es-PE"/>
          </a:p>
        </p:txBody>
      </p:sp>
      <p:sp>
        <p:nvSpPr>
          <p:cNvPr id="5" name="Marcador de número de diapositiva 4"/>
          <p:cNvSpPr>
            <a:spLocks noGrp="1"/>
          </p:cNvSpPr>
          <p:nvPr>
            <p:ph type="sldNum" sz="quarter" idx="5"/>
          </p:nvPr>
        </p:nvSpPr>
        <p:spPr/>
        <p:txBody>
          <a:bodyPr/>
          <a:lstStyle/>
          <a:p>
            <a:fld id="{E6D7240D-EF8C-4232-911E-4752B2704782}" type="slidenum">
              <a:rPr lang="es-PE" smtClean="0"/>
              <a:t>2</a:t>
            </a:fld>
            <a:endParaRPr lang="es-PE"/>
          </a:p>
        </p:txBody>
      </p:sp>
    </p:spTree>
    <p:extLst>
      <p:ext uri="{BB962C8B-B14F-4D97-AF65-F5344CB8AC3E}">
        <p14:creationId xmlns:p14="http://schemas.microsoft.com/office/powerpoint/2010/main" val="44444572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PE" dirty="0"/>
          </a:p>
        </p:txBody>
      </p:sp>
      <p:sp>
        <p:nvSpPr>
          <p:cNvPr id="4" name="Marcador de fecha 3"/>
          <p:cNvSpPr>
            <a:spLocks noGrp="1"/>
          </p:cNvSpPr>
          <p:nvPr>
            <p:ph type="dt" idx="1"/>
          </p:nvPr>
        </p:nvSpPr>
        <p:spPr/>
        <p:txBody>
          <a:bodyPr/>
          <a:lstStyle/>
          <a:p>
            <a:endParaRPr lang="es-PE"/>
          </a:p>
        </p:txBody>
      </p:sp>
      <p:sp>
        <p:nvSpPr>
          <p:cNvPr id="5" name="Marcador de número de diapositiva 4"/>
          <p:cNvSpPr>
            <a:spLocks noGrp="1"/>
          </p:cNvSpPr>
          <p:nvPr>
            <p:ph type="sldNum" sz="quarter" idx="5"/>
          </p:nvPr>
        </p:nvSpPr>
        <p:spPr/>
        <p:txBody>
          <a:bodyPr/>
          <a:lstStyle/>
          <a:p>
            <a:fld id="{E6D7240D-EF8C-4232-911E-4752B2704782}" type="slidenum">
              <a:rPr lang="es-PE" smtClean="0"/>
              <a:t>5</a:t>
            </a:fld>
            <a:endParaRPr lang="es-PE"/>
          </a:p>
        </p:txBody>
      </p:sp>
    </p:spTree>
    <p:extLst>
      <p:ext uri="{BB962C8B-B14F-4D97-AF65-F5344CB8AC3E}">
        <p14:creationId xmlns:p14="http://schemas.microsoft.com/office/powerpoint/2010/main" val="291269233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436346" y="1788454"/>
            <a:ext cx="6270922" cy="2098226"/>
          </a:xfrm>
        </p:spPr>
        <p:txBody>
          <a:bodyPr anchor="b">
            <a:noAutofit/>
          </a:bodyPr>
          <a:lstStyle>
            <a:lvl1pPr algn="ctr">
              <a:defRPr sz="6000" cap="all" baseline="0">
                <a:solidFill>
                  <a:schemeClr val="tx2"/>
                </a:solidFill>
              </a:defRPr>
            </a:lvl1pPr>
          </a:lstStyle>
          <a:p>
            <a:r>
              <a:rPr lang="es-ES"/>
              <a:t>Haga clic para modificar el estilo de título del patrón</a:t>
            </a:r>
            <a:endParaRPr lang="en-US" dirty="0"/>
          </a:p>
        </p:txBody>
      </p:sp>
      <p:sp>
        <p:nvSpPr>
          <p:cNvPr id="3" name="Subtitle 2"/>
          <p:cNvSpPr>
            <a:spLocks noGrp="1"/>
          </p:cNvSpPr>
          <p:nvPr>
            <p:ph type="subTitle" idx="1"/>
          </p:nvPr>
        </p:nvSpPr>
        <p:spPr>
          <a:xfrm>
            <a:off x="2009930" y="3956280"/>
            <a:ext cx="5123755" cy="1086237"/>
          </a:xfrm>
        </p:spPr>
        <p:txBody>
          <a:bodyPr>
            <a:normAutofit/>
          </a:bodyPr>
          <a:lstStyle>
            <a:lvl1pPr marL="0" indent="0" algn="ctr">
              <a:lnSpc>
                <a:spcPct val="112000"/>
              </a:lnSpc>
              <a:spcBef>
                <a:spcPts val="0"/>
              </a:spcBef>
              <a:spcAft>
                <a:spcPts val="0"/>
              </a:spcAft>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s-ES"/>
              <a:t>Haga clic para modificar el estilo de subtítulo del patrón</a:t>
            </a:r>
            <a:endParaRPr lang="en-US" dirty="0"/>
          </a:p>
        </p:txBody>
      </p:sp>
      <p:sp>
        <p:nvSpPr>
          <p:cNvPr id="4" name="Date Placeholder 3"/>
          <p:cNvSpPr>
            <a:spLocks noGrp="1"/>
          </p:cNvSpPr>
          <p:nvPr>
            <p:ph type="dt" sz="half" idx="10"/>
          </p:nvPr>
        </p:nvSpPr>
        <p:spPr>
          <a:xfrm>
            <a:off x="564644" y="6453386"/>
            <a:ext cx="1205958" cy="404614"/>
          </a:xfrm>
        </p:spPr>
        <p:txBody>
          <a:bodyPr/>
          <a:lstStyle>
            <a:lvl1pPr>
              <a:defRPr baseline="0">
                <a:solidFill>
                  <a:schemeClr val="tx2"/>
                </a:solidFill>
              </a:defRPr>
            </a:lvl1pPr>
          </a:lstStyle>
          <a:p>
            <a:fld id="{45DA3245-C3AF-4864-8973-7567DE4A4E74}" type="datetimeFigureOut">
              <a:rPr lang="es-PE" smtClean="0"/>
              <a:t>6/04/2022</a:t>
            </a:fld>
            <a:endParaRPr lang="es-PE"/>
          </a:p>
        </p:txBody>
      </p:sp>
      <p:sp>
        <p:nvSpPr>
          <p:cNvPr id="5" name="Footer Placeholder 4"/>
          <p:cNvSpPr>
            <a:spLocks noGrp="1"/>
          </p:cNvSpPr>
          <p:nvPr>
            <p:ph type="ftr" sz="quarter" idx="11"/>
          </p:nvPr>
        </p:nvSpPr>
        <p:spPr>
          <a:xfrm>
            <a:off x="1938041" y="6453386"/>
            <a:ext cx="5267533" cy="404614"/>
          </a:xfrm>
        </p:spPr>
        <p:txBody>
          <a:bodyPr/>
          <a:lstStyle>
            <a:lvl1pPr algn="ctr">
              <a:defRPr baseline="0">
                <a:solidFill>
                  <a:schemeClr val="tx2"/>
                </a:solidFill>
              </a:defRPr>
            </a:lvl1pPr>
          </a:lstStyle>
          <a:p>
            <a:endParaRPr lang="es-PE"/>
          </a:p>
        </p:txBody>
      </p:sp>
      <p:sp>
        <p:nvSpPr>
          <p:cNvPr id="6" name="Slide Number Placeholder 5"/>
          <p:cNvSpPr>
            <a:spLocks noGrp="1"/>
          </p:cNvSpPr>
          <p:nvPr>
            <p:ph type="sldNum" sz="quarter" idx="12"/>
          </p:nvPr>
        </p:nvSpPr>
        <p:spPr>
          <a:xfrm>
            <a:off x="7373012" y="6453386"/>
            <a:ext cx="1197219" cy="404614"/>
          </a:xfrm>
        </p:spPr>
        <p:txBody>
          <a:bodyPr/>
          <a:lstStyle>
            <a:lvl1pPr>
              <a:defRPr baseline="0">
                <a:solidFill>
                  <a:schemeClr val="tx2"/>
                </a:solidFill>
              </a:defRPr>
            </a:lvl1pPr>
          </a:lstStyle>
          <a:p>
            <a:fld id="{2282066A-7D72-4508-BD0F-5AD5D9BDF2A7}" type="slidenum">
              <a:rPr lang="es-PE" smtClean="0"/>
              <a:t>‹Nº›</a:t>
            </a:fld>
            <a:endParaRPr lang="es-PE"/>
          </a:p>
        </p:txBody>
      </p:sp>
      <p:grpSp>
        <p:nvGrpSpPr>
          <p:cNvPr id="8" name="Group 7"/>
          <p:cNvGrpSpPr/>
          <p:nvPr/>
        </p:nvGrpSpPr>
        <p:grpSpPr>
          <a:xfrm>
            <a:off x="564643" y="744469"/>
            <a:ext cx="8005589" cy="5349671"/>
            <a:chOff x="564643" y="744469"/>
            <a:chExt cx="8005589" cy="5349671"/>
          </a:xfrm>
        </p:grpSpPr>
        <p:sp>
          <p:nvSpPr>
            <p:cNvPr id="11" name="Freeform 6"/>
            <p:cNvSpPr/>
            <p:nvPr/>
          </p:nvSpPr>
          <p:spPr bwMode="auto">
            <a:xfrm>
              <a:off x="6113972" y="1685652"/>
              <a:ext cx="2456260" cy="4408488"/>
            </a:xfrm>
            <a:custGeom>
              <a:avLst/>
              <a:gdLst/>
              <a:ahLst/>
              <a:cxnLst/>
              <a:rect l="l" t="t" r="r" b="b"/>
              <a:pathLst>
                <a:path w="10000" h="10000">
                  <a:moveTo>
                    <a:pt x="8761" y="0"/>
                  </a:moveTo>
                  <a:lnTo>
                    <a:pt x="10000" y="0"/>
                  </a:lnTo>
                  <a:lnTo>
                    <a:pt x="10000" y="10000"/>
                  </a:lnTo>
                  <a:lnTo>
                    <a:pt x="0" y="10000"/>
                  </a:lnTo>
                  <a:lnTo>
                    <a:pt x="0" y="9357"/>
                  </a:lnTo>
                  <a:lnTo>
                    <a:pt x="8761" y="9357"/>
                  </a:lnTo>
                  <a:lnTo>
                    <a:pt x="8761" y="0"/>
                  </a:lnTo>
                  <a:close/>
                </a:path>
              </a:pathLst>
            </a:custGeom>
            <a:solidFill>
              <a:schemeClr val="tx2"/>
            </a:solidFill>
            <a:ln w="0">
              <a:noFill/>
              <a:prstDash val="solid"/>
              <a:round/>
              <a:headEnd/>
              <a:tailEnd/>
            </a:ln>
          </p:spPr>
        </p:sp>
        <p:sp>
          <p:nvSpPr>
            <p:cNvPr id="14" name="Freeform 6"/>
            <p:cNvSpPr/>
            <p:nvPr/>
          </p:nvSpPr>
          <p:spPr bwMode="auto">
            <a:xfrm flipH="1" flipV="1">
              <a:off x="564643" y="744469"/>
              <a:ext cx="2456505" cy="4408488"/>
            </a:xfrm>
            <a:custGeom>
              <a:avLst/>
              <a:gdLst/>
              <a:ahLst/>
              <a:cxnLst/>
              <a:rect l="l" t="t" r="r" b="b"/>
              <a:pathLst>
                <a:path w="10001" h="10000">
                  <a:moveTo>
                    <a:pt x="8762" y="0"/>
                  </a:moveTo>
                  <a:lnTo>
                    <a:pt x="10001" y="0"/>
                  </a:lnTo>
                  <a:lnTo>
                    <a:pt x="10001" y="10000"/>
                  </a:lnTo>
                  <a:lnTo>
                    <a:pt x="1" y="10000"/>
                  </a:lnTo>
                  <a:cubicBezTo>
                    <a:pt x="-2" y="9766"/>
                    <a:pt x="4" y="9586"/>
                    <a:pt x="1" y="9352"/>
                  </a:cubicBezTo>
                  <a:lnTo>
                    <a:pt x="8762" y="9346"/>
                  </a:lnTo>
                  <a:lnTo>
                    <a:pt x="8762" y="0"/>
                  </a:lnTo>
                  <a:close/>
                </a:path>
              </a:pathLst>
            </a:custGeom>
            <a:solidFill>
              <a:schemeClr val="tx2"/>
            </a:solidFill>
            <a:ln w="0">
              <a:noFill/>
              <a:prstDash val="solid"/>
              <a:round/>
              <a:headEnd/>
              <a:tailEnd/>
            </a:ln>
          </p:spPr>
        </p:sp>
      </p:grpSp>
    </p:spTree>
    <p:extLst>
      <p:ext uri="{BB962C8B-B14F-4D97-AF65-F5344CB8AC3E}">
        <p14:creationId xmlns:p14="http://schemas.microsoft.com/office/powerpoint/2010/main" val="340767728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a:xfrm>
            <a:off x="1028700" y="2295526"/>
            <a:ext cx="7200900" cy="3571875"/>
          </a:xfrm>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45DA3245-C3AF-4864-8973-7567DE4A4E74}" type="datetimeFigureOut">
              <a:rPr lang="es-PE" smtClean="0"/>
              <a:t>6/04/2022</a:t>
            </a:fld>
            <a:endParaRPr lang="es-PE"/>
          </a:p>
        </p:txBody>
      </p:sp>
      <p:sp>
        <p:nvSpPr>
          <p:cNvPr id="5" name="Footer Placeholder 4"/>
          <p:cNvSpPr>
            <a:spLocks noGrp="1"/>
          </p:cNvSpPr>
          <p:nvPr>
            <p:ph type="ftr" sz="quarter" idx="11"/>
          </p:nvPr>
        </p:nvSpPr>
        <p:spPr/>
        <p:txBody>
          <a:bodyPr/>
          <a:lstStyle/>
          <a:p>
            <a:endParaRPr lang="es-PE"/>
          </a:p>
        </p:txBody>
      </p:sp>
      <p:sp>
        <p:nvSpPr>
          <p:cNvPr id="6" name="Slide Number Placeholder 5"/>
          <p:cNvSpPr>
            <a:spLocks noGrp="1"/>
          </p:cNvSpPr>
          <p:nvPr>
            <p:ph type="sldNum" sz="quarter" idx="12"/>
          </p:nvPr>
        </p:nvSpPr>
        <p:spPr/>
        <p:txBody>
          <a:bodyPr/>
          <a:lstStyle/>
          <a:p>
            <a:fld id="{2282066A-7D72-4508-BD0F-5AD5D9BDF2A7}" type="slidenum">
              <a:rPr lang="es-PE" smtClean="0"/>
              <a:t>‹Nº›</a:t>
            </a:fld>
            <a:endParaRPr lang="es-PE"/>
          </a:p>
        </p:txBody>
      </p:sp>
    </p:spTree>
    <p:extLst>
      <p:ext uri="{BB962C8B-B14F-4D97-AF65-F5344CB8AC3E}">
        <p14:creationId xmlns:p14="http://schemas.microsoft.com/office/powerpoint/2010/main" val="249897151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80797" y="624156"/>
            <a:ext cx="1490950" cy="5243244"/>
          </a:xfrm>
        </p:spPr>
        <p:txBody>
          <a:bodyPr vert="eaVert"/>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a:xfrm>
            <a:off x="1028700" y="624156"/>
            <a:ext cx="5724525" cy="5243244"/>
          </a:xfrm>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45DA3245-C3AF-4864-8973-7567DE4A4E74}" type="datetimeFigureOut">
              <a:rPr lang="es-PE" smtClean="0"/>
              <a:t>6/04/2022</a:t>
            </a:fld>
            <a:endParaRPr lang="es-PE"/>
          </a:p>
        </p:txBody>
      </p:sp>
      <p:sp>
        <p:nvSpPr>
          <p:cNvPr id="5" name="Footer Placeholder 4"/>
          <p:cNvSpPr>
            <a:spLocks noGrp="1"/>
          </p:cNvSpPr>
          <p:nvPr>
            <p:ph type="ftr" sz="quarter" idx="11"/>
          </p:nvPr>
        </p:nvSpPr>
        <p:spPr/>
        <p:txBody>
          <a:bodyPr/>
          <a:lstStyle/>
          <a:p>
            <a:endParaRPr lang="es-PE"/>
          </a:p>
        </p:txBody>
      </p:sp>
      <p:sp>
        <p:nvSpPr>
          <p:cNvPr id="6" name="Slide Number Placeholder 5"/>
          <p:cNvSpPr>
            <a:spLocks noGrp="1"/>
          </p:cNvSpPr>
          <p:nvPr>
            <p:ph type="sldNum" sz="quarter" idx="12"/>
          </p:nvPr>
        </p:nvSpPr>
        <p:spPr/>
        <p:txBody>
          <a:bodyPr/>
          <a:lstStyle/>
          <a:p>
            <a:fld id="{2282066A-7D72-4508-BD0F-5AD5D9BDF2A7}" type="slidenum">
              <a:rPr lang="es-PE" smtClean="0"/>
              <a:t>‹Nº›</a:t>
            </a:fld>
            <a:endParaRPr lang="es-PE"/>
          </a:p>
        </p:txBody>
      </p:sp>
    </p:spTree>
    <p:extLst>
      <p:ext uri="{BB962C8B-B14F-4D97-AF65-F5344CB8AC3E}">
        <p14:creationId xmlns:p14="http://schemas.microsoft.com/office/powerpoint/2010/main" val="30986447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45DA3245-C3AF-4864-8973-7567DE4A4E74}" type="datetimeFigureOut">
              <a:rPr lang="es-PE" smtClean="0"/>
              <a:t>6/04/2022</a:t>
            </a:fld>
            <a:endParaRPr lang="es-PE" dirty="0"/>
          </a:p>
        </p:txBody>
      </p:sp>
      <p:sp>
        <p:nvSpPr>
          <p:cNvPr id="5" name="Footer Placeholder 4"/>
          <p:cNvSpPr>
            <a:spLocks noGrp="1"/>
          </p:cNvSpPr>
          <p:nvPr>
            <p:ph type="ftr" sz="quarter" idx="11"/>
          </p:nvPr>
        </p:nvSpPr>
        <p:spPr/>
        <p:txBody>
          <a:bodyPr/>
          <a:lstStyle/>
          <a:p>
            <a:endParaRPr lang="es-PE"/>
          </a:p>
        </p:txBody>
      </p:sp>
      <p:sp>
        <p:nvSpPr>
          <p:cNvPr id="6" name="Slide Number Placeholder 5"/>
          <p:cNvSpPr>
            <a:spLocks noGrp="1"/>
          </p:cNvSpPr>
          <p:nvPr>
            <p:ph type="sldNum" sz="quarter" idx="12"/>
          </p:nvPr>
        </p:nvSpPr>
        <p:spPr/>
        <p:txBody>
          <a:bodyPr/>
          <a:lstStyle/>
          <a:p>
            <a:fld id="{2282066A-7D72-4508-BD0F-5AD5D9BDF2A7}" type="slidenum">
              <a:rPr lang="es-PE" smtClean="0"/>
              <a:t>‹Nº›</a:t>
            </a:fld>
            <a:endParaRPr lang="es-PE"/>
          </a:p>
        </p:txBody>
      </p:sp>
    </p:spTree>
    <p:extLst>
      <p:ext uri="{BB962C8B-B14F-4D97-AF65-F5344CB8AC3E}">
        <p14:creationId xmlns:p14="http://schemas.microsoft.com/office/powerpoint/2010/main" val="271228935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73769" y="1301361"/>
            <a:ext cx="7209728" cy="2852737"/>
          </a:xfrm>
        </p:spPr>
        <p:txBody>
          <a:bodyPr anchor="b">
            <a:normAutofit/>
          </a:bodyPr>
          <a:lstStyle>
            <a:lvl1pPr algn="r">
              <a:defRPr sz="6000" cap="all" baseline="0">
                <a:solidFill>
                  <a:schemeClr val="tx2"/>
                </a:solidFill>
              </a:defRPr>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573769" y="4216328"/>
            <a:ext cx="7209728" cy="1143324"/>
          </a:xfrm>
        </p:spPr>
        <p:txBody>
          <a:bodyPr/>
          <a:lstStyle>
            <a:lvl1pPr marL="0" indent="0" algn="r">
              <a:lnSpc>
                <a:spcPct val="112000"/>
              </a:lnSpc>
              <a:spcBef>
                <a:spcPts val="0"/>
              </a:spcBef>
              <a:spcAft>
                <a:spcPts val="0"/>
              </a:spcAft>
              <a:buNone/>
              <a:defRPr sz="1800">
                <a:solidFill>
                  <a:schemeClr val="tx2"/>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s-ES"/>
              <a:t>Haga clic para modificar los estilos de texto del patrón</a:t>
            </a:r>
          </a:p>
        </p:txBody>
      </p:sp>
      <p:sp>
        <p:nvSpPr>
          <p:cNvPr id="4" name="Date Placeholder 3"/>
          <p:cNvSpPr>
            <a:spLocks noGrp="1"/>
          </p:cNvSpPr>
          <p:nvPr>
            <p:ph type="dt" sz="half" idx="10"/>
          </p:nvPr>
        </p:nvSpPr>
        <p:spPr>
          <a:xfrm>
            <a:off x="554181" y="6453386"/>
            <a:ext cx="1216807" cy="404614"/>
          </a:xfrm>
        </p:spPr>
        <p:txBody>
          <a:bodyPr/>
          <a:lstStyle>
            <a:lvl1pPr>
              <a:defRPr>
                <a:solidFill>
                  <a:schemeClr val="tx2"/>
                </a:solidFill>
              </a:defRPr>
            </a:lvl1pPr>
          </a:lstStyle>
          <a:p>
            <a:fld id="{45DA3245-C3AF-4864-8973-7567DE4A4E74}" type="datetimeFigureOut">
              <a:rPr lang="es-PE" smtClean="0"/>
              <a:t>6/04/2022</a:t>
            </a:fld>
            <a:endParaRPr lang="es-PE"/>
          </a:p>
        </p:txBody>
      </p:sp>
      <p:sp>
        <p:nvSpPr>
          <p:cNvPr id="5" name="Footer Placeholder 4"/>
          <p:cNvSpPr>
            <a:spLocks noGrp="1"/>
          </p:cNvSpPr>
          <p:nvPr>
            <p:ph type="ftr" sz="quarter" idx="11"/>
          </p:nvPr>
        </p:nvSpPr>
        <p:spPr>
          <a:xfrm>
            <a:off x="1938234" y="6453386"/>
            <a:ext cx="5267533" cy="404614"/>
          </a:xfrm>
        </p:spPr>
        <p:txBody>
          <a:bodyPr/>
          <a:lstStyle>
            <a:lvl1pPr algn="ctr">
              <a:defRPr>
                <a:solidFill>
                  <a:schemeClr val="tx2"/>
                </a:solidFill>
              </a:defRPr>
            </a:lvl1pPr>
          </a:lstStyle>
          <a:p>
            <a:endParaRPr lang="es-PE"/>
          </a:p>
        </p:txBody>
      </p:sp>
      <p:sp>
        <p:nvSpPr>
          <p:cNvPr id="6" name="Slide Number Placeholder 5"/>
          <p:cNvSpPr>
            <a:spLocks noGrp="1"/>
          </p:cNvSpPr>
          <p:nvPr>
            <p:ph type="sldNum" sz="quarter" idx="12"/>
          </p:nvPr>
        </p:nvSpPr>
        <p:spPr>
          <a:xfrm>
            <a:off x="7373012" y="6453386"/>
            <a:ext cx="1197219" cy="404614"/>
          </a:xfrm>
        </p:spPr>
        <p:txBody>
          <a:bodyPr/>
          <a:lstStyle>
            <a:lvl1pPr>
              <a:defRPr>
                <a:solidFill>
                  <a:schemeClr val="tx2"/>
                </a:solidFill>
              </a:defRPr>
            </a:lvl1pPr>
          </a:lstStyle>
          <a:p>
            <a:fld id="{2282066A-7D72-4508-BD0F-5AD5D9BDF2A7}" type="slidenum">
              <a:rPr lang="es-PE" smtClean="0"/>
              <a:t>‹Nº›</a:t>
            </a:fld>
            <a:endParaRPr lang="es-PE"/>
          </a:p>
        </p:txBody>
      </p:sp>
      <p:sp>
        <p:nvSpPr>
          <p:cNvPr id="7" name="Freeform 6"/>
          <p:cNvSpPr/>
          <p:nvPr/>
        </p:nvSpPr>
        <p:spPr bwMode="auto">
          <a:xfrm>
            <a:off x="6113972" y="1685652"/>
            <a:ext cx="2456260" cy="4408488"/>
          </a:xfrm>
          <a:custGeom>
            <a:avLst/>
            <a:gdLst/>
            <a:ahLst/>
            <a:cxnLst/>
            <a:rect l="0" t="0" r="r" b="b"/>
            <a:pathLst>
              <a:path w="4125" h="5554">
                <a:moveTo>
                  <a:pt x="3614" y="0"/>
                </a:moveTo>
                <a:lnTo>
                  <a:pt x="4125" y="0"/>
                </a:lnTo>
                <a:lnTo>
                  <a:pt x="4125" y="5554"/>
                </a:lnTo>
                <a:lnTo>
                  <a:pt x="0" y="5554"/>
                </a:lnTo>
                <a:lnTo>
                  <a:pt x="0" y="5074"/>
                </a:lnTo>
                <a:lnTo>
                  <a:pt x="3614" y="5074"/>
                </a:lnTo>
                <a:lnTo>
                  <a:pt x="3614" y="0"/>
                </a:lnTo>
                <a:close/>
              </a:path>
            </a:pathLst>
          </a:custGeom>
          <a:solidFill>
            <a:schemeClr val="bg2"/>
          </a:solidFill>
          <a:ln w="0">
            <a:noFill/>
            <a:prstDash val="solid"/>
            <a:round/>
            <a:headEnd/>
            <a:tailEnd/>
          </a:ln>
        </p:spPr>
      </p:sp>
      <p:sp>
        <p:nvSpPr>
          <p:cNvPr id="8" name="Freeform 7" title="Crop Mark"/>
          <p:cNvSpPr/>
          <p:nvPr/>
        </p:nvSpPr>
        <p:spPr bwMode="auto">
          <a:xfrm>
            <a:off x="6113972" y="1685652"/>
            <a:ext cx="2456260" cy="4408488"/>
          </a:xfrm>
          <a:custGeom>
            <a:avLst/>
            <a:gdLst/>
            <a:ahLst/>
            <a:cxnLst/>
            <a:rect l="0" t="0" r="r" b="b"/>
            <a:pathLst>
              <a:path w="4125" h="5554">
                <a:moveTo>
                  <a:pt x="3614" y="0"/>
                </a:moveTo>
                <a:lnTo>
                  <a:pt x="4125" y="0"/>
                </a:lnTo>
                <a:lnTo>
                  <a:pt x="4125" y="5554"/>
                </a:lnTo>
                <a:lnTo>
                  <a:pt x="0" y="5554"/>
                </a:lnTo>
                <a:lnTo>
                  <a:pt x="0" y="5074"/>
                </a:lnTo>
                <a:lnTo>
                  <a:pt x="3614" y="5074"/>
                </a:lnTo>
                <a:lnTo>
                  <a:pt x="3614" y="0"/>
                </a:lnTo>
                <a:close/>
              </a:path>
            </a:pathLst>
          </a:custGeom>
          <a:solidFill>
            <a:schemeClr val="tx2"/>
          </a:solidFill>
          <a:ln w="0">
            <a:noFill/>
            <a:prstDash val="solid"/>
            <a:round/>
            <a:headEnd/>
            <a:tailEnd/>
          </a:ln>
        </p:spPr>
      </p:sp>
    </p:spTree>
    <p:extLst>
      <p:ext uri="{BB962C8B-B14F-4D97-AF65-F5344CB8AC3E}">
        <p14:creationId xmlns:p14="http://schemas.microsoft.com/office/powerpoint/2010/main" val="3653123048"/>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2"/>
                </a:solidFill>
              </a:defRPr>
            </a:lvl1pPr>
          </a:lstStyle>
          <a:p>
            <a:r>
              <a:rPr lang="es-ES"/>
              <a:t>Haga clic para modificar el estilo de título del patrón</a:t>
            </a:r>
            <a:endParaRPr lang="en-US" dirty="0"/>
          </a:p>
        </p:txBody>
      </p:sp>
      <p:sp>
        <p:nvSpPr>
          <p:cNvPr id="3" name="Content Placeholder 2"/>
          <p:cNvSpPr>
            <a:spLocks noGrp="1"/>
          </p:cNvSpPr>
          <p:nvPr>
            <p:ph sz="half" idx="1"/>
          </p:nvPr>
        </p:nvSpPr>
        <p:spPr>
          <a:xfrm>
            <a:off x="1028700" y="2286000"/>
            <a:ext cx="3335840" cy="3581401"/>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Content Placeholder 3"/>
          <p:cNvSpPr>
            <a:spLocks noGrp="1"/>
          </p:cNvSpPr>
          <p:nvPr>
            <p:ph sz="half" idx="2"/>
          </p:nvPr>
        </p:nvSpPr>
        <p:spPr>
          <a:xfrm>
            <a:off x="4894052" y="2286000"/>
            <a:ext cx="3335840" cy="3581401"/>
          </a:xfrm>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Date Placeholder 4"/>
          <p:cNvSpPr>
            <a:spLocks noGrp="1"/>
          </p:cNvSpPr>
          <p:nvPr>
            <p:ph type="dt" sz="half" idx="10"/>
          </p:nvPr>
        </p:nvSpPr>
        <p:spPr/>
        <p:txBody>
          <a:bodyPr/>
          <a:lstStyle/>
          <a:p>
            <a:fld id="{45DA3245-C3AF-4864-8973-7567DE4A4E74}" type="datetimeFigureOut">
              <a:rPr lang="es-PE" smtClean="0"/>
              <a:t>6/04/2022</a:t>
            </a:fld>
            <a:endParaRPr lang="es-PE"/>
          </a:p>
        </p:txBody>
      </p:sp>
      <p:sp>
        <p:nvSpPr>
          <p:cNvPr id="6" name="Footer Placeholder 5"/>
          <p:cNvSpPr>
            <a:spLocks noGrp="1"/>
          </p:cNvSpPr>
          <p:nvPr>
            <p:ph type="ftr" sz="quarter" idx="11"/>
          </p:nvPr>
        </p:nvSpPr>
        <p:spPr/>
        <p:txBody>
          <a:bodyPr/>
          <a:lstStyle/>
          <a:p>
            <a:endParaRPr lang="es-PE"/>
          </a:p>
        </p:txBody>
      </p:sp>
      <p:sp>
        <p:nvSpPr>
          <p:cNvPr id="7" name="Slide Number Placeholder 6"/>
          <p:cNvSpPr>
            <a:spLocks noGrp="1"/>
          </p:cNvSpPr>
          <p:nvPr>
            <p:ph type="sldNum" sz="quarter" idx="12"/>
          </p:nvPr>
        </p:nvSpPr>
        <p:spPr/>
        <p:txBody>
          <a:bodyPr/>
          <a:lstStyle/>
          <a:p>
            <a:fld id="{2282066A-7D72-4508-BD0F-5AD5D9BDF2A7}" type="slidenum">
              <a:rPr lang="es-PE" smtClean="0"/>
              <a:t>‹Nº›</a:t>
            </a:fld>
            <a:endParaRPr lang="es-PE"/>
          </a:p>
        </p:txBody>
      </p:sp>
    </p:spTree>
    <p:extLst>
      <p:ext uri="{BB962C8B-B14F-4D97-AF65-F5344CB8AC3E}">
        <p14:creationId xmlns:p14="http://schemas.microsoft.com/office/powerpoint/2010/main" val="70785888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a:xfrm>
            <a:off x="1028700" y="685800"/>
            <a:ext cx="7200900" cy="1485900"/>
          </a:xfrm>
        </p:spPr>
        <p:txBody>
          <a:bodyPr/>
          <a:lstStyle>
            <a:lvl1pPr>
              <a:defRPr>
                <a:solidFill>
                  <a:schemeClr val="tx2"/>
                </a:solidFill>
              </a:defRPr>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1028700" y="2340230"/>
            <a:ext cx="3335840" cy="823912"/>
          </a:xfrm>
        </p:spPr>
        <p:txBody>
          <a:bodyPr anchor="b">
            <a:noAutofit/>
          </a:bodyPr>
          <a:lstStyle>
            <a:lvl1pPr marL="0" indent="0">
              <a:lnSpc>
                <a:spcPct val="84000"/>
              </a:lnSpc>
              <a:spcBef>
                <a:spcPts val="0"/>
              </a:spcBef>
              <a:spcAft>
                <a:spcPts val="0"/>
              </a:spcAft>
              <a:buNone/>
              <a:defRPr sz="2400" b="0" baseline="0">
                <a:solidFill>
                  <a:schemeClr val="tx2"/>
                </a:soli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s-ES"/>
              <a:t>Haga clic para modificar los estilos de texto del patrón</a:t>
            </a:r>
          </a:p>
        </p:txBody>
      </p:sp>
      <p:sp>
        <p:nvSpPr>
          <p:cNvPr id="4" name="Content Placeholder 3"/>
          <p:cNvSpPr>
            <a:spLocks noGrp="1"/>
          </p:cNvSpPr>
          <p:nvPr>
            <p:ph sz="half" idx="2"/>
          </p:nvPr>
        </p:nvSpPr>
        <p:spPr>
          <a:xfrm>
            <a:off x="1028700" y="3305208"/>
            <a:ext cx="3335839" cy="2562193"/>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Text Placeholder 4"/>
          <p:cNvSpPr>
            <a:spLocks noGrp="1"/>
          </p:cNvSpPr>
          <p:nvPr>
            <p:ph type="body" sz="quarter" idx="3"/>
          </p:nvPr>
        </p:nvSpPr>
        <p:spPr>
          <a:xfrm>
            <a:off x="4893760" y="2349754"/>
            <a:ext cx="3335840" cy="823912"/>
          </a:xfrm>
        </p:spPr>
        <p:txBody>
          <a:bodyPr anchor="b">
            <a:noAutofit/>
          </a:bodyPr>
          <a:lstStyle>
            <a:lvl1pPr marL="0" indent="0">
              <a:lnSpc>
                <a:spcPct val="84000"/>
              </a:lnSpc>
              <a:spcBef>
                <a:spcPts val="0"/>
              </a:spcBef>
              <a:spcAft>
                <a:spcPts val="0"/>
              </a:spcAft>
              <a:buNone/>
              <a:defRPr sz="2400" b="0" baseline="0">
                <a:solidFill>
                  <a:schemeClr val="tx2"/>
                </a:soli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s-ES"/>
              <a:t>Haga clic para modificar los estilos de texto del patrón</a:t>
            </a:r>
          </a:p>
        </p:txBody>
      </p:sp>
      <p:sp>
        <p:nvSpPr>
          <p:cNvPr id="6" name="Content Placeholder 5"/>
          <p:cNvSpPr>
            <a:spLocks noGrp="1"/>
          </p:cNvSpPr>
          <p:nvPr>
            <p:ph sz="quarter" idx="4"/>
          </p:nvPr>
        </p:nvSpPr>
        <p:spPr>
          <a:xfrm>
            <a:off x="4893760" y="3305208"/>
            <a:ext cx="3335840" cy="2562193"/>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7" name="Date Placeholder 6"/>
          <p:cNvSpPr>
            <a:spLocks noGrp="1"/>
          </p:cNvSpPr>
          <p:nvPr>
            <p:ph type="dt" sz="half" idx="10"/>
          </p:nvPr>
        </p:nvSpPr>
        <p:spPr/>
        <p:txBody>
          <a:bodyPr/>
          <a:lstStyle/>
          <a:p>
            <a:fld id="{45DA3245-C3AF-4864-8973-7567DE4A4E74}" type="datetimeFigureOut">
              <a:rPr lang="es-PE" smtClean="0"/>
              <a:t>6/04/2022</a:t>
            </a:fld>
            <a:endParaRPr lang="es-PE"/>
          </a:p>
        </p:txBody>
      </p:sp>
      <p:sp>
        <p:nvSpPr>
          <p:cNvPr id="8" name="Footer Placeholder 7"/>
          <p:cNvSpPr>
            <a:spLocks noGrp="1"/>
          </p:cNvSpPr>
          <p:nvPr>
            <p:ph type="ftr" sz="quarter" idx="11"/>
          </p:nvPr>
        </p:nvSpPr>
        <p:spPr/>
        <p:txBody>
          <a:bodyPr/>
          <a:lstStyle/>
          <a:p>
            <a:endParaRPr lang="es-PE"/>
          </a:p>
        </p:txBody>
      </p:sp>
      <p:sp>
        <p:nvSpPr>
          <p:cNvPr id="9" name="Slide Number Placeholder 8"/>
          <p:cNvSpPr>
            <a:spLocks noGrp="1"/>
          </p:cNvSpPr>
          <p:nvPr>
            <p:ph type="sldNum" sz="quarter" idx="12"/>
          </p:nvPr>
        </p:nvSpPr>
        <p:spPr/>
        <p:txBody>
          <a:bodyPr/>
          <a:lstStyle/>
          <a:p>
            <a:fld id="{2282066A-7D72-4508-BD0F-5AD5D9BDF2A7}" type="slidenum">
              <a:rPr lang="es-PE" smtClean="0"/>
              <a:t>‹Nº›</a:t>
            </a:fld>
            <a:endParaRPr lang="es-PE"/>
          </a:p>
        </p:txBody>
      </p:sp>
    </p:spTree>
    <p:extLst>
      <p:ext uri="{BB962C8B-B14F-4D97-AF65-F5344CB8AC3E}">
        <p14:creationId xmlns:p14="http://schemas.microsoft.com/office/powerpoint/2010/main" val="15333155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Date Placeholder 2"/>
          <p:cNvSpPr>
            <a:spLocks noGrp="1"/>
          </p:cNvSpPr>
          <p:nvPr>
            <p:ph type="dt" sz="half" idx="10"/>
          </p:nvPr>
        </p:nvSpPr>
        <p:spPr/>
        <p:txBody>
          <a:bodyPr/>
          <a:lstStyle/>
          <a:p>
            <a:fld id="{45DA3245-C3AF-4864-8973-7567DE4A4E74}" type="datetimeFigureOut">
              <a:rPr lang="es-PE" smtClean="0"/>
              <a:t>6/04/2022</a:t>
            </a:fld>
            <a:endParaRPr lang="es-PE"/>
          </a:p>
        </p:txBody>
      </p:sp>
      <p:sp>
        <p:nvSpPr>
          <p:cNvPr id="4" name="Footer Placeholder 3"/>
          <p:cNvSpPr>
            <a:spLocks noGrp="1"/>
          </p:cNvSpPr>
          <p:nvPr>
            <p:ph type="ftr" sz="quarter" idx="11"/>
          </p:nvPr>
        </p:nvSpPr>
        <p:spPr/>
        <p:txBody>
          <a:bodyPr/>
          <a:lstStyle/>
          <a:p>
            <a:endParaRPr lang="es-PE"/>
          </a:p>
        </p:txBody>
      </p:sp>
      <p:sp>
        <p:nvSpPr>
          <p:cNvPr id="5" name="Slide Number Placeholder 4"/>
          <p:cNvSpPr>
            <a:spLocks noGrp="1"/>
          </p:cNvSpPr>
          <p:nvPr>
            <p:ph type="sldNum" sz="quarter" idx="12"/>
          </p:nvPr>
        </p:nvSpPr>
        <p:spPr/>
        <p:txBody>
          <a:bodyPr/>
          <a:lstStyle/>
          <a:p>
            <a:fld id="{2282066A-7D72-4508-BD0F-5AD5D9BDF2A7}" type="slidenum">
              <a:rPr lang="es-PE" smtClean="0"/>
              <a:t>‹Nº›</a:t>
            </a:fld>
            <a:endParaRPr lang="es-PE"/>
          </a:p>
        </p:txBody>
      </p:sp>
    </p:spTree>
    <p:extLst>
      <p:ext uri="{BB962C8B-B14F-4D97-AF65-F5344CB8AC3E}">
        <p14:creationId xmlns:p14="http://schemas.microsoft.com/office/powerpoint/2010/main" val="130935620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5DA3245-C3AF-4864-8973-7567DE4A4E74}" type="datetimeFigureOut">
              <a:rPr lang="es-PE" smtClean="0"/>
              <a:t>6/04/2022</a:t>
            </a:fld>
            <a:endParaRPr lang="es-PE"/>
          </a:p>
        </p:txBody>
      </p:sp>
      <p:sp>
        <p:nvSpPr>
          <p:cNvPr id="3" name="Footer Placeholder 2"/>
          <p:cNvSpPr>
            <a:spLocks noGrp="1"/>
          </p:cNvSpPr>
          <p:nvPr>
            <p:ph type="ftr" sz="quarter" idx="11"/>
          </p:nvPr>
        </p:nvSpPr>
        <p:spPr/>
        <p:txBody>
          <a:bodyPr/>
          <a:lstStyle/>
          <a:p>
            <a:endParaRPr lang="es-PE"/>
          </a:p>
        </p:txBody>
      </p:sp>
      <p:sp>
        <p:nvSpPr>
          <p:cNvPr id="4" name="Slide Number Placeholder 3"/>
          <p:cNvSpPr>
            <a:spLocks noGrp="1"/>
          </p:cNvSpPr>
          <p:nvPr>
            <p:ph type="sldNum" sz="quarter" idx="12"/>
          </p:nvPr>
        </p:nvSpPr>
        <p:spPr/>
        <p:txBody>
          <a:bodyPr/>
          <a:lstStyle/>
          <a:p>
            <a:fld id="{2282066A-7D72-4508-BD0F-5AD5D9BDF2A7}" type="slidenum">
              <a:rPr lang="es-PE" smtClean="0"/>
              <a:t>‹Nº›</a:t>
            </a:fld>
            <a:endParaRPr lang="es-PE"/>
          </a:p>
        </p:txBody>
      </p:sp>
    </p:spTree>
    <p:extLst>
      <p:ext uri="{BB962C8B-B14F-4D97-AF65-F5344CB8AC3E}">
        <p14:creationId xmlns:p14="http://schemas.microsoft.com/office/powerpoint/2010/main" val="326683084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spTree>
      <p:nvGrpSpPr>
        <p:cNvPr id="1" name=""/>
        <p:cNvGrpSpPr/>
        <p:nvPr/>
      </p:nvGrpSpPr>
      <p:grpSpPr>
        <a:xfrm>
          <a:off x="0" y="0"/>
          <a:ext cx="0" cy="0"/>
          <a:chOff x="0" y="0"/>
          <a:chExt cx="0" cy="0"/>
        </a:xfrm>
      </p:grpSpPr>
      <p:sp>
        <p:nvSpPr>
          <p:cNvPr id="8" name="Rectangle 7" title="Background Shape"/>
          <p:cNvSpPr/>
          <p:nvPr/>
        </p:nvSpPr>
        <p:spPr>
          <a:xfrm>
            <a:off x="0" y="376"/>
            <a:ext cx="3977640" cy="685762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542925" y="685800"/>
            <a:ext cx="2891790" cy="2157884"/>
          </a:xfrm>
        </p:spPr>
        <p:txBody>
          <a:bodyPr anchor="t">
            <a:noAutofit/>
          </a:bodyPr>
          <a:lstStyle>
            <a:lvl1pPr>
              <a:lnSpc>
                <a:spcPct val="84000"/>
              </a:lnSpc>
              <a:defRPr sz="4400" baseline="0">
                <a:solidFill>
                  <a:schemeClr val="tx2"/>
                </a:solidFill>
              </a:defRPr>
            </a:lvl1pPr>
          </a:lstStyle>
          <a:p>
            <a:r>
              <a:rPr lang="es-ES"/>
              <a:t>Haga clic para modificar el estilo de título del patrón</a:t>
            </a:r>
            <a:endParaRPr lang="en-US" dirty="0"/>
          </a:p>
        </p:txBody>
      </p:sp>
      <p:sp>
        <p:nvSpPr>
          <p:cNvPr id="3" name="Content Placeholder 2"/>
          <p:cNvSpPr>
            <a:spLocks noGrp="1"/>
          </p:cNvSpPr>
          <p:nvPr>
            <p:ph idx="1"/>
          </p:nvPr>
        </p:nvSpPr>
        <p:spPr>
          <a:xfrm>
            <a:off x="4692015" y="685801"/>
            <a:ext cx="3909060" cy="5175250"/>
          </a:xfrm>
        </p:spPr>
        <p:txBody>
          <a:bodyPr/>
          <a:lstStyle>
            <a:lvl1pPr>
              <a:defRPr sz="1500"/>
            </a:lvl1pPr>
            <a:lvl2pPr>
              <a:defRPr sz="1500"/>
            </a:lvl2pPr>
            <a:lvl3pPr>
              <a:defRPr sz="1350"/>
            </a:lvl3pPr>
            <a:lvl4pPr>
              <a:defRPr sz="1350"/>
            </a:lvl4pPr>
            <a:lvl5pPr>
              <a:defRPr sz="1200"/>
            </a:lvl5pPr>
            <a:lvl6pPr>
              <a:defRPr sz="1200"/>
            </a:lvl6pPr>
            <a:lvl7pPr>
              <a:defRPr sz="1200"/>
            </a:lvl7pPr>
            <a:lvl8pPr>
              <a:defRPr sz="1200"/>
            </a:lvl8pPr>
            <a:lvl9pPr>
              <a:defRPr sz="1200"/>
            </a:lvl9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Text Placeholder 3"/>
          <p:cNvSpPr>
            <a:spLocks noGrp="1"/>
          </p:cNvSpPr>
          <p:nvPr>
            <p:ph type="body" sz="half" idx="2"/>
          </p:nvPr>
        </p:nvSpPr>
        <p:spPr>
          <a:xfrm>
            <a:off x="542925" y="2856344"/>
            <a:ext cx="2891790" cy="3011056"/>
          </a:xfrm>
        </p:spPr>
        <p:txBody>
          <a:bodyPr>
            <a:normAutofit/>
          </a:bodyPr>
          <a:lstStyle>
            <a:lvl1pPr marL="0" indent="0">
              <a:lnSpc>
                <a:spcPct val="113000"/>
              </a:lnSpc>
              <a:spcBef>
                <a:spcPts val="0"/>
              </a:spcBef>
              <a:spcAft>
                <a:spcPts val="1500"/>
              </a:spcAft>
              <a:buNone/>
              <a:defRPr sz="16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s-ES"/>
              <a:t>Haga clic para modificar los estilos de texto del patrón</a:t>
            </a:r>
          </a:p>
        </p:txBody>
      </p:sp>
      <p:sp>
        <p:nvSpPr>
          <p:cNvPr id="5" name="Date Placeholder 4"/>
          <p:cNvSpPr>
            <a:spLocks noGrp="1"/>
          </p:cNvSpPr>
          <p:nvPr>
            <p:ph type="dt" sz="half" idx="10"/>
          </p:nvPr>
        </p:nvSpPr>
        <p:spPr>
          <a:xfrm>
            <a:off x="542925" y="6453386"/>
            <a:ext cx="903429" cy="404614"/>
          </a:xfrm>
        </p:spPr>
        <p:txBody>
          <a:bodyPr/>
          <a:lstStyle>
            <a:lvl1pPr>
              <a:defRPr>
                <a:solidFill>
                  <a:schemeClr val="tx2"/>
                </a:solidFill>
              </a:defRPr>
            </a:lvl1pPr>
          </a:lstStyle>
          <a:p>
            <a:fld id="{45DA3245-C3AF-4864-8973-7567DE4A4E74}" type="datetimeFigureOut">
              <a:rPr lang="es-PE" smtClean="0"/>
              <a:t>6/04/2022</a:t>
            </a:fld>
            <a:endParaRPr lang="es-PE"/>
          </a:p>
        </p:txBody>
      </p:sp>
      <p:sp>
        <p:nvSpPr>
          <p:cNvPr id="6" name="Footer Placeholder 5"/>
          <p:cNvSpPr>
            <a:spLocks noGrp="1"/>
          </p:cNvSpPr>
          <p:nvPr>
            <p:ph type="ftr" sz="quarter" idx="11"/>
          </p:nvPr>
        </p:nvSpPr>
        <p:spPr>
          <a:xfrm>
            <a:off x="1654459" y="6453386"/>
            <a:ext cx="1780256" cy="404614"/>
          </a:xfrm>
        </p:spPr>
        <p:txBody>
          <a:bodyPr/>
          <a:lstStyle>
            <a:lvl1pPr>
              <a:defRPr>
                <a:solidFill>
                  <a:schemeClr val="tx2"/>
                </a:solidFill>
              </a:defRPr>
            </a:lvl1pPr>
          </a:lstStyle>
          <a:p>
            <a:endParaRPr lang="es-PE"/>
          </a:p>
        </p:txBody>
      </p:sp>
      <p:sp>
        <p:nvSpPr>
          <p:cNvPr id="7" name="Slide Number Placeholder 6"/>
          <p:cNvSpPr>
            <a:spLocks noGrp="1"/>
          </p:cNvSpPr>
          <p:nvPr>
            <p:ph type="sldNum" sz="quarter" idx="12"/>
          </p:nvPr>
        </p:nvSpPr>
        <p:spPr>
          <a:xfrm>
            <a:off x="7412355" y="6453386"/>
            <a:ext cx="1197219" cy="404614"/>
          </a:xfrm>
        </p:spPr>
        <p:txBody>
          <a:bodyPr/>
          <a:lstStyle>
            <a:lvl1pPr>
              <a:defRPr>
                <a:solidFill>
                  <a:schemeClr val="tx2"/>
                </a:solidFill>
              </a:defRPr>
            </a:lvl1pPr>
          </a:lstStyle>
          <a:p>
            <a:fld id="{2282066A-7D72-4508-BD0F-5AD5D9BDF2A7}" type="slidenum">
              <a:rPr lang="es-PE" smtClean="0"/>
              <a:t>‹Nº›</a:t>
            </a:fld>
            <a:endParaRPr lang="es-PE"/>
          </a:p>
        </p:txBody>
      </p:sp>
      <p:sp>
        <p:nvSpPr>
          <p:cNvPr id="9" name="Rectangle 8"/>
          <p:cNvSpPr/>
          <p:nvPr/>
        </p:nvSpPr>
        <p:spPr>
          <a:xfrm>
            <a:off x="3977640" y="376"/>
            <a:ext cx="17145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title="Divider Bar"/>
          <p:cNvSpPr/>
          <p:nvPr/>
        </p:nvSpPr>
        <p:spPr>
          <a:xfrm>
            <a:off x="3977640" y="376"/>
            <a:ext cx="17145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325354023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8" name="Rectangle 7" title="Background Shape"/>
          <p:cNvSpPr/>
          <p:nvPr/>
        </p:nvSpPr>
        <p:spPr>
          <a:xfrm>
            <a:off x="0" y="376"/>
            <a:ext cx="3977640" cy="685762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542925" y="685800"/>
            <a:ext cx="2891790" cy="2157884"/>
          </a:xfrm>
        </p:spPr>
        <p:txBody>
          <a:bodyPr anchor="t">
            <a:normAutofit/>
          </a:bodyPr>
          <a:lstStyle>
            <a:lvl1pPr>
              <a:lnSpc>
                <a:spcPct val="84000"/>
              </a:lnSpc>
              <a:defRPr sz="4400" baseline="0"/>
            </a:lvl1pPr>
          </a:lstStyle>
          <a:p>
            <a:r>
              <a:rPr lang="es-ES"/>
              <a:t>Haga clic para modificar el estilo de título del patrón</a:t>
            </a:r>
            <a:endParaRPr lang="en-US" dirty="0"/>
          </a:p>
        </p:txBody>
      </p:sp>
      <p:sp>
        <p:nvSpPr>
          <p:cNvPr id="3" name="Picture Placeholder 2"/>
          <p:cNvSpPr>
            <a:spLocks noGrp="1" noChangeAspect="1"/>
          </p:cNvSpPr>
          <p:nvPr>
            <p:ph type="pic" idx="1"/>
          </p:nvPr>
        </p:nvSpPr>
        <p:spPr>
          <a:xfrm>
            <a:off x="4149090" y="1"/>
            <a:ext cx="4994910" cy="6857999"/>
          </a:xfrm>
        </p:spPr>
        <p:txBody>
          <a:bodyPr anchor="t">
            <a:normAutofit/>
          </a:bodyPr>
          <a:lstStyle>
            <a:lvl1pPr marL="0" indent="0">
              <a:buNone/>
              <a:defRPr sz="1500"/>
            </a:lvl1pPr>
            <a:lvl2pPr marL="342900" indent="0">
              <a:buNone/>
              <a:defRPr sz="1500"/>
            </a:lvl2pPr>
            <a:lvl3pPr marL="685800" indent="0">
              <a:buNone/>
              <a:defRPr sz="15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s-ES"/>
              <a:t>Haga clic en el icono para agregar una imagen</a:t>
            </a:r>
            <a:endParaRPr lang="en-US" dirty="0"/>
          </a:p>
        </p:txBody>
      </p:sp>
      <p:sp>
        <p:nvSpPr>
          <p:cNvPr id="4" name="Text Placeholder 3"/>
          <p:cNvSpPr>
            <a:spLocks noGrp="1"/>
          </p:cNvSpPr>
          <p:nvPr>
            <p:ph type="body" sz="half" idx="2"/>
          </p:nvPr>
        </p:nvSpPr>
        <p:spPr>
          <a:xfrm>
            <a:off x="542925" y="2855968"/>
            <a:ext cx="2891790" cy="3011432"/>
          </a:xfrm>
        </p:spPr>
        <p:txBody>
          <a:bodyPr>
            <a:normAutofit/>
          </a:bodyPr>
          <a:lstStyle>
            <a:lvl1pPr marL="0" indent="0">
              <a:lnSpc>
                <a:spcPct val="113000"/>
              </a:lnSpc>
              <a:spcBef>
                <a:spcPts val="0"/>
              </a:spcBef>
              <a:spcAft>
                <a:spcPts val="1500"/>
              </a:spcAft>
              <a:buNone/>
              <a:defRPr sz="16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s-ES"/>
              <a:t>Haga clic para modificar los estilos de texto del patrón</a:t>
            </a:r>
          </a:p>
        </p:txBody>
      </p:sp>
      <p:sp>
        <p:nvSpPr>
          <p:cNvPr id="5" name="Date Placeholder 4"/>
          <p:cNvSpPr>
            <a:spLocks noGrp="1"/>
          </p:cNvSpPr>
          <p:nvPr>
            <p:ph type="dt" sz="half" idx="10"/>
          </p:nvPr>
        </p:nvSpPr>
        <p:spPr>
          <a:xfrm>
            <a:off x="542925" y="6453386"/>
            <a:ext cx="903429" cy="404614"/>
          </a:xfrm>
        </p:spPr>
        <p:txBody>
          <a:bodyPr/>
          <a:lstStyle>
            <a:lvl1pPr>
              <a:defRPr>
                <a:solidFill>
                  <a:schemeClr val="tx2"/>
                </a:solidFill>
              </a:defRPr>
            </a:lvl1pPr>
          </a:lstStyle>
          <a:p>
            <a:fld id="{45DA3245-C3AF-4864-8973-7567DE4A4E74}" type="datetimeFigureOut">
              <a:rPr lang="es-PE" smtClean="0"/>
              <a:t>6/04/2022</a:t>
            </a:fld>
            <a:endParaRPr lang="es-PE"/>
          </a:p>
        </p:txBody>
      </p:sp>
      <p:sp>
        <p:nvSpPr>
          <p:cNvPr id="6" name="Footer Placeholder 5"/>
          <p:cNvSpPr>
            <a:spLocks noGrp="1"/>
          </p:cNvSpPr>
          <p:nvPr>
            <p:ph type="ftr" sz="quarter" idx="11"/>
          </p:nvPr>
        </p:nvSpPr>
        <p:spPr>
          <a:xfrm>
            <a:off x="1654459" y="6453386"/>
            <a:ext cx="1780256" cy="404614"/>
          </a:xfrm>
        </p:spPr>
        <p:txBody>
          <a:bodyPr/>
          <a:lstStyle>
            <a:lvl1pPr>
              <a:defRPr>
                <a:solidFill>
                  <a:schemeClr val="tx2"/>
                </a:solidFill>
              </a:defRPr>
            </a:lvl1pPr>
          </a:lstStyle>
          <a:p>
            <a:endParaRPr lang="es-PE"/>
          </a:p>
        </p:txBody>
      </p:sp>
      <p:sp>
        <p:nvSpPr>
          <p:cNvPr id="7" name="Slide Number Placeholder 6"/>
          <p:cNvSpPr>
            <a:spLocks noGrp="1"/>
          </p:cNvSpPr>
          <p:nvPr>
            <p:ph type="sldNum" sz="quarter" idx="12"/>
          </p:nvPr>
        </p:nvSpPr>
        <p:spPr>
          <a:xfrm>
            <a:off x="7412355" y="6453386"/>
            <a:ext cx="1197219" cy="404614"/>
          </a:xfrm>
        </p:spPr>
        <p:txBody>
          <a:bodyPr/>
          <a:lstStyle>
            <a:lvl1pPr>
              <a:defRPr>
                <a:solidFill>
                  <a:schemeClr val="tx2"/>
                </a:solidFill>
              </a:defRPr>
            </a:lvl1pPr>
          </a:lstStyle>
          <a:p>
            <a:fld id="{2282066A-7D72-4508-BD0F-5AD5D9BDF2A7}" type="slidenum">
              <a:rPr lang="es-PE" smtClean="0"/>
              <a:t>‹Nº›</a:t>
            </a:fld>
            <a:endParaRPr lang="es-PE"/>
          </a:p>
        </p:txBody>
      </p:sp>
      <p:sp>
        <p:nvSpPr>
          <p:cNvPr id="9" name="Rectangle 8"/>
          <p:cNvSpPr/>
          <p:nvPr/>
        </p:nvSpPr>
        <p:spPr>
          <a:xfrm>
            <a:off x="3977640" y="376"/>
            <a:ext cx="17145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title="Divider Bar"/>
          <p:cNvSpPr/>
          <p:nvPr/>
        </p:nvSpPr>
        <p:spPr>
          <a:xfrm>
            <a:off x="3977640" y="376"/>
            <a:ext cx="17145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98900493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28700" y="685800"/>
            <a:ext cx="7200900" cy="1485900"/>
          </a:xfrm>
          <a:prstGeom prst="rect">
            <a:avLst/>
          </a:prstGeom>
        </p:spPr>
        <p:txBody>
          <a:bodyPr vert="horz" lIns="91440" tIns="45720" rIns="91440" bIns="45720" rtlCol="0" anchor="t">
            <a:normAutofit/>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1028700" y="2286000"/>
            <a:ext cx="7200900" cy="3581400"/>
          </a:xfrm>
          <a:prstGeom prst="rect">
            <a:avLst/>
          </a:prstGeom>
        </p:spPr>
        <p:txBody>
          <a:bodyPr vert="horz" lIns="91440" tIns="45720" rIns="91440" bIns="45720" rtlCol="0">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2"/>
          </p:nvPr>
        </p:nvSpPr>
        <p:spPr>
          <a:xfrm>
            <a:off x="1042987" y="6453386"/>
            <a:ext cx="903429" cy="404614"/>
          </a:xfrm>
          <a:prstGeom prst="rect">
            <a:avLst/>
          </a:prstGeom>
        </p:spPr>
        <p:txBody>
          <a:bodyPr vert="horz" lIns="91440" tIns="45720" rIns="91440" bIns="45720" rtlCol="0" anchor="ctr"/>
          <a:lstStyle>
            <a:lvl1pPr algn="l">
              <a:defRPr sz="1000" baseline="0">
                <a:solidFill>
                  <a:schemeClr val="tx2"/>
                </a:solidFill>
              </a:defRPr>
            </a:lvl1pPr>
          </a:lstStyle>
          <a:p>
            <a:fld id="{45DA3245-C3AF-4864-8973-7567DE4A4E74}" type="datetimeFigureOut">
              <a:rPr lang="es-PE" smtClean="0"/>
              <a:t>6/04/2022</a:t>
            </a:fld>
            <a:endParaRPr lang="es-PE"/>
          </a:p>
        </p:txBody>
      </p:sp>
      <p:sp>
        <p:nvSpPr>
          <p:cNvPr id="5" name="Footer Placeholder 4"/>
          <p:cNvSpPr>
            <a:spLocks noGrp="1"/>
          </p:cNvSpPr>
          <p:nvPr>
            <p:ph type="ftr" sz="quarter" idx="3"/>
          </p:nvPr>
        </p:nvSpPr>
        <p:spPr>
          <a:xfrm>
            <a:off x="2170173" y="6453386"/>
            <a:ext cx="4710623" cy="404614"/>
          </a:xfrm>
          <a:prstGeom prst="rect">
            <a:avLst/>
          </a:prstGeom>
        </p:spPr>
        <p:txBody>
          <a:bodyPr vert="horz" lIns="91440" tIns="45720" rIns="91440" bIns="45720" rtlCol="0" anchor="ctr"/>
          <a:lstStyle>
            <a:lvl1pPr algn="l">
              <a:defRPr sz="1000" baseline="0">
                <a:solidFill>
                  <a:schemeClr val="tx2"/>
                </a:solidFill>
              </a:defRPr>
            </a:lvl1pPr>
          </a:lstStyle>
          <a:p>
            <a:endParaRPr lang="es-PE"/>
          </a:p>
        </p:txBody>
      </p:sp>
      <p:sp>
        <p:nvSpPr>
          <p:cNvPr id="6" name="Slide Number Placeholder 5"/>
          <p:cNvSpPr>
            <a:spLocks noGrp="1"/>
          </p:cNvSpPr>
          <p:nvPr>
            <p:ph type="sldNum" sz="quarter" idx="4"/>
          </p:nvPr>
        </p:nvSpPr>
        <p:spPr>
          <a:xfrm>
            <a:off x="7104552" y="6453386"/>
            <a:ext cx="1197219" cy="404614"/>
          </a:xfrm>
          <a:prstGeom prst="rect">
            <a:avLst/>
          </a:prstGeom>
        </p:spPr>
        <p:txBody>
          <a:bodyPr vert="horz" lIns="91440" tIns="45720" rIns="91440" bIns="45720" rtlCol="0" anchor="ctr"/>
          <a:lstStyle>
            <a:lvl1pPr algn="r">
              <a:defRPr sz="1000" baseline="0">
                <a:solidFill>
                  <a:schemeClr val="tx2"/>
                </a:solidFill>
              </a:defRPr>
            </a:lvl1pPr>
          </a:lstStyle>
          <a:p>
            <a:fld id="{2282066A-7D72-4508-BD0F-5AD5D9BDF2A7}" type="slidenum">
              <a:rPr lang="es-PE" smtClean="0"/>
              <a:t>‹Nº›</a:t>
            </a:fld>
            <a:endParaRPr lang="es-PE"/>
          </a:p>
        </p:txBody>
      </p:sp>
      <p:sp>
        <p:nvSpPr>
          <p:cNvPr id="9" name="Rectangle 8"/>
          <p:cNvSpPr/>
          <p:nvPr/>
        </p:nvSpPr>
        <p:spPr>
          <a:xfrm>
            <a:off x="358571" y="376"/>
            <a:ext cx="17145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title="Side bar"/>
          <p:cNvSpPr/>
          <p:nvPr/>
        </p:nvSpPr>
        <p:spPr>
          <a:xfrm>
            <a:off x="358571" y="376"/>
            <a:ext cx="17145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3455626395"/>
      </p:ext>
    </p:extLst>
  </p:cSld>
  <p:clrMap bg1="lt1" tx1="dk1" bg2="lt2" tx2="dk2" accent1="accent1" accent2="accent2" accent3="accent3" accent4="accent4" accent5="accent5" accent6="accent6" hlink="hlink" folHlink="folHlink"/>
  <p:sldLayoutIdLst>
    <p:sldLayoutId id="2147483702" r:id="rId1"/>
    <p:sldLayoutId id="2147483703" r:id="rId2"/>
    <p:sldLayoutId id="2147483704" r:id="rId3"/>
    <p:sldLayoutId id="2147483705" r:id="rId4"/>
    <p:sldLayoutId id="2147483706" r:id="rId5"/>
    <p:sldLayoutId id="2147483707" r:id="rId6"/>
    <p:sldLayoutId id="2147483708" r:id="rId7"/>
    <p:sldLayoutId id="2147483709" r:id="rId8"/>
    <p:sldLayoutId id="2147483710" r:id="rId9"/>
    <p:sldLayoutId id="2147483711" r:id="rId10"/>
    <p:sldLayoutId id="2147483712" r:id="rId11"/>
  </p:sldLayoutIdLst>
  <p:txStyles>
    <p:titleStyle>
      <a:lvl1pPr algn="l" defTabSz="685800" rtl="0" eaLnBrk="1" latinLnBrk="0" hangingPunct="1">
        <a:lnSpc>
          <a:spcPct val="89000"/>
        </a:lnSpc>
        <a:spcBef>
          <a:spcPct val="0"/>
        </a:spcBef>
        <a:buNone/>
        <a:defRPr sz="4400" kern="1200" baseline="0">
          <a:solidFill>
            <a:schemeClr val="tx2"/>
          </a:solidFill>
          <a:latin typeface="+mj-lt"/>
          <a:ea typeface="+mj-ea"/>
          <a:cs typeface="+mj-cs"/>
        </a:defRPr>
      </a:lvl1pPr>
    </p:titleStyle>
    <p:bodyStyle>
      <a:lvl1pPr marL="384048" indent="-384048" algn="l" defTabSz="685800" rtl="0" eaLnBrk="1" latinLnBrk="0" hangingPunct="1">
        <a:lnSpc>
          <a:spcPct val="94000"/>
        </a:lnSpc>
        <a:spcBef>
          <a:spcPts val="1000"/>
        </a:spcBef>
        <a:spcAft>
          <a:spcPts val="200"/>
        </a:spcAft>
        <a:buFont typeface="Franklin Gothic Book" panose="020B0503020102020204" pitchFamily="34" charset="0"/>
        <a:buChar char="■"/>
        <a:defRPr sz="2000" kern="1200" baseline="0">
          <a:solidFill>
            <a:schemeClr val="tx2"/>
          </a:solidFill>
          <a:latin typeface="+mn-lt"/>
          <a:ea typeface="+mn-ea"/>
          <a:cs typeface="+mn-cs"/>
        </a:defRPr>
      </a:lvl1pPr>
      <a:lvl2pPr marL="914400" indent="-384048" algn="l" defTabSz="685800" rtl="0" eaLnBrk="1" latinLnBrk="0" hangingPunct="1">
        <a:lnSpc>
          <a:spcPct val="94000"/>
        </a:lnSpc>
        <a:spcBef>
          <a:spcPts val="500"/>
        </a:spcBef>
        <a:spcAft>
          <a:spcPts val="200"/>
        </a:spcAft>
        <a:buFont typeface="Franklin Gothic Book" panose="020B0503020102020204" pitchFamily="34" charset="0"/>
        <a:buChar char="–"/>
        <a:defRPr sz="2000" i="1" kern="1200" baseline="0">
          <a:solidFill>
            <a:schemeClr val="tx2"/>
          </a:solidFill>
          <a:latin typeface="+mn-lt"/>
          <a:ea typeface="+mn-ea"/>
          <a:cs typeface="+mn-cs"/>
        </a:defRPr>
      </a:lvl2pPr>
      <a:lvl3pPr marL="1371600" indent="-384048" algn="l" defTabSz="685800" rtl="0" eaLnBrk="1" latinLnBrk="0" hangingPunct="1">
        <a:lnSpc>
          <a:spcPct val="94000"/>
        </a:lnSpc>
        <a:spcBef>
          <a:spcPts val="500"/>
        </a:spcBef>
        <a:spcAft>
          <a:spcPts val="200"/>
        </a:spcAft>
        <a:buFont typeface="Franklin Gothic Book" panose="020B0503020102020204" pitchFamily="34" charset="0"/>
        <a:buChar char="■"/>
        <a:defRPr sz="1800" kern="1200" baseline="0">
          <a:solidFill>
            <a:schemeClr val="tx2"/>
          </a:solidFill>
          <a:latin typeface="+mn-lt"/>
          <a:ea typeface="+mn-ea"/>
          <a:cs typeface="+mn-cs"/>
        </a:defRPr>
      </a:lvl3pPr>
      <a:lvl4pPr marL="1828800" indent="-384048" algn="l" defTabSz="685800" rtl="0" eaLnBrk="1" latinLnBrk="0" hangingPunct="1">
        <a:lnSpc>
          <a:spcPct val="94000"/>
        </a:lnSpc>
        <a:spcBef>
          <a:spcPts val="500"/>
        </a:spcBef>
        <a:spcAft>
          <a:spcPts val="200"/>
        </a:spcAft>
        <a:buFont typeface="Franklin Gothic Book" panose="020B0503020102020204" pitchFamily="34" charset="0"/>
        <a:buChar char="–"/>
        <a:defRPr sz="1800" i="1" kern="1200" baseline="0">
          <a:solidFill>
            <a:schemeClr val="tx2"/>
          </a:solidFill>
          <a:latin typeface="+mn-lt"/>
          <a:ea typeface="+mn-ea"/>
          <a:cs typeface="+mn-cs"/>
        </a:defRPr>
      </a:lvl4pPr>
      <a:lvl5pPr marL="2286000" indent="-384048" algn="l" defTabSz="685800" rtl="0" eaLnBrk="1" latinLnBrk="0" hangingPunct="1">
        <a:lnSpc>
          <a:spcPct val="94000"/>
        </a:lnSpc>
        <a:spcBef>
          <a:spcPts val="500"/>
        </a:spcBef>
        <a:spcAft>
          <a:spcPts val="200"/>
        </a:spcAft>
        <a:buFont typeface="Franklin Gothic Book" panose="020B0503020102020204" pitchFamily="34" charset="0"/>
        <a:buChar char="■"/>
        <a:defRPr sz="1600" kern="1200" baseline="0">
          <a:solidFill>
            <a:schemeClr val="tx2"/>
          </a:solidFill>
          <a:latin typeface="+mn-lt"/>
          <a:ea typeface="+mn-ea"/>
          <a:cs typeface="+mn-cs"/>
        </a:defRPr>
      </a:lvl5pPr>
      <a:lvl6pPr marL="2743200" indent="-384048" algn="l" defTabSz="685800" rtl="0" eaLnBrk="1" latinLnBrk="0" hangingPunct="1">
        <a:lnSpc>
          <a:spcPct val="94000"/>
        </a:lnSpc>
        <a:spcBef>
          <a:spcPts val="500"/>
        </a:spcBef>
        <a:spcAft>
          <a:spcPts val="200"/>
        </a:spcAft>
        <a:buFont typeface="Franklin Gothic Book" panose="020B0503020102020204" pitchFamily="34" charset="0"/>
        <a:buChar char="–"/>
        <a:defRPr sz="1600" i="1" kern="1200" baseline="0">
          <a:solidFill>
            <a:schemeClr val="tx2"/>
          </a:solidFill>
          <a:latin typeface="+mn-lt"/>
          <a:ea typeface="+mn-ea"/>
          <a:cs typeface="+mn-cs"/>
        </a:defRPr>
      </a:lvl6pPr>
      <a:lvl7pPr marL="3200400" indent="-384048" algn="l" defTabSz="6858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7pPr>
      <a:lvl8pPr marL="3657600" indent="-384048" algn="l" defTabSz="685800" rtl="0" eaLnBrk="1" latinLnBrk="0" hangingPunct="1">
        <a:lnSpc>
          <a:spcPct val="94000"/>
        </a:lnSpc>
        <a:spcBef>
          <a:spcPts val="500"/>
        </a:spcBef>
        <a:spcAft>
          <a:spcPts val="200"/>
        </a:spcAft>
        <a:buFont typeface="Franklin Gothic Book" panose="020B0503020102020204" pitchFamily="34" charset="0"/>
        <a:buChar char="–"/>
        <a:defRPr sz="1400" i="1" kern="1200" baseline="0">
          <a:solidFill>
            <a:schemeClr val="tx2"/>
          </a:solidFill>
          <a:latin typeface="+mn-lt"/>
          <a:ea typeface="+mn-ea"/>
          <a:cs typeface="+mn-cs"/>
        </a:defRPr>
      </a:lvl8pPr>
      <a:lvl9pPr marL="4114800" indent="-384048" algn="l" defTabSz="6858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extLst>
    <p:ext uri="{27BBF7A9-308A-43DC-89C8-2F10F3537804}">
      <p15:sldGuideLst xmlns:p15="http://schemas.microsoft.com/office/powerpoint/2012/main">
        <p15:guide id="0" orient="horz" pos="1368">
          <p15:clr>
            <a:srgbClr val="F26B43"/>
          </p15:clr>
        </p15:guide>
        <p15:guide id="1" pos="6912">
          <p15:clr>
            <a:srgbClr val="F26B43"/>
          </p15:clr>
        </p15:guide>
        <p15:guide id="2" pos="936">
          <p15:clr>
            <a:srgbClr val="F26B43"/>
          </p15:clr>
        </p15:guide>
        <p15:guide id="3" pos="864">
          <p15:clr>
            <a:srgbClr val="F26B43"/>
          </p15:clr>
        </p15:guide>
        <p15:guide id="4" orient="horz" pos="1440">
          <p15:clr>
            <a:srgbClr val="F26B43"/>
          </p15:clr>
        </p15:guide>
        <p15:guide id="5" orient="horz" pos="3696">
          <p15:clr>
            <a:srgbClr val="F26B43"/>
          </p15:clr>
        </p15:guide>
        <p15:guide id="6" orient="horz" pos="432">
          <p15:clr>
            <a:srgbClr val="F26B43"/>
          </p15:clr>
        </p15:guide>
        <p15:guide id="7" orient="horz" pos="1512">
          <p15:clr>
            <a:srgbClr val="F26B43"/>
          </p15:clr>
        </p15:guide>
        <p15:guide id="8" pos="5184">
          <p15:clr>
            <a:srgbClr val="F26B43"/>
          </p15:clr>
        </p15:guide>
        <p15:guide id="9" pos="702">
          <p15:clr>
            <a:srgbClr val="F26B43"/>
          </p15:clr>
        </p15:guide>
        <p15:guide id="10" pos="648">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chart" Target="../charts/chart3.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chart" Target="../charts/chart6.xml"/><Relationship Id="rId2" Type="http://schemas.openxmlformats.org/officeDocument/2006/relationships/chart" Target="../charts/chart5.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chart" Target="../charts/chart8.xml"/><Relationship Id="rId2" Type="http://schemas.openxmlformats.org/officeDocument/2006/relationships/chart" Target="../charts/chart7.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3.jpg"/></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Subtítulo"/>
          <p:cNvSpPr>
            <a:spLocks noGrp="1"/>
          </p:cNvSpPr>
          <p:nvPr>
            <p:ph type="subTitle" idx="1"/>
          </p:nvPr>
        </p:nvSpPr>
        <p:spPr>
          <a:xfrm>
            <a:off x="935596" y="2888939"/>
            <a:ext cx="7272808" cy="1080120"/>
          </a:xfrm>
        </p:spPr>
        <p:txBody>
          <a:bodyPr>
            <a:noAutofit/>
          </a:bodyPr>
          <a:lstStyle/>
          <a:p>
            <a:r>
              <a:rPr lang="es-PE" sz="3600" dirty="0">
                <a:solidFill>
                  <a:schemeClr val="tx1"/>
                </a:solidFill>
                <a:latin typeface="Segoe UI" panose="020B0502040204020203" pitchFamily="34" charset="0"/>
                <a:ea typeface="Segoe UI" panose="020B0502040204020203" pitchFamily="34" charset="0"/>
                <a:cs typeface="Segoe UI" panose="020B0502040204020203" pitchFamily="34" charset="0"/>
              </a:rPr>
              <a:t>Presupuesto Participativo</a:t>
            </a:r>
          </a:p>
        </p:txBody>
      </p:sp>
      <p:sp>
        <p:nvSpPr>
          <p:cNvPr id="4" name="Rectangle 2"/>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PE"/>
          </a:p>
        </p:txBody>
      </p:sp>
      <p:pic>
        <p:nvPicPr>
          <p:cNvPr id="2049" name="Imagen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51920" y="396370"/>
            <a:ext cx="1368152" cy="1174853"/>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3"/>
          <p:cNvSpPr>
            <a:spLocks noChangeArrowheads="1"/>
          </p:cNvSpPr>
          <p:nvPr/>
        </p:nvSpPr>
        <p:spPr bwMode="auto">
          <a:xfrm>
            <a:off x="899593" y="1520803"/>
            <a:ext cx="7272808" cy="10772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tab pos="90488" algn="r"/>
                <a:tab pos="2806700" algn="ctr"/>
                <a:tab pos="5221288" algn="r"/>
                <a:tab pos="5491163" algn="r"/>
                <a:tab pos="5611813" algn="r"/>
              </a:tabLst>
            </a:pPr>
            <a:r>
              <a:rPr kumimoji="0" lang="es-MX" sz="3200" b="1" i="0" u="none" strike="noStrike" cap="none" normalizeH="0" baseline="0" dirty="0">
                <a:ln>
                  <a:noFill/>
                </a:ln>
                <a:effectLst/>
                <a:latin typeface="Candara" pitchFamily="34" charset="0"/>
                <a:ea typeface="Calibri" pitchFamily="34" charset="0"/>
                <a:cs typeface="Arial" pitchFamily="34" charset="0"/>
              </a:rPr>
              <a:t> </a:t>
            </a:r>
            <a:r>
              <a:rPr kumimoji="0" lang="es-MX" sz="3200" b="1" i="0" u="none" strike="noStrike" cap="none" normalizeH="0" baseline="0" dirty="0">
                <a:ln>
                  <a:noFill/>
                </a:ln>
                <a:effectLst/>
                <a:latin typeface="Segoe UI" panose="020B0502040204020203" pitchFamily="34" charset="0"/>
                <a:ea typeface="Segoe UI" panose="020B0502040204020203" pitchFamily="34" charset="0"/>
                <a:cs typeface="Segoe UI" panose="020B0502040204020203" pitchFamily="34" charset="0"/>
              </a:rPr>
              <a:t>Municipalidad Distrital de  Puente Piedra</a:t>
            </a:r>
          </a:p>
        </p:txBody>
      </p:sp>
      <p:sp>
        <p:nvSpPr>
          <p:cNvPr id="7" name="6 Rectángulo"/>
          <p:cNvSpPr/>
          <p:nvPr/>
        </p:nvSpPr>
        <p:spPr>
          <a:xfrm>
            <a:off x="3198235" y="3645894"/>
            <a:ext cx="2675523" cy="646331"/>
          </a:xfrm>
          <a:prstGeom prst="rect">
            <a:avLst/>
          </a:prstGeom>
        </p:spPr>
        <p:txBody>
          <a:bodyPr wrap="square">
            <a:spAutoFit/>
          </a:bodyPr>
          <a:lstStyle/>
          <a:p>
            <a:pPr algn="ctr"/>
            <a:r>
              <a:rPr lang="es-PE" sz="3600" dirty="0">
                <a:latin typeface="Segoe UI" panose="020B0502040204020203" pitchFamily="34" charset="0"/>
                <a:ea typeface="Segoe UI" panose="020B0502040204020203" pitchFamily="34" charset="0"/>
                <a:cs typeface="Segoe UI" panose="020B0502040204020203" pitchFamily="34" charset="0"/>
              </a:rPr>
              <a:t>2023</a:t>
            </a:r>
          </a:p>
        </p:txBody>
      </p:sp>
      <p:sp>
        <p:nvSpPr>
          <p:cNvPr id="2" name="1 CuadroTexto"/>
          <p:cNvSpPr txBox="1"/>
          <p:nvPr/>
        </p:nvSpPr>
        <p:spPr>
          <a:xfrm>
            <a:off x="2051721" y="4941168"/>
            <a:ext cx="6264696" cy="400110"/>
          </a:xfrm>
          <a:prstGeom prst="rect">
            <a:avLst/>
          </a:prstGeom>
          <a:noFill/>
        </p:spPr>
        <p:txBody>
          <a:bodyPr wrap="square" rtlCol="0">
            <a:spAutoFit/>
          </a:bodyPr>
          <a:lstStyle/>
          <a:p>
            <a:pPr algn="ctr"/>
            <a:r>
              <a:rPr lang="es-PE" sz="2000" dirty="0">
                <a:latin typeface="Segoe UI" panose="020B0502040204020203" pitchFamily="34" charset="0"/>
                <a:ea typeface="Segoe UI" panose="020B0502040204020203" pitchFamily="34" charset="0"/>
                <a:cs typeface="Segoe UI" panose="020B0502040204020203" pitchFamily="34" charset="0"/>
              </a:rPr>
              <a:t>GERENCIA DE SEGURIDAD CIUDADANA</a:t>
            </a:r>
          </a:p>
        </p:txBody>
      </p:sp>
    </p:spTree>
    <p:extLst>
      <p:ext uri="{BB962C8B-B14F-4D97-AF65-F5344CB8AC3E}">
        <p14:creationId xmlns:p14="http://schemas.microsoft.com/office/powerpoint/2010/main" val="351316507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4 CuadroTexto">
            <a:extLst>
              <a:ext uri="{FF2B5EF4-FFF2-40B4-BE49-F238E27FC236}">
                <a16:creationId xmlns:a16="http://schemas.microsoft.com/office/drawing/2014/main" id="{AD3C1D5E-52A4-40CE-B1D5-12BA89BA611B}"/>
              </a:ext>
            </a:extLst>
          </p:cNvPr>
          <p:cNvSpPr txBox="1"/>
          <p:nvPr/>
        </p:nvSpPr>
        <p:spPr>
          <a:xfrm>
            <a:off x="857837" y="692696"/>
            <a:ext cx="5472608" cy="1107996"/>
          </a:xfrm>
          <a:prstGeom prst="rect">
            <a:avLst/>
          </a:prstGeom>
          <a:noFill/>
        </p:spPr>
        <p:txBody>
          <a:bodyPr wrap="square" rtlCol="0">
            <a:spAutoFit/>
          </a:bodyPr>
          <a:lstStyle/>
          <a:p>
            <a:pPr algn="just"/>
            <a:r>
              <a:rPr lang="es-ES" sz="1800" dirty="0">
                <a:solidFill>
                  <a:srgbClr val="000000"/>
                </a:solidFill>
                <a:effectLst/>
                <a:latin typeface="Segoe UI" panose="020B0502040204020203" pitchFamily="34" charset="0"/>
                <a:ea typeface="Sans Serif"/>
                <a:cs typeface="Times New Roman" panose="02020603050405020304" pitchFamily="18" charset="0"/>
              </a:rPr>
              <a:t>7.4- Gráficas estadísticas </a:t>
            </a:r>
            <a:r>
              <a:rPr lang="es-PE" sz="1800" dirty="0">
                <a:solidFill>
                  <a:srgbClr val="000000"/>
                </a:solidFill>
                <a:effectLst/>
                <a:latin typeface="Segoe UI" panose="020B0502040204020203" pitchFamily="34" charset="0"/>
                <a:ea typeface="Sans Serif"/>
                <a:cs typeface="Times New Roman" panose="02020603050405020304" pitchFamily="18" charset="0"/>
              </a:rPr>
              <a:t>de Violencia </a:t>
            </a:r>
            <a:r>
              <a:rPr lang="es-PE" dirty="0">
                <a:solidFill>
                  <a:srgbClr val="000000"/>
                </a:solidFill>
                <a:latin typeface="Segoe UI" panose="020B0502040204020203" pitchFamily="34" charset="0"/>
                <a:ea typeface="Sans Serif"/>
                <a:cs typeface="Times New Roman" panose="02020603050405020304" pitchFamily="18" charset="0"/>
              </a:rPr>
              <a:t>F</a:t>
            </a:r>
            <a:r>
              <a:rPr lang="es-PE" sz="1800" dirty="0">
                <a:solidFill>
                  <a:srgbClr val="000000"/>
                </a:solidFill>
                <a:effectLst/>
                <a:latin typeface="Segoe UI" panose="020B0502040204020203" pitchFamily="34" charset="0"/>
                <a:ea typeface="Sans Serif"/>
                <a:cs typeface="Times New Roman" panose="02020603050405020304" pitchFamily="18" charset="0"/>
              </a:rPr>
              <a:t>amiliar</a:t>
            </a:r>
            <a:endParaRPr lang="es-PE" sz="1800" dirty="0">
              <a:effectLst/>
              <a:latin typeface="Nimbus Roman No9 L"/>
              <a:ea typeface="Sans Serif"/>
              <a:cs typeface="Times New Roman" panose="02020603050405020304" pitchFamily="18" charset="0"/>
            </a:endParaRPr>
          </a:p>
          <a:p>
            <a:pPr algn="just"/>
            <a:endParaRPr lang="es-PE" sz="4800" dirty="0"/>
          </a:p>
        </p:txBody>
      </p:sp>
      <p:sp>
        <p:nvSpPr>
          <p:cNvPr id="10" name="4 CuadroTexto">
            <a:extLst>
              <a:ext uri="{FF2B5EF4-FFF2-40B4-BE49-F238E27FC236}">
                <a16:creationId xmlns:a16="http://schemas.microsoft.com/office/drawing/2014/main" id="{3E1EC406-8A0B-466C-BB8F-E3BEE993F1C0}"/>
              </a:ext>
            </a:extLst>
          </p:cNvPr>
          <p:cNvSpPr txBox="1"/>
          <p:nvPr/>
        </p:nvSpPr>
        <p:spPr>
          <a:xfrm>
            <a:off x="478238" y="5045954"/>
            <a:ext cx="4017340" cy="954107"/>
          </a:xfrm>
          <a:prstGeom prst="rect">
            <a:avLst/>
          </a:prstGeom>
          <a:noFill/>
        </p:spPr>
        <p:txBody>
          <a:bodyPr wrap="square" rtlCol="0">
            <a:spAutoFit/>
          </a:bodyPr>
          <a:lstStyle/>
          <a:p>
            <a:pPr marL="742950" indent="-285750" algn="just">
              <a:buFont typeface="Wingdings" panose="05000000000000000000" pitchFamily="2" charset="2"/>
              <a:buChar char="ü"/>
              <a:tabLst>
                <a:tab pos="1638300" algn="l"/>
              </a:tabLst>
            </a:pPr>
            <a:r>
              <a:rPr lang="es-ES" sz="1400" dirty="0">
                <a:solidFill>
                  <a:srgbClr val="000000"/>
                </a:solidFill>
                <a:effectLst/>
                <a:latin typeface="Segoe UI" panose="020B0502040204020203" pitchFamily="34" charset="0"/>
                <a:ea typeface="Sans Serif"/>
                <a:cs typeface="Times New Roman" panose="02020603050405020304" pitchFamily="18" charset="0"/>
              </a:rPr>
              <a:t>Se puede apreciar que tanto en el 2019 y 2020 hubo una cantidad considerable de violencia familiar en las Zonas Centro, Norte y Sur.</a:t>
            </a:r>
            <a:endParaRPr lang="es-PE" sz="1400" dirty="0">
              <a:effectLst/>
              <a:latin typeface="Nimbus Roman No9 L"/>
              <a:ea typeface="Sans Serif"/>
              <a:cs typeface="Times New Roman" panose="02020603050405020304" pitchFamily="18" charset="0"/>
            </a:endParaRPr>
          </a:p>
        </p:txBody>
      </p:sp>
      <p:sp>
        <p:nvSpPr>
          <p:cNvPr id="11" name="4 CuadroTexto">
            <a:extLst>
              <a:ext uri="{FF2B5EF4-FFF2-40B4-BE49-F238E27FC236}">
                <a16:creationId xmlns:a16="http://schemas.microsoft.com/office/drawing/2014/main" id="{273D6FE6-36EC-4C1B-8E1A-C410CEE93C59}"/>
              </a:ext>
            </a:extLst>
          </p:cNvPr>
          <p:cNvSpPr txBox="1"/>
          <p:nvPr/>
        </p:nvSpPr>
        <p:spPr>
          <a:xfrm>
            <a:off x="4627830" y="5045954"/>
            <a:ext cx="4466647" cy="1431161"/>
          </a:xfrm>
          <a:prstGeom prst="rect">
            <a:avLst/>
          </a:prstGeom>
          <a:noFill/>
        </p:spPr>
        <p:txBody>
          <a:bodyPr wrap="square" rtlCol="0">
            <a:spAutoFit/>
          </a:bodyPr>
          <a:lstStyle/>
          <a:p>
            <a:pPr marL="742950" indent="-285750" algn="just">
              <a:buFont typeface="Wingdings" panose="05000000000000000000" pitchFamily="2" charset="2"/>
              <a:buChar char="ü"/>
              <a:tabLst>
                <a:tab pos="1638300" algn="l"/>
              </a:tabLst>
            </a:pPr>
            <a:r>
              <a:rPr lang="es-ES" sz="1400" dirty="0">
                <a:solidFill>
                  <a:srgbClr val="000000"/>
                </a:solidFill>
                <a:effectLst/>
                <a:latin typeface="Segoe UI" panose="020B0502040204020203" pitchFamily="34" charset="0"/>
                <a:ea typeface="Segoe UI" panose="020B0502040204020203" pitchFamily="34" charset="0"/>
                <a:cs typeface="Segoe UI" panose="020B0502040204020203" pitchFamily="34" charset="0"/>
              </a:rPr>
              <a:t>En la siguiente gráfica se muestra que en el 2019 y 2020 hubo una gran cantidad de violencia familiar contando una equivalencia del 41%, que con el tiempo ha ido en disminución.</a:t>
            </a:r>
            <a:endParaRPr lang="es-PE" sz="1400" dirty="0">
              <a:effectLst/>
              <a:latin typeface="Segoe UI" panose="020B0502040204020203" pitchFamily="34" charset="0"/>
              <a:ea typeface="Segoe UI" panose="020B0502040204020203" pitchFamily="34" charset="0"/>
              <a:cs typeface="Segoe UI" panose="020B0502040204020203" pitchFamily="34" charset="0"/>
            </a:endParaRPr>
          </a:p>
          <a:p>
            <a:pPr marL="457200" algn="just">
              <a:tabLst>
                <a:tab pos="1638300" algn="l"/>
              </a:tabLst>
            </a:pPr>
            <a:r>
              <a:rPr lang="es-ES" sz="1700" dirty="0">
                <a:solidFill>
                  <a:srgbClr val="000000"/>
                </a:solidFill>
                <a:effectLst/>
                <a:latin typeface="Segoe UI" panose="020B0502040204020203" pitchFamily="34" charset="0"/>
                <a:ea typeface="Sans Serif"/>
                <a:cs typeface="Times New Roman" panose="02020603050405020304" pitchFamily="18" charset="0"/>
              </a:rPr>
              <a:t> </a:t>
            </a:r>
            <a:endParaRPr lang="es-PE" sz="1700" dirty="0">
              <a:effectLst/>
              <a:latin typeface="Nimbus Roman No9 L"/>
              <a:ea typeface="Sans Serif"/>
              <a:cs typeface="Times New Roman" panose="02020603050405020304" pitchFamily="18" charset="0"/>
            </a:endParaRPr>
          </a:p>
        </p:txBody>
      </p:sp>
      <p:graphicFrame>
        <p:nvGraphicFramePr>
          <p:cNvPr id="7" name="Gráfico 6">
            <a:extLst>
              <a:ext uri="{FF2B5EF4-FFF2-40B4-BE49-F238E27FC236}">
                <a16:creationId xmlns:a16="http://schemas.microsoft.com/office/drawing/2014/main" id="{A5952ED4-0662-47F0-93CE-F0AD32672AD6}"/>
              </a:ext>
            </a:extLst>
          </p:cNvPr>
          <p:cNvGraphicFramePr/>
          <p:nvPr>
            <p:extLst>
              <p:ext uri="{D42A27DB-BD31-4B8C-83A1-F6EECF244321}">
                <p14:modId xmlns:p14="http://schemas.microsoft.com/office/powerpoint/2010/main" val="1329207175"/>
              </p:ext>
            </p:extLst>
          </p:nvPr>
        </p:nvGraphicFramePr>
        <p:xfrm>
          <a:off x="611560" y="1424622"/>
          <a:ext cx="4829755" cy="3342230"/>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12" name="Gráfico 11">
            <a:extLst>
              <a:ext uri="{FF2B5EF4-FFF2-40B4-BE49-F238E27FC236}">
                <a16:creationId xmlns:a16="http://schemas.microsoft.com/office/drawing/2014/main" id="{C522E3F1-5EC3-4E6E-A8CF-423F127A15A9}"/>
              </a:ext>
            </a:extLst>
          </p:cNvPr>
          <p:cNvGraphicFramePr/>
          <p:nvPr>
            <p:extLst>
              <p:ext uri="{D42A27DB-BD31-4B8C-83A1-F6EECF244321}">
                <p14:modId xmlns:p14="http://schemas.microsoft.com/office/powerpoint/2010/main" val="799743969"/>
              </p:ext>
            </p:extLst>
          </p:nvPr>
        </p:nvGraphicFramePr>
        <p:xfrm>
          <a:off x="5273534" y="1101799"/>
          <a:ext cx="3870466" cy="3839369"/>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279935390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CuadroTexto"/>
          <p:cNvSpPr txBox="1"/>
          <p:nvPr/>
        </p:nvSpPr>
        <p:spPr>
          <a:xfrm>
            <a:off x="611560" y="349927"/>
            <a:ext cx="8388424" cy="707886"/>
          </a:xfrm>
          <a:prstGeom prst="rect">
            <a:avLst/>
          </a:prstGeom>
          <a:noFill/>
        </p:spPr>
        <p:txBody>
          <a:bodyPr wrap="square" rtlCol="0">
            <a:spAutoFit/>
          </a:bodyPr>
          <a:lstStyle/>
          <a:p>
            <a:pPr algn="ctr"/>
            <a:r>
              <a:rPr lang="es-PE" sz="4000" b="1" dirty="0"/>
              <a:t>ESTADÍSTICAS</a:t>
            </a:r>
          </a:p>
        </p:txBody>
      </p:sp>
      <p:graphicFrame>
        <p:nvGraphicFramePr>
          <p:cNvPr id="2" name="Tabla 1">
            <a:extLst>
              <a:ext uri="{FF2B5EF4-FFF2-40B4-BE49-F238E27FC236}">
                <a16:creationId xmlns:a16="http://schemas.microsoft.com/office/drawing/2014/main" id="{5DDB8FEC-F4F5-4F72-8BB0-AA9A4344C6A9}"/>
              </a:ext>
            </a:extLst>
          </p:cNvPr>
          <p:cNvGraphicFramePr>
            <a:graphicFrameLocks noGrp="1"/>
          </p:cNvGraphicFramePr>
          <p:nvPr>
            <p:extLst>
              <p:ext uri="{D42A27DB-BD31-4B8C-83A1-F6EECF244321}">
                <p14:modId xmlns:p14="http://schemas.microsoft.com/office/powerpoint/2010/main" val="220264170"/>
              </p:ext>
            </p:extLst>
          </p:nvPr>
        </p:nvGraphicFramePr>
        <p:xfrm>
          <a:off x="2285492" y="2276872"/>
          <a:ext cx="5040559" cy="3312368"/>
        </p:xfrm>
        <a:graphic>
          <a:graphicData uri="http://schemas.openxmlformats.org/drawingml/2006/table">
            <a:tbl>
              <a:tblPr firstRow="1" firstCol="1" bandRow="1">
                <a:tableStyleId>{5C22544A-7EE6-4342-B048-85BDC9FD1C3A}</a:tableStyleId>
              </a:tblPr>
              <a:tblGrid>
                <a:gridCol w="899056">
                  <a:extLst>
                    <a:ext uri="{9D8B030D-6E8A-4147-A177-3AD203B41FA5}">
                      <a16:colId xmlns:a16="http://schemas.microsoft.com/office/drawing/2014/main" val="2900627613"/>
                    </a:ext>
                  </a:extLst>
                </a:gridCol>
                <a:gridCol w="1250111">
                  <a:extLst>
                    <a:ext uri="{9D8B030D-6E8A-4147-A177-3AD203B41FA5}">
                      <a16:colId xmlns:a16="http://schemas.microsoft.com/office/drawing/2014/main" val="3052092041"/>
                    </a:ext>
                  </a:extLst>
                </a:gridCol>
                <a:gridCol w="1470771">
                  <a:extLst>
                    <a:ext uri="{9D8B030D-6E8A-4147-A177-3AD203B41FA5}">
                      <a16:colId xmlns:a16="http://schemas.microsoft.com/office/drawing/2014/main" val="1851140861"/>
                    </a:ext>
                  </a:extLst>
                </a:gridCol>
                <a:gridCol w="1420621">
                  <a:extLst>
                    <a:ext uri="{9D8B030D-6E8A-4147-A177-3AD203B41FA5}">
                      <a16:colId xmlns:a16="http://schemas.microsoft.com/office/drawing/2014/main" val="2387684469"/>
                    </a:ext>
                  </a:extLst>
                </a:gridCol>
              </a:tblGrid>
              <a:tr h="636788">
                <a:tc gridSpan="4">
                  <a:txBody>
                    <a:bodyPr/>
                    <a:lstStyle/>
                    <a:p>
                      <a:pPr algn="ctr">
                        <a:lnSpc>
                          <a:spcPct val="115000"/>
                        </a:lnSpc>
                      </a:pPr>
                      <a:r>
                        <a:rPr lang="es-PE" sz="1600" dirty="0">
                          <a:effectLst/>
                          <a:latin typeface="Nimbus Roman No9 L"/>
                          <a:ea typeface="Sans Serif"/>
                          <a:cs typeface="Times New Roman" panose="02020603050405020304" pitchFamily="18" charset="0"/>
                        </a:rPr>
                        <a:t>CONTRA LA SEGURIDAD PÚBLICA</a:t>
                      </a:r>
                      <a:endParaRPr lang="es-PE" sz="1800" dirty="0">
                        <a:effectLst/>
                        <a:latin typeface="Nimbus Roman No9 L"/>
                        <a:ea typeface="Sans Serif"/>
                        <a:cs typeface="Times New Roman" panose="02020603050405020304" pitchFamily="18" charset="0"/>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tc hMerge="1">
                  <a:txBody>
                    <a:bodyPr/>
                    <a:lstStyle/>
                    <a:p>
                      <a:endParaRPr lang="es-PE"/>
                    </a:p>
                  </a:txBody>
                  <a:tcPr/>
                </a:tc>
                <a:tc hMerge="1">
                  <a:txBody>
                    <a:bodyPr/>
                    <a:lstStyle/>
                    <a:p>
                      <a:endParaRPr lang="es-PE"/>
                    </a:p>
                  </a:txBody>
                  <a:tcPr/>
                </a:tc>
                <a:tc hMerge="1">
                  <a:txBody>
                    <a:bodyPr/>
                    <a:lstStyle/>
                    <a:p>
                      <a:endParaRPr lang="es-PE"/>
                    </a:p>
                  </a:txBody>
                  <a:tcPr/>
                </a:tc>
                <a:extLst>
                  <a:ext uri="{0D108BD9-81ED-4DB2-BD59-A6C34878D82A}">
                    <a16:rowId xmlns:a16="http://schemas.microsoft.com/office/drawing/2014/main" val="4125942582"/>
                  </a:ext>
                </a:extLst>
              </a:tr>
              <a:tr h="535116">
                <a:tc>
                  <a:txBody>
                    <a:bodyPr/>
                    <a:lstStyle/>
                    <a:p>
                      <a:pPr algn="ctr">
                        <a:lnSpc>
                          <a:spcPct val="115000"/>
                        </a:lnSpc>
                      </a:pPr>
                      <a:r>
                        <a:rPr lang="es-PE" sz="1400" b="1" dirty="0">
                          <a:solidFill>
                            <a:srgbClr val="FFFFFF"/>
                          </a:solidFill>
                          <a:effectLst/>
                          <a:latin typeface="Calibri" panose="020F0502020204030204" pitchFamily="34" charset="0"/>
                          <a:ea typeface="Times New Roman" panose="02020603050405020304" pitchFamily="18" charset="0"/>
                          <a:cs typeface="Times New Roman" panose="02020603050405020304" pitchFamily="18" charset="0"/>
                        </a:rPr>
                        <a:t>AÑO</a:t>
                      </a:r>
                      <a:endParaRPr lang="es-PE" sz="1600" dirty="0">
                        <a:effectLst/>
                        <a:latin typeface="Nimbus Roman No9 L"/>
                        <a:ea typeface="Sans Serif"/>
                        <a:cs typeface="Times New Roman" panose="02020603050405020304" pitchFamily="18" charset="0"/>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solidFill>
                  </a:tcPr>
                </a:tc>
                <a:tc>
                  <a:txBody>
                    <a:bodyPr/>
                    <a:lstStyle/>
                    <a:p>
                      <a:pPr algn="ctr">
                        <a:lnSpc>
                          <a:spcPct val="115000"/>
                        </a:lnSpc>
                      </a:pPr>
                      <a:r>
                        <a:rPr lang="es-PE" sz="1400" b="1"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rPr>
                        <a:t>NORTE</a:t>
                      </a:r>
                      <a:endParaRPr lang="es-PE" sz="1600" b="1" dirty="0">
                        <a:solidFill>
                          <a:schemeClr val="tx1"/>
                        </a:solidFill>
                        <a:effectLst/>
                        <a:latin typeface="Nimbus Roman No9 L"/>
                        <a:ea typeface="Sans Serif"/>
                        <a:cs typeface="Times New Roman" panose="02020603050405020304" pitchFamily="18" charset="0"/>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pPr>
                      <a:r>
                        <a:rPr lang="es-PE" sz="1400" b="1"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rPr>
                        <a:t>CENTRO</a:t>
                      </a:r>
                      <a:endParaRPr lang="es-PE" sz="1600" b="1" dirty="0">
                        <a:solidFill>
                          <a:schemeClr val="tx1"/>
                        </a:solidFill>
                        <a:effectLst/>
                        <a:latin typeface="Nimbus Roman No9 L"/>
                        <a:ea typeface="Sans Serif"/>
                        <a:cs typeface="Times New Roman" panose="02020603050405020304" pitchFamily="18" charset="0"/>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pPr>
                      <a:r>
                        <a:rPr lang="es-PE" sz="1400" b="1"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rPr>
                        <a:t>SUR</a:t>
                      </a:r>
                      <a:endParaRPr lang="es-PE" sz="1600" b="1" dirty="0">
                        <a:solidFill>
                          <a:schemeClr val="tx1"/>
                        </a:solidFill>
                        <a:effectLst/>
                        <a:latin typeface="Nimbus Roman No9 L"/>
                        <a:ea typeface="Sans Serif"/>
                        <a:cs typeface="Times New Roman" panose="02020603050405020304" pitchFamily="18" charset="0"/>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282643799"/>
                  </a:ext>
                </a:extLst>
              </a:tr>
              <a:tr h="535116">
                <a:tc>
                  <a:txBody>
                    <a:bodyPr/>
                    <a:lstStyle/>
                    <a:p>
                      <a:pPr algn="ctr">
                        <a:lnSpc>
                          <a:spcPct val="115000"/>
                        </a:lnSpc>
                      </a:pPr>
                      <a:r>
                        <a:rPr lang="es-PE" sz="1400" b="1" dirty="0">
                          <a:solidFill>
                            <a:srgbClr val="FFFFFF"/>
                          </a:solidFill>
                          <a:effectLst/>
                          <a:latin typeface="Calibri" panose="020F0502020204030204" pitchFamily="34" charset="0"/>
                          <a:ea typeface="Times New Roman" panose="02020603050405020304" pitchFamily="18" charset="0"/>
                          <a:cs typeface="Times New Roman" panose="02020603050405020304" pitchFamily="18" charset="0"/>
                        </a:rPr>
                        <a:t>2019</a:t>
                      </a:r>
                      <a:endParaRPr lang="es-PE" sz="1600" dirty="0">
                        <a:effectLst/>
                        <a:latin typeface="Nimbus Roman No9 L"/>
                        <a:ea typeface="Sans Serif"/>
                        <a:cs typeface="Times New Roman" panose="02020603050405020304" pitchFamily="18" charset="0"/>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solidFill>
                  </a:tcPr>
                </a:tc>
                <a:tc>
                  <a:txBody>
                    <a:bodyPr/>
                    <a:lstStyle/>
                    <a:p>
                      <a:pPr algn="ctr">
                        <a:lnSpc>
                          <a:spcPct val="115000"/>
                        </a:lnSpc>
                      </a:pPr>
                      <a:r>
                        <a:rPr lang="es-PE" sz="16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96</a:t>
                      </a:r>
                      <a:endParaRPr lang="es-PE" sz="1800">
                        <a:effectLst/>
                        <a:latin typeface="Nimbus Roman No9 L"/>
                        <a:ea typeface="Sans Serif"/>
                        <a:cs typeface="Times New Roman" panose="02020603050405020304" pitchFamily="18" charset="0"/>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pPr>
                      <a:r>
                        <a:rPr lang="es-PE" sz="16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175</a:t>
                      </a:r>
                      <a:endParaRPr lang="es-PE" sz="1800">
                        <a:effectLst/>
                        <a:latin typeface="Nimbus Roman No9 L"/>
                        <a:ea typeface="Sans Serif"/>
                        <a:cs typeface="Times New Roman" panose="02020603050405020304" pitchFamily="18" charset="0"/>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pPr>
                      <a:r>
                        <a:rPr lang="es-PE" sz="16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68</a:t>
                      </a:r>
                      <a:endParaRPr lang="es-PE" sz="1800">
                        <a:effectLst/>
                        <a:latin typeface="Nimbus Roman No9 L"/>
                        <a:ea typeface="Sans Serif"/>
                        <a:cs typeface="Times New Roman" panose="02020603050405020304" pitchFamily="18" charset="0"/>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570047436"/>
                  </a:ext>
                </a:extLst>
              </a:tr>
              <a:tr h="535116">
                <a:tc>
                  <a:txBody>
                    <a:bodyPr/>
                    <a:lstStyle/>
                    <a:p>
                      <a:pPr algn="ctr">
                        <a:lnSpc>
                          <a:spcPct val="115000"/>
                        </a:lnSpc>
                      </a:pPr>
                      <a:r>
                        <a:rPr lang="es-PE" sz="1400" b="1">
                          <a:solidFill>
                            <a:srgbClr val="FFFFFF"/>
                          </a:solidFill>
                          <a:effectLst/>
                          <a:latin typeface="Calibri" panose="020F0502020204030204" pitchFamily="34" charset="0"/>
                          <a:ea typeface="Times New Roman" panose="02020603050405020304" pitchFamily="18" charset="0"/>
                          <a:cs typeface="Times New Roman" panose="02020603050405020304" pitchFamily="18" charset="0"/>
                        </a:rPr>
                        <a:t>2020</a:t>
                      </a:r>
                      <a:endParaRPr lang="es-PE" sz="1600">
                        <a:effectLst/>
                        <a:latin typeface="Nimbus Roman No9 L"/>
                        <a:ea typeface="Sans Serif"/>
                        <a:cs typeface="Times New Roman" panose="02020603050405020304" pitchFamily="18" charset="0"/>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solidFill>
                  </a:tcPr>
                </a:tc>
                <a:tc>
                  <a:txBody>
                    <a:bodyPr/>
                    <a:lstStyle/>
                    <a:p>
                      <a:pPr algn="ctr">
                        <a:lnSpc>
                          <a:spcPct val="115000"/>
                        </a:lnSpc>
                      </a:pPr>
                      <a:r>
                        <a:rPr lang="es-PE" sz="16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75</a:t>
                      </a:r>
                      <a:endParaRPr lang="es-PE" sz="1800">
                        <a:effectLst/>
                        <a:latin typeface="Nimbus Roman No9 L"/>
                        <a:ea typeface="Sans Serif"/>
                        <a:cs typeface="Times New Roman" panose="02020603050405020304" pitchFamily="18" charset="0"/>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pPr>
                      <a:r>
                        <a:rPr lang="es-PE" sz="16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150</a:t>
                      </a:r>
                      <a:endParaRPr lang="es-PE" sz="1800">
                        <a:effectLst/>
                        <a:latin typeface="Nimbus Roman No9 L"/>
                        <a:ea typeface="Sans Serif"/>
                        <a:cs typeface="Times New Roman" panose="02020603050405020304" pitchFamily="18" charset="0"/>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pPr>
                      <a:r>
                        <a:rPr lang="es-PE" sz="16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53</a:t>
                      </a:r>
                      <a:endParaRPr lang="es-PE" sz="1800">
                        <a:effectLst/>
                        <a:latin typeface="Nimbus Roman No9 L"/>
                        <a:ea typeface="Sans Serif"/>
                        <a:cs typeface="Times New Roman" panose="02020603050405020304" pitchFamily="18" charset="0"/>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930045827"/>
                  </a:ext>
                </a:extLst>
              </a:tr>
              <a:tr h="535116">
                <a:tc>
                  <a:txBody>
                    <a:bodyPr/>
                    <a:lstStyle/>
                    <a:p>
                      <a:pPr algn="ctr">
                        <a:lnSpc>
                          <a:spcPct val="115000"/>
                        </a:lnSpc>
                      </a:pPr>
                      <a:r>
                        <a:rPr lang="es-PE" sz="1400" b="1">
                          <a:solidFill>
                            <a:srgbClr val="FFFFFF"/>
                          </a:solidFill>
                          <a:effectLst/>
                          <a:latin typeface="Calibri" panose="020F0502020204030204" pitchFamily="34" charset="0"/>
                          <a:ea typeface="Times New Roman" panose="02020603050405020304" pitchFamily="18" charset="0"/>
                          <a:cs typeface="Times New Roman" panose="02020603050405020304" pitchFamily="18" charset="0"/>
                        </a:rPr>
                        <a:t>2021</a:t>
                      </a:r>
                      <a:endParaRPr lang="es-PE" sz="1600">
                        <a:effectLst/>
                        <a:latin typeface="Nimbus Roman No9 L"/>
                        <a:ea typeface="Sans Serif"/>
                        <a:cs typeface="Times New Roman" panose="02020603050405020304" pitchFamily="18" charset="0"/>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solidFill>
                  </a:tcPr>
                </a:tc>
                <a:tc>
                  <a:txBody>
                    <a:bodyPr/>
                    <a:lstStyle/>
                    <a:p>
                      <a:pPr algn="ctr">
                        <a:lnSpc>
                          <a:spcPct val="115000"/>
                        </a:lnSpc>
                      </a:pPr>
                      <a:r>
                        <a:rPr lang="es-PE" sz="16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56</a:t>
                      </a:r>
                      <a:endParaRPr lang="es-PE" sz="1800">
                        <a:effectLst/>
                        <a:latin typeface="Nimbus Roman No9 L"/>
                        <a:ea typeface="Sans Serif"/>
                        <a:cs typeface="Times New Roman" panose="02020603050405020304" pitchFamily="18" charset="0"/>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pPr>
                      <a:r>
                        <a:rPr lang="es-PE" sz="16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85</a:t>
                      </a:r>
                      <a:endParaRPr lang="es-PE" sz="1800">
                        <a:effectLst/>
                        <a:latin typeface="Nimbus Roman No9 L"/>
                        <a:ea typeface="Sans Serif"/>
                        <a:cs typeface="Times New Roman" panose="02020603050405020304" pitchFamily="18" charset="0"/>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pPr>
                      <a:r>
                        <a:rPr lang="es-PE" sz="16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49</a:t>
                      </a:r>
                      <a:endParaRPr lang="es-PE" sz="1800">
                        <a:effectLst/>
                        <a:latin typeface="Nimbus Roman No9 L"/>
                        <a:ea typeface="Sans Serif"/>
                        <a:cs typeface="Times New Roman" panose="02020603050405020304" pitchFamily="18" charset="0"/>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445379042"/>
                  </a:ext>
                </a:extLst>
              </a:tr>
              <a:tr h="535116">
                <a:tc>
                  <a:txBody>
                    <a:bodyPr/>
                    <a:lstStyle/>
                    <a:p>
                      <a:pPr algn="ctr">
                        <a:lnSpc>
                          <a:spcPct val="115000"/>
                        </a:lnSpc>
                      </a:pPr>
                      <a:r>
                        <a:rPr lang="es-PE" sz="1400" b="1">
                          <a:solidFill>
                            <a:srgbClr val="FFFFFF"/>
                          </a:solidFill>
                          <a:effectLst/>
                          <a:latin typeface="Calibri" panose="020F0502020204030204" pitchFamily="34" charset="0"/>
                          <a:ea typeface="Times New Roman" panose="02020603050405020304" pitchFamily="18" charset="0"/>
                          <a:cs typeface="Times New Roman" panose="02020603050405020304" pitchFamily="18" charset="0"/>
                        </a:rPr>
                        <a:t>2022</a:t>
                      </a:r>
                      <a:endParaRPr lang="es-PE" sz="1600">
                        <a:effectLst/>
                        <a:latin typeface="Nimbus Roman No9 L"/>
                        <a:ea typeface="Sans Serif"/>
                        <a:cs typeface="Times New Roman" panose="02020603050405020304" pitchFamily="18" charset="0"/>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solidFill>
                  </a:tcPr>
                </a:tc>
                <a:tc>
                  <a:txBody>
                    <a:bodyPr/>
                    <a:lstStyle/>
                    <a:p>
                      <a:pPr algn="ctr">
                        <a:lnSpc>
                          <a:spcPct val="115000"/>
                        </a:lnSpc>
                      </a:pPr>
                      <a:r>
                        <a:rPr lang="es-PE" sz="16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24</a:t>
                      </a:r>
                      <a:endParaRPr lang="es-PE" sz="1800">
                        <a:effectLst/>
                        <a:latin typeface="Nimbus Roman No9 L"/>
                        <a:ea typeface="Sans Serif"/>
                        <a:cs typeface="Times New Roman" panose="02020603050405020304" pitchFamily="18" charset="0"/>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pPr>
                      <a:r>
                        <a:rPr lang="es-PE" sz="16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41</a:t>
                      </a:r>
                      <a:endParaRPr lang="es-PE" sz="1800">
                        <a:effectLst/>
                        <a:latin typeface="Nimbus Roman No9 L"/>
                        <a:ea typeface="Sans Serif"/>
                        <a:cs typeface="Times New Roman" panose="02020603050405020304" pitchFamily="18" charset="0"/>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pPr>
                      <a:r>
                        <a:rPr lang="es-PE" sz="16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19</a:t>
                      </a:r>
                      <a:endParaRPr lang="es-PE" sz="1800" dirty="0">
                        <a:effectLst/>
                        <a:latin typeface="Nimbus Roman No9 L"/>
                        <a:ea typeface="Sans Serif"/>
                        <a:cs typeface="Times New Roman" panose="02020603050405020304" pitchFamily="18" charset="0"/>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388189963"/>
                  </a:ext>
                </a:extLst>
              </a:tr>
            </a:tbl>
          </a:graphicData>
        </a:graphic>
      </p:graphicFrame>
      <p:sp>
        <p:nvSpPr>
          <p:cNvPr id="7" name="4 CuadroTexto">
            <a:extLst>
              <a:ext uri="{FF2B5EF4-FFF2-40B4-BE49-F238E27FC236}">
                <a16:creationId xmlns:a16="http://schemas.microsoft.com/office/drawing/2014/main" id="{084BF5AD-DC17-455B-B85A-990F66A8CAB7}"/>
              </a:ext>
            </a:extLst>
          </p:cNvPr>
          <p:cNvSpPr txBox="1"/>
          <p:nvPr/>
        </p:nvSpPr>
        <p:spPr>
          <a:xfrm>
            <a:off x="827584" y="1412776"/>
            <a:ext cx="6408712" cy="1107996"/>
          </a:xfrm>
          <a:prstGeom prst="rect">
            <a:avLst/>
          </a:prstGeom>
          <a:noFill/>
        </p:spPr>
        <p:txBody>
          <a:bodyPr wrap="square" rtlCol="0">
            <a:spAutoFit/>
          </a:bodyPr>
          <a:lstStyle/>
          <a:p>
            <a:pPr algn="just"/>
            <a:r>
              <a:rPr lang="es-ES" sz="1800" dirty="0">
                <a:solidFill>
                  <a:srgbClr val="000000"/>
                </a:solidFill>
                <a:effectLst/>
                <a:latin typeface="Segoe UI" panose="020B0502040204020203" pitchFamily="34" charset="0"/>
                <a:ea typeface="Sans Serif"/>
                <a:cs typeface="Times New Roman" panose="02020603050405020304" pitchFamily="18" charset="0"/>
              </a:rPr>
              <a:t>7.5- Tabla de Delitos </a:t>
            </a:r>
            <a:r>
              <a:rPr lang="es-PE" sz="1800" dirty="0">
                <a:solidFill>
                  <a:srgbClr val="000000"/>
                </a:solidFill>
                <a:effectLst/>
                <a:latin typeface="Segoe UI" panose="020B0502040204020203" pitchFamily="34" charset="0"/>
                <a:ea typeface="Sans Serif"/>
                <a:cs typeface="Times New Roman" panose="02020603050405020304" pitchFamily="18" charset="0"/>
              </a:rPr>
              <a:t>Cont</a:t>
            </a:r>
            <a:r>
              <a:rPr lang="es-PE" dirty="0">
                <a:solidFill>
                  <a:srgbClr val="000000"/>
                </a:solidFill>
                <a:latin typeface="Segoe UI" panose="020B0502040204020203" pitchFamily="34" charset="0"/>
                <a:ea typeface="Sans Serif"/>
                <a:cs typeface="Times New Roman" panose="02020603050405020304" pitchFamily="18" charset="0"/>
              </a:rPr>
              <a:t>ra la Seguridad Pública</a:t>
            </a:r>
            <a:endParaRPr lang="es-PE" sz="1800" dirty="0">
              <a:effectLst/>
              <a:latin typeface="Nimbus Roman No9 L"/>
              <a:ea typeface="Sans Serif"/>
              <a:cs typeface="Times New Roman" panose="02020603050405020304" pitchFamily="18" charset="0"/>
            </a:endParaRPr>
          </a:p>
          <a:p>
            <a:pPr algn="just"/>
            <a:endParaRPr lang="es-PE" sz="4800" dirty="0"/>
          </a:p>
        </p:txBody>
      </p:sp>
    </p:spTree>
    <p:extLst>
      <p:ext uri="{BB962C8B-B14F-4D97-AF65-F5344CB8AC3E}">
        <p14:creationId xmlns:p14="http://schemas.microsoft.com/office/powerpoint/2010/main" val="349492508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4 CuadroTexto">
            <a:extLst>
              <a:ext uri="{FF2B5EF4-FFF2-40B4-BE49-F238E27FC236}">
                <a16:creationId xmlns:a16="http://schemas.microsoft.com/office/drawing/2014/main" id="{AD3C1D5E-52A4-40CE-B1D5-12BA89BA611B}"/>
              </a:ext>
            </a:extLst>
          </p:cNvPr>
          <p:cNvSpPr txBox="1"/>
          <p:nvPr/>
        </p:nvSpPr>
        <p:spPr>
          <a:xfrm>
            <a:off x="857836" y="692696"/>
            <a:ext cx="7746612" cy="1107996"/>
          </a:xfrm>
          <a:prstGeom prst="rect">
            <a:avLst/>
          </a:prstGeom>
          <a:noFill/>
        </p:spPr>
        <p:txBody>
          <a:bodyPr wrap="square" rtlCol="0">
            <a:spAutoFit/>
          </a:bodyPr>
          <a:lstStyle/>
          <a:p>
            <a:pPr algn="just"/>
            <a:r>
              <a:rPr lang="es-ES" sz="1800" dirty="0">
                <a:solidFill>
                  <a:srgbClr val="000000"/>
                </a:solidFill>
                <a:effectLst/>
                <a:latin typeface="Segoe UI" panose="020B0502040204020203" pitchFamily="34" charset="0"/>
                <a:ea typeface="Sans Serif"/>
                <a:cs typeface="Times New Roman" panose="02020603050405020304" pitchFamily="18" charset="0"/>
              </a:rPr>
              <a:t>7.6- Gráficas estadísticas </a:t>
            </a:r>
            <a:r>
              <a:rPr lang="es-PE" sz="1800" dirty="0">
                <a:solidFill>
                  <a:srgbClr val="000000"/>
                </a:solidFill>
                <a:effectLst/>
                <a:latin typeface="Segoe UI" panose="020B0502040204020203" pitchFamily="34" charset="0"/>
                <a:ea typeface="Sans Serif"/>
                <a:cs typeface="Times New Roman" panose="02020603050405020304" pitchFamily="18" charset="0"/>
              </a:rPr>
              <a:t>de Delitos Contra la Seguridad P</a:t>
            </a:r>
            <a:r>
              <a:rPr lang="es-PE" dirty="0">
                <a:solidFill>
                  <a:srgbClr val="000000"/>
                </a:solidFill>
                <a:latin typeface="Segoe UI" panose="020B0502040204020203" pitchFamily="34" charset="0"/>
                <a:ea typeface="Sans Serif"/>
                <a:cs typeface="Times New Roman" panose="02020603050405020304" pitchFamily="18" charset="0"/>
              </a:rPr>
              <a:t>ública</a:t>
            </a:r>
            <a:endParaRPr lang="es-PE" sz="1800" dirty="0">
              <a:effectLst/>
              <a:latin typeface="Nimbus Roman No9 L"/>
              <a:ea typeface="Sans Serif"/>
              <a:cs typeface="Times New Roman" panose="02020603050405020304" pitchFamily="18" charset="0"/>
            </a:endParaRPr>
          </a:p>
          <a:p>
            <a:pPr algn="just"/>
            <a:endParaRPr lang="es-PE" sz="4800" dirty="0"/>
          </a:p>
        </p:txBody>
      </p:sp>
      <p:sp>
        <p:nvSpPr>
          <p:cNvPr id="10" name="4 CuadroTexto">
            <a:extLst>
              <a:ext uri="{FF2B5EF4-FFF2-40B4-BE49-F238E27FC236}">
                <a16:creationId xmlns:a16="http://schemas.microsoft.com/office/drawing/2014/main" id="{3E1EC406-8A0B-466C-BB8F-E3BEE993F1C0}"/>
              </a:ext>
            </a:extLst>
          </p:cNvPr>
          <p:cNvSpPr txBox="1"/>
          <p:nvPr/>
        </p:nvSpPr>
        <p:spPr>
          <a:xfrm>
            <a:off x="179512" y="4815207"/>
            <a:ext cx="4608512" cy="1169551"/>
          </a:xfrm>
          <a:prstGeom prst="rect">
            <a:avLst/>
          </a:prstGeom>
          <a:noFill/>
        </p:spPr>
        <p:txBody>
          <a:bodyPr wrap="square" rtlCol="0">
            <a:spAutoFit/>
          </a:bodyPr>
          <a:lstStyle/>
          <a:p>
            <a:pPr marL="742950" indent="-285750" algn="just">
              <a:buFont typeface="Wingdings" panose="05000000000000000000" pitchFamily="2" charset="2"/>
              <a:buChar char="ü"/>
              <a:tabLst>
                <a:tab pos="1638300" algn="l"/>
              </a:tabLst>
            </a:pPr>
            <a:r>
              <a:rPr lang="es-ES" sz="1400" dirty="0">
                <a:solidFill>
                  <a:srgbClr val="000000"/>
                </a:solidFill>
                <a:effectLst/>
                <a:latin typeface="Segoe UI" panose="020B0502040204020203" pitchFamily="34" charset="0"/>
                <a:ea typeface="Sans Serif"/>
                <a:cs typeface="Times New Roman" panose="02020603050405020304" pitchFamily="18" charset="0"/>
              </a:rPr>
              <a:t>En la siguiente gráfica se muestra que en el 2019 hubo una cantidad considerable de delitos contra la seguridad pública, y con el tiempo fue disminuyendo entre las Zonas Centro, Norte y Sur.</a:t>
            </a:r>
            <a:endParaRPr lang="es-PE" sz="1400" dirty="0">
              <a:effectLst/>
              <a:latin typeface="Nimbus Roman No9 L"/>
              <a:ea typeface="Sans Serif"/>
              <a:cs typeface="Times New Roman" panose="02020603050405020304" pitchFamily="18" charset="0"/>
            </a:endParaRPr>
          </a:p>
        </p:txBody>
      </p:sp>
      <p:sp>
        <p:nvSpPr>
          <p:cNvPr id="11" name="4 CuadroTexto">
            <a:extLst>
              <a:ext uri="{FF2B5EF4-FFF2-40B4-BE49-F238E27FC236}">
                <a16:creationId xmlns:a16="http://schemas.microsoft.com/office/drawing/2014/main" id="{273D6FE6-36EC-4C1B-8E1A-C410CEE93C59}"/>
              </a:ext>
            </a:extLst>
          </p:cNvPr>
          <p:cNvSpPr txBox="1"/>
          <p:nvPr/>
        </p:nvSpPr>
        <p:spPr>
          <a:xfrm>
            <a:off x="4497841" y="4776192"/>
            <a:ext cx="4466647" cy="1215717"/>
          </a:xfrm>
          <a:prstGeom prst="rect">
            <a:avLst/>
          </a:prstGeom>
          <a:noFill/>
        </p:spPr>
        <p:txBody>
          <a:bodyPr wrap="square" rtlCol="0">
            <a:spAutoFit/>
          </a:bodyPr>
          <a:lstStyle/>
          <a:p>
            <a:pPr marL="742950" indent="-285750" algn="just">
              <a:buFont typeface="Wingdings" panose="05000000000000000000" pitchFamily="2" charset="2"/>
              <a:buChar char="ü"/>
              <a:tabLst>
                <a:tab pos="1638300" algn="l"/>
              </a:tabLst>
            </a:pPr>
            <a:r>
              <a:rPr lang="es-ES" sz="1400" dirty="0">
                <a:solidFill>
                  <a:srgbClr val="000000"/>
                </a:solidFill>
                <a:effectLst/>
                <a:latin typeface="Segoe UI" panose="020B0502040204020203" pitchFamily="34" charset="0"/>
                <a:ea typeface="Sans Serif"/>
                <a:cs typeface="Times New Roman" panose="02020603050405020304" pitchFamily="18" charset="0"/>
              </a:rPr>
              <a:t>En la siguiente gráfica se muestra que en el 2019 y 2020 hubo una cantidad considerable de delitos contra la seguridad pública con un 38% en el 2019 y un 31% en el 2021, que con el tiempo fue disminuyendo.</a:t>
            </a:r>
            <a:r>
              <a:rPr lang="es-ES" sz="1700" dirty="0">
                <a:solidFill>
                  <a:srgbClr val="000000"/>
                </a:solidFill>
                <a:effectLst/>
                <a:latin typeface="Segoe UI" panose="020B0502040204020203" pitchFamily="34" charset="0"/>
                <a:ea typeface="Sans Serif"/>
                <a:cs typeface="Times New Roman" panose="02020603050405020304" pitchFamily="18" charset="0"/>
              </a:rPr>
              <a:t> </a:t>
            </a:r>
            <a:endParaRPr lang="es-PE" sz="1700" dirty="0">
              <a:effectLst/>
              <a:latin typeface="Nimbus Roman No9 L"/>
              <a:ea typeface="Sans Serif"/>
              <a:cs typeface="Times New Roman" panose="02020603050405020304" pitchFamily="18" charset="0"/>
            </a:endParaRPr>
          </a:p>
        </p:txBody>
      </p:sp>
      <p:graphicFrame>
        <p:nvGraphicFramePr>
          <p:cNvPr id="8" name="Gráfico 7">
            <a:extLst>
              <a:ext uri="{FF2B5EF4-FFF2-40B4-BE49-F238E27FC236}">
                <a16:creationId xmlns:a16="http://schemas.microsoft.com/office/drawing/2014/main" id="{BB0F5364-444F-4F98-8945-F9916D21371F}"/>
              </a:ext>
            </a:extLst>
          </p:cNvPr>
          <p:cNvGraphicFramePr/>
          <p:nvPr>
            <p:extLst>
              <p:ext uri="{D42A27DB-BD31-4B8C-83A1-F6EECF244321}">
                <p14:modId xmlns:p14="http://schemas.microsoft.com/office/powerpoint/2010/main" val="4076310645"/>
              </p:ext>
            </p:extLst>
          </p:nvPr>
        </p:nvGraphicFramePr>
        <p:xfrm>
          <a:off x="623294" y="1350368"/>
          <a:ext cx="4829755" cy="3342230"/>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9" name="Gráfico 8">
            <a:extLst>
              <a:ext uri="{FF2B5EF4-FFF2-40B4-BE49-F238E27FC236}">
                <a16:creationId xmlns:a16="http://schemas.microsoft.com/office/drawing/2014/main" id="{EDD68026-B829-4708-A709-4BB0F47F223A}"/>
              </a:ext>
            </a:extLst>
          </p:cNvPr>
          <p:cNvGraphicFramePr/>
          <p:nvPr>
            <p:extLst>
              <p:ext uri="{D42A27DB-BD31-4B8C-83A1-F6EECF244321}">
                <p14:modId xmlns:p14="http://schemas.microsoft.com/office/powerpoint/2010/main" val="3664553129"/>
              </p:ext>
            </p:extLst>
          </p:nvPr>
        </p:nvGraphicFramePr>
        <p:xfrm>
          <a:off x="5220073" y="1350368"/>
          <a:ext cx="3816423" cy="329613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125076212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CuadroTexto"/>
          <p:cNvSpPr txBox="1"/>
          <p:nvPr/>
        </p:nvSpPr>
        <p:spPr>
          <a:xfrm>
            <a:off x="611560" y="349927"/>
            <a:ext cx="8388424" cy="707886"/>
          </a:xfrm>
          <a:prstGeom prst="rect">
            <a:avLst/>
          </a:prstGeom>
          <a:noFill/>
        </p:spPr>
        <p:txBody>
          <a:bodyPr wrap="square" rtlCol="0">
            <a:spAutoFit/>
          </a:bodyPr>
          <a:lstStyle/>
          <a:p>
            <a:pPr algn="ctr"/>
            <a:r>
              <a:rPr lang="es-PE" sz="4000" b="1" dirty="0"/>
              <a:t>ESTADÍSTICAS</a:t>
            </a:r>
          </a:p>
        </p:txBody>
      </p:sp>
      <p:graphicFrame>
        <p:nvGraphicFramePr>
          <p:cNvPr id="2" name="Tabla 1">
            <a:extLst>
              <a:ext uri="{FF2B5EF4-FFF2-40B4-BE49-F238E27FC236}">
                <a16:creationId xmlns:a16="http://schemas.microsoft.com/office/drawing/2014/main" id="{5DDB8FEC-F4F5-4F72-8BB0-AA9A4344C6A9}"/>
              </a:ext>
            </a:extLst>
          </p:cNvPr>
          <p:cNvGraphicFramePr>
            <a:graphicFrameLocks noGrp="1"/>
          </p:cNvGraphicFramePr>
          <p:nvPr>
            <p:extLst>
              <p:ext uri="{D42A27DB-BD31-4B8C-83A1-F6EECF244321}">
                <p14:modId xmlns:p14="http://schemas.microsoft.com/office/powerpoint/2010/main" val="976257514"/>
              </p:ext>
            </p:extLst>
          </p:nvPr>
        </p:nvGraphicFramePr>
        <p:xfrm>
          <a:off x="2285492" y="2276872"/>
          <a:ext cx="5040559" cy="3312368"/>
        </p:xfrm>
        <a:graphic>
          <a:graphicData uri="http://schemas.openxmlformats.org/drawingml/2006/table">
            <a:tbl>
              <a:tblPr firstRow="1" firstCol="1" bandRow="1">
                <a:tableStyleId>{5C22544A-7EE6-4342-B048-85BDC9FD1C3A}</a:tableStyleId>
              </a:tblPr>
              <a:tblGrid>
                <a:gridCol w="899056">
                  <a:extLst>
                    <a:ext uri="{9D8B030D-6E8A-4147-A177-3AD203B41FA5}">
                      <a16:colId xmlns:a16="http://schemas.microsoft.com/office/drawing/2014/main" val="2900627613"/>
                    </a:ext>
                  </a:extLst>
                </a:gridCol>
                <a:gridCol w="1250111">
                  <a:extLst>
                    <a:ext uri="{9D8B030D-6E8A-4147-A177-3AD203B41FA5}">
                      <a16:colId xmlns:a16="http://schemas.microsoft.com/office/drawing/2014/main" val="3052092041"/>
                    </a:ext>
                  </a:extLst>
                </a:gridCol>
                <a:gridCol w="1470771">
                  <a:extLst>
                    <a:ext uri="{9D8B030D-6E8A-4147-A177-3AD203B41FA5}">
                      <a16:colId xmlns:a16="http://schemas.microsoft.com/office/drawing/2014/main" val="1851140861"/>
                    </a:ext>
                  </a:extLst>
                </a:gridCol>
                <a:gridCol w="1420621">
                  <a:extLst>
                    <a:ext uri="{9D8B030D-6E8A-4147-A177-3AD203B41FA5}">
                      <a16:colId xmlns:a16="http://schemas.microsoft.com/office/drawing/2014/main" val="2387684469"/>
                    </a:ext>
                  </a:extLst>
                </a:gridCol>
              </a:tblGrid>
              <a:tr h="636788">
                <a:tc gridSpan="4">
                  <a:txBody>
                    <a:bodyPr/>
                    <a:lstStyle/>
                    <a:p>
                      <a:pPr algn="ctr">
                        <a:lnSpc>
                          <a:spcPct val="115000"/>
                        </a:lnSpc>
                      </a:pPr>
                      <a:r>
                        <a:rPr lang="es-PE" sz="1600" dirty="0">
                          <a:effectLst/>
                          <a:latin typeface="Nimbus Roman No9 L"/>
                          <a:ea typeface="Sans Serif"/>
                          <a:cs typeface="Times New Roman" panose="02020603050405020304" pitchFamily="18" charset="0"/>
                        </a:rPr>
                        <a:t>CONTRA LA SEGURIDAD PÚBLICA</a:t>
                      </a:r>
                      <a:endParaRPr lang="es-PE" sz="1800" dirty="0">
                        <a:effectLst/>
                        <a:latin typeface="Nimbus Roman No9 L"/>
                        <a:ea typeface="Sans Serif"/>
                        <a:cs typeface="Times New Roman" panose="02020603050405020304" pitchFamily="18" charset="0"/>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tc hMerge="1">
                  <a:txBody>
                    <a:bodyPr/>
                    <a:lstStyle/>
                    <a:p>
                      <a:endParaRPr lang="es-PE"/>
                    </a:p>
                  </a:txBody>
                  <a:tcPr/>
                </a:tc>
                <a:tc hMerge="1">
                  <a:txBody>
                    <a:bodyPr/>
                    <a:lstStyle/>
                    <a:p>
                      <a:endParaRPr lang="es-PE"/>
                    </a:p>
                  </a:txBody>
                  <a:tcPr/>
                </a:tc>
                <a:tc hMerge="1">
                  <a:txBody>
                    <a:bodyPr/>
                    <a:lstStyle/>
                    <a:p>
                      <a:endParaRPr lang="es-PE"/>
                    </a:p>
                  </a:txBody>
                  <a:tcPr/>
                </a:tc>
                <a:extLst>
                  <a:ext uri="{0D108BD9-81ED-4DB2-BD59-A6C34878D82A}">
                    <a16:rowId xmlns:a16="http://schemas.microsoft.com/office/drawing/2014/main" val="4125942582"/>
                  </a:ext>
                </a:extLst>
              </a:tr>
              <a:tr h="535116">
                <a:tc>
                  <a:txBody>
                    <a:bodyPr/>
                    <a:lstStyle/>
                    <a:p>
                      <a:pPr algn="ctr">
                        <a:lnSpc>
                          <a:spcPct val="115000"/>
                        </a:lnSpc>
                      </a:pPr>
                      <a:r>
                        <a:rPr lang="es-PE" sz="1400" b="1" dirty="0">
                          <a:solidFill>
                            <a:srgbClr val="FFFFFF"/>
                          </a:solidFill>
                          <a:effectLst/>
                          <a:latin typeface="Calibri" panose="020F0502020204030204" pitchFamily="34" charset="0"/>
                          <a:ea typeface="Times New Roman" panose="02020603050405020304" pitchFamily="18" charset="0"/>
                          <a:cs typeface="Times New Roman" panose="02020603050405020304" pitchFamily="18" charset="0"/>
                        </a:rPr>
                        <a:t>AÑO</a:t>
                      </a:r>
                      <a:endParaRPr lang="es-PE" sz="1600" dirty="0">
                        <a:effectLst/>
                        <a:latin typeface="Nimbus Roman No9 L"/>
                        <a:ea typeface="Sans Serif"/>
                        <a:cs typeface="Times New Roman" panose="02020603050405020304" pitchFamily="18" charset="0"/>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solidFill>
                  </a:tcPr>
                </a:tc>
                <a:tc>
                  <a:txBody>
                    <a:bodyPr/>
                    <a:lstStyle/>
                    <a:p>
                      <a:pPr algn="ctr">
                        <a:lnSpc>
                          <a:spcPct val="115000"/>
                        </a:lnSpc>
                      </a:pPr>
                      <a:r>
                        <a:rPr lang="es-PE" sz="1400" b="1"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rPr>
                        <a:t>NORTE</a:t>
                      </a:r>
                      <a:endParaRPr lang="es-PE" sz="1600" b="1" dirty="0">
                        <a:solidFill>
                          <a:schemeClr val="tx1"/>
                        </a:solidFill>
                        <a:effectLst/>
                        <a:latin typeface="Nimbus Roman No9 L"/>
                        <a:ea typeface="Sans Serif"/>
                        <a:cs typeface="Times New Roman" panose="02020603050405020304" pitchFamily="18" charset="0"/>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pPr>
                      <a:r>
                        <a:rPr lang="es-PE" sz="1400" b="1"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rPr>
                        <a:t>CENTRO</a:t>
                      </a:r>
                      <a:endParaRPr lang="es-PE" sz="1600" b="1" dirty="0">
                        <a:solidFill>
                          <a:schemeClr val="tx1"/>
                        </a:solidFill>
                        <a:effectLst/>
                        <a:latin typeface="Nimbus Roman No9 L"/>
                        <a:ea typeface="Sans Serif"/>
                        <a:cs typeface="Times New Roman" panose="02020603050405020304" pitchFamily="18" charset="0"/>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pPr>
                      <a:r>
                        <a:rPr lang="es-PE" sz="1400" b="1"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rPr>
                        <a:t>SUR</a:t>
                      </a:r>
                      <a:endParaRPr lang="es-PE" sz="1600" b="1" dirty="0">
                        <a:solidFill>
                          <a:schemeClr val="tx1"/>
                        </a:solidFill>
                        <a:effectLst/>
                        <a:latin typeface="Nimbus Roman No9 L"/>
                        <a:ea typeface="Sans Serif"/>
                        <a:cs typeface="Times New Roman" panose="02020603050405020304" pitchFamily="18" charset="0"/>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282643799"/>
                  </a:ext>
                </a:extLst>
              </a:tr>
              <a:tr h="535116">
                <a:tc>
                  <a:txBody>
                    <a:bodyPr/>
                    <a:lstStyle/>
                    <a:p>
                      <a:pPr algn="ctr">
                        <a:lnSpc>
                          <a:spcPct val="115000"/>
                        </a:lnSpc>
                      </a:pPr>
                      <a:r>
                        <a:rPr lang="es-PE" sz="1400" b="1" dirty="0">
                          <a:solidFill>
                            <a:srgbClr val="FFFFFF"/>
                          </a:solidFill>
                          <a:effectLst/>
                          <a:latin typeface="Calibri" panose="020F0502020204030204" pitchFamily="34" charset="0"/>
                          <a:ea typeface="Times New Roman" panose="02020603050405020304" pitchFamily="18" charset="0"/>
                          <a:cs typeface="Times New Roman" panose="02020603050405020304" pitchFamily="18" charset="0"/>
                        </a:rPr>
                        <a:t>2019</a:t>
                      </a:r>
                      <a:endParaRPr lang="es-PE" sz="1600" dirty="0">
                        <a:effectLst/>
                        <a:latin typeface="Nimbus Roman No9 L"/>
                        <a:ea typeface="Sans Serif"/>
                        <a:cs typeface="Times New Roman" panose="02020603050405020304" pitchFamily="18" charset="0"/>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solidFill>
                  </a:tcPr>
                </a:tc>
                <a:tc>
                  <a:txBody>
                    <a:bodyPr/>
                    <a:lstStyle/>
                    <a:p>
                      <a:pPr algn="ctr">
                        <a:lnSpc>
                          <a:spcPct val="115000"/>
                        </a:lnSpc>
                      </a:pPr>
                      <a:r>
                        <a:rPr lang="es-PE" sz="16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821</a:t>
                      </a:r>
                      <a:endParaRPr lang="es-PE" sz="1800">
                        <a:effectLst/>
                        <a:latin typeface="Nimbus Roman No9 L"/>
                        <a:ea typeface="Sans Serif"/>
                        <a:cs typeface="Times New Roman" panose="02020603050405020304" pitchFamily="18" charset="0"/>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pPr>
                      <a:r>
                        <a:rPr lang="es-PE" sz="16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1175</a:t>
                      </a:r>
                      <a:endParaRPr lang="es-PE" sz="1800">
                        <a:effectLst/>
                        <a:latin typeface="Nimbus Roman No9 L"/>
                        <a:ea typeface="Sans Serif"/>
                        <a:cs typeface="Times New Roman" panose="02020603050405020304" pitchFamily="18" charset="0"/>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pPr>
                      <a:r>
                        <a:rPr lang="es-PE" sz="16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356</a:t>
                      </a:r>
                      <a:endParaRPr lang="es-PE" sz="1800">
                        <a:effectLst/>
                        <a:latin typeface="Nimbus Roman No9 L"/>
                        <a:ea typeface="Sans Serif"/>
                        <a:cs typeface="Times New Roman" panose="02020603050405020304" pitchFamily="18" charset="0"/>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570047436"/>
                  </a:ext>
                </a:extLst>
              </a:tr>
              <a:tr h="535116">
                <a:tc>
                  <a:txBody>
                    <a:bodyPr/>
                    <a:lstStyle/>
                    <a:p>
                      <a:pPr algn="ctr">
                        <a:lnSpc>
                          <a:spcPct val="115000"/>
                        </a:lnSpc>
                      </a:pPr>
                      <a:r>
                        <a:rPr lang="es-PE" sz="1400" b="1">
                          <a:solidFill>
                            <a:srgbClr val="FFFFFF"/>
                          </a:solidFill>
                          <a:effectLst/>
                          <a:latin typeface="Calibri" panose="020F0502020204030204" pitchFamily="34" charset="0"/>
                          <a:ea typeface="Times New Roman" panose="02020603050405020304" pitchFamily="18" charset="0"/>
                          <a:cs typeface="Times New Roman" panose="02020603050405020304" pitchFamily="18" charset="0"/>
                        </a:rPr>
                        <a:t>2020</a:t>
                      </a:r>
                      <a:endParaRPr lang="es-PE" sz="1600">
                        <a:effectLst/>
                        <a:latin typeface="Nimbus Roman No9 L"/>
                        <a:ea typeface="Sans Serif"/>
                        <a:cs typeface="Times New Roman" panose="02020603050405020304" pitchFamily="18" charset="0"/>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solidFill>
                  </a:tcPr>
                </a:tc>
                <a:tc>
                  <a:txBody>
                    <a:bodyPr/>
                    <a:lstStyle/>
                    <a:p>
                      <a:pPr algn="ctr">
                        <a:lnSpc>
                          <a:spcPct val="115000"/>
                        </a:lnSpc>
                      </a:pPr>
                      <a:r>
                        <a:rPr lang="es-PE" sz="16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520</a:t>
                      </a:r>
                      <a:endParaRPr lang="es-PE" sz="1800">
                        <a:effectLst/>
                        <a:latin typeface="Nimbus Roman No9 L"/>
                        <a:ea typeface="Sans Serif"/>
                        <a:cs typeface="Times New Roman" panose="02020603050405020304" pitchFamily="18" charset="0"/>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pPr>
                      <a:r>
                        <a:rPr lang="es-PE" sz="16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1180</a:t>
                      </a:r>
                      <a:endParaRPr lang="es-PE" sz="1800">
                        <a:effectLst/>
                        <a:latin typeface="Nimbus Roman No9 L"/>
                        <a:ea typeface="Sans Serif"/>
                        <a:cs typeface="Times New Roman" panose="02020603050405020304" pitchFamily="18" charset="0"/>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pPr>
                      <a:r>
                        <a:rPr lang="es-PE" sz="16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172</a:t>
                      </a:r>
                      <a:endParaRPr lang="es-PE" sz="1800">
                        <a:effectLst/>
                        <a:latin typeface="Nimbus Roman No9 L"/>
                        <a:ea typeface="Sans Serif"/>
                        <a:cs typeface="Times New Roman" panose="02020603050405020304" pitchFamily="18" charset="0"/>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930045827"/>
                  </a:ext>
                </a:extLst>
              </a:tr>
              <a:tr h="535116">
                <a:tc>
                  <a:txBody>
                    <a:bodyPr/>
                    <a:lstStyle/>
                    <a:p>
                      <a:pPr algn="ctr">
                        <a:lnSpc>
                          <a:spcPct val="115000"/>
                        </a:lnSpc>
                      </a:pPr>
                      <a:r>
                        <a:rPr lang="es-PE" sz="1400" b="1">
                          <a:solidFill>
                            <a:srgbClr val="FFFFFF"/>
                          </a:solidFill>
                          <a:effectLst/>
                          <a:latin typeface="Calibri" panose="020F0502020204030204" pitchFamily="34" charset="0"/>
                          <a:ea typeface="Times New Roman" panose="02020603050405020304" pitchFamily="18" charset="0"/>
                          <a:cs typeface="Times New Roman" panose="02020603050405020304" pitchFamily="18" charset="0"/>
                        </a:rPr>
                        <a:t>2021</a:t>
                      </a:r>
                      <a:endParaRPr lang="es-PE" sz="1600">
                        <a:effectLst/>
                        <a:latin typeface="Nimbus Roman No9 L"/>
                        <a:ea typeface="Sans Serif"/>
                        <a:cs typeface="Times New Roman" panose="02020603050405020304" pitchFamily="18" charset="0"/>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solidFill>
                  </a:tcPr>
                </a:tc>
                <a:tc>
                  <a:txBody>
                    <a:bodyPr/>
                    <a:lstStyle/>
                    <a:p>
                      <a:pPr algn="ctr">
                        <a:lnSpc>
                          <a:spcPct val="115000"/>
                        </a:lnSpc>
                      </a:pPr>
                      <a:r>
                        <a:rPr lang="es-PE" sz="16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346</a:t>
                      </a:r>
                      <a:endParaRPr lang="es-PE" sz="1800">
                        <a:effectLst/>
                        <a:latin typeface="Nimbus Roman No9 L"/>
                        <a:ea typeface="Sans Serif"/>
                        <a:cs typeface="Times New Roman" panose="02020603050405020304" pitchFamily="18" charset="0"/>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pPr>
                      <a:r>
                        <a:rPr lang="es-PE" sz="16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273</a:t>
                      </a:r>
                      <a:endParaRPr lang="es-PE" sz="1800">
                        <a:effectLst/>
                        <a:latin typeface="Nimbus Roman No9 L"/>
                        <a:ea typeface="Sans Serif"/>
                        <a:cs typeface="Times New Roman" panose="02020603050405020304" pitchFamily="18" charset="0"/>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pPr>
                      <a:r>
                        <a:rPr lang="es-PE" sz="16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100</a:t>
                      </a:r>
                      <a:endParaRPr lang="es-PE" sz="1800">
                        <a:effectLst/>
                        <a:latin typeface="Nimbus Roman No9 L"/>
                        <a:ea typeface="Sans Serif"/>
                        <a:cs typeface="Times New Roman" panose="02020603050405020304" pitchFamily="18" charset="0"/>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445379042"/>
                  </a:ext>
                </a:extLst>
              </a:tr>
              <a:tr h="535116">
                <a:tc>
                  <a:txBody>
                    <a:bodyPr/>
                    <a:lstStyle/>
                    <a:p>
                      <a:pPr algn="ctr">
                        <a:lnSpc>
                          <a:spcPct val="115000"/>
                        </a:lnSpc>
                      </a:pPr>
                      <a:r>
                        <a:rPr lang="es-PE" sz="1400" b="1">
                          <a:solidFill>
                            <a:srgbClr val="FFFFFF"/>
                          </a:solidFill>
                          <a:effectLst/>
                          <a:latin typeface="Calibri" panose="020F0502020204030204" pitchFamily="34" charset="0"/>
                          <a:ea typeface="Times New Roman" panose="02020603050405020304" pitchFamily="18" charset="0"/>
                          <a:cs typeface="Times New Roman" panose="02020603050405020304" pitchFamily="18" charset="0"/>
                        </a:rPr>
                        <a:t>2022</a:t>
                      </a:r>
                      <a:endParaRPr lang="es-PE" sz="1600">
                        <a:effectLst/>
                        <a:latin typeface="Nimbus Roman No9 L"/>
                        <a:ea typeface="Sans Serif"/>
                        <a:cs typeface="Times New Roman" panose="02020603050405020304" pitchFamily="18" charset="0"/>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solidFill>
                  </a:tcPr>
                </a:tc>
                <a:tc>
                  <a:txBody>
                    <a:bodyPr/>
                    <a:lstStyle/>
                    <a:p>
                      <a:pPr algn="ctr">
                        <a:lnSpc>
                          <a:spcPct val="115000"/>
                        </a:lnSpc>
                      </a:pPr>
                      <a:r>
                        <a:rPr lang="es-PE" sz="16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50</a:t>
                      </a:r>
                      <a:endParaRPr lang="es-PE" sz="1800">
                        <a:effectLst/>
                        <a:latin typeface="Nimbus Roman No9 L"/>
                        <a:ea typeface="Sans Serif"/>
                        <a:cs typeface="Times New Roman" panose="02020603050405020304" pitchFamily="18" charset="0"/>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pPr>
                      <a:r>
                        <a:rPr lang="es-PE" sz="16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72</a:t>
                      </a:r>
                      <a:endParaRPr lang="es-PE" sz="1800">
                        <a:effectLst/>
                        <a:latin typeface="Nimbus Roman No9 L"/>
                        <a:ea typeface="Sans Serif"/>
                        <a:cs typeface="Times New Roman" panose="02020603050405020304" pitchFamily="18" charset="0"/>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pPr>
                      <a:r>
                        <a:rPr lang="es-PE" sz="16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27</a:t>
                      </a:r>
                      <a:endParaRPr lang="es-PE" sz="1800" dirty="0">
                        <a:effectLst/>
                        <a:latin typeface="Nimbus Roman No9 L"/>
                        <a:ea typeface="Sans Serif"/>
                        <a:cs typeface="Times New Roman" panose="02020603050405020304" pitchFamily="18" charset="0"/>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388189963"/>
                  </a:ext>
                </a:extLst>
              </a:tr>
            </a:tbl>
          </a:graphicData>
        </a:graphic>
      </p:graphicFrame>
      <p:sp>
        <p:nvSpPr>
          <p:cNvPr id="7" name="4 CuadroTexto">
            <a:extLst>
              <a:ext uri="{FF2B5EF4-FFF2-40B4-BE49-F238E27FC236}">
                <a16:creationId xmlns:a16="http://schemas.microsoft.com/office/drawing/2014/main" id="{084BF5AD-DC17-455B-B85A-990F66A8CAB7}"/>
              </a:ext>
            </a:extLst>
          </p:cNvPr>
          <p:cNvSpPr txBox="1"/>
          <p:nvPr/>
        </p:nvSpPr>
        <p:spPr>
          <a:xfrm>
            <a:off x="827584" y="1412776"/>
            <a:ext cx="4536504" cy="1107996"/>
          </a:xfrm>
          <a:prstGeom prst="rect">
            <a:avLst/>
          </a:prstGeom>
          <a:noFill/>
        </p:spPr>
        <p:txBody>
          <a:bodyPr wrap="square" rtlCol="0">
            <a:spAutoFit/>
          </a:bodyPr>
          <a:lstStyle/>
          <a:p>
            <a:pPr algn="just"/>
            <a:r>
              <a:rPr lang="es-ES" sz="1800" dirty="0">
                <a:solidFill>
                  <a:srgbClr val="000000"/>
                </a:solidFill>
                <a:effectLst/>
                <a:latin typeface="Segoe UI" panose="020B0502040204020203" pitchFamily="34" charset="0"/>
                <a:ea typeface="Sans Serif"/>
                <a:cs typeface="Times New Roman" panose="02020603050405020304" pitchFamily="18" charset="0"/>
              </a:rPr>
              <a:t>7.7- Tabla de </a:t>
            </a:r>
            <a:r>
              <a:rPr lang="es-ES" dirty="0">
                <a:solidFill>
                  <a:srgbClr val="000000"/>
                </a:solidFill>
                <a:latin typeface="Segoe UI" panose="020B0502040204020203" pitchFamily="34" charset="0"/>
                <a:ea typeface="Sans Serif"/>
                <a:cs typeface="Times New Roman" panose="02020603050405020304" pitchFamily="18" charset="0"/>
              </a:rPr>
              <a:t>Delitos </a:t>
            </a:r>
            <a:r>
              <a:rPr lang="es-PE" sz="1800" dirty="0">
                <a:solidFill>
                  <a:srgbClr val="000000"/>
                </a:solidFill>
                <a:effectLst/>
                <a:latin typeface="Segoe UI" panose="020B0502040204020203" pitchFamily="34" charset="0"/>
                <a:ea typeface="Sans Serif"/>
                <a:cs typeface="Times New Roman" panose="02020603050405020304" pitchFamily="18" charset="0"/>
              </a:rPr>
              <a:t>Cont</a:t>
            </a:r>
            <a:r>
              <a:rPr lang="es-PE" dirty="0">
                <a:solidFill>
                  <a:srgbClr val="000000"/>
                </a:solidFill>
                <a:latin typeface="Segoe UI" panose="020B0502040204020203" pitchFamily="34" charset="0"/>
                <a:ea typeface="Sans Serif"/>
                <a:cs typeface="Times New Roman" panose="02020603050405020304" pitchFamily="18" charset="0"/>
              </a:rPr>
              <a:t>ra el Patrimonio</a:t>
            </a:r>
            <a:endParaRPr lang="es-PE" sz="1800" dirty="0">
              <a:effectLst/>
              <a:latin typeface="Nimbus Roman No9 L"/>
              <a:ea typeface="Sans Serif"/>
              <a:cs typeface="Times New Roman" panose="02020603050405020304" pitchFamily="18" charset="0"/>
            </a:endParaRPr>
          </a:p>
          <a:p>
            <a:pPr algn="just"/>
            <a:endParaRPr lang="es-PE" sz="4800" dirty="0"/>
          </a:p>
        </p:txBody>
      </p:sp>
    </p:spTree>
    <p:extLst>
      <p:ext uri="{BB962C8B-B14F-4D97-AF65-F5344CB8AC3E}">
        <p14:creationId xmlns:p14="http://schemas.microsoft.com/office/powerpoint/2010/main" val="167208241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4 CuadroTexto">
            <a:extLst>
              <a:ext uri="{FF2B5EF4-FFF2-40B4-BE49-F238E27FC236}">
                <a16:creationId xmlns:a16="http://schemas.microsoft.com/office/drawing/2014/main" id="{AD3C1D5E-52A4-40CE-B1D5-12BA89BA611B}"/>
              </a:ext>
            </a:extLst>
          </p:cNvPr>
          <p:cNvSpPr txBox="1"/>
          <p:nvPr/>
        </p:nvSpPr>
        <p:spPr>
          <a:xfrm>
            <a:off x="857836" y="692696"/>
            <a:ext cx="5874403" cy="1107996"/>
          </a:xfrm>
          <a:prstGeom prst="rect">
            <a:avLst/>
          </a:prstGeom>
          <a:noFill/>
        </p:spPr>
        <p:txBody>
          <a:bodyPr wrap="square" rtlCol="0">
            <a:spAutoFit/>
          </a:bodyPr>
          <a:lstStyle/>
          <a:p>
            <a:pPr algn="just"/>
            <a:r>
              <a:rPr lang="es-ES" sz="1800" dirty="0">
                <a:solidFill>
                  <a:srgbClr val="000000"/>
                </a:solidFill>
                <a:effectLst/>
                <a:latin typeface="Segoe UI" panose="020B0502040204020203" pitchFamily="34" charset="0"/>
                <a:ea typeface="Sans Serif"/>
                <a:cs typeface="Times New Roman" panose="02020603050405020304" pitchFamily="18" charset="0"/>
              </a:rPr>
              <a:t>7.6- Gráficas estadísticas </a:t>
            </a:r>
            <a:r>
              <a:rPr lang="es-PE" sz="1800" dirty="0">
                <a:solidFill>
                  <a:srgbClr val="000000"/>
                </a:solidFill>
                <a:effectLst/>
                <a:latin typeface="Segoe UI" panose="020B0502040204020203" pitchFamily="34" charset="0"/>
                <a:ea typeface="Sans Serif"/>
                <a:cs typeface="Times New Roman" panose="02020603050405020304" pitchFamily="18" charset="0"/>
              </a:rPr>
              <a:t>de Delitos Contra </a:t>
            </a:r>
            <a:r>
              <a:rPr lang="es-PE" dirty="0">
                <a:solidFill>
                  <a:srgbClr val="000000"/>
                </a:solidFill>
                <a:latin typeface="Segoe UI" panose="020B0502040204020203" pitchFamily="34" charset="0"/>
                <a:ea typeface="Sans Serif"/>
                <a:cs typeface="Times New Roman" panose="02020603050405020304" pitchFamily="18" charset="0"/>
              </a:rPr>
              <a:t>el Patrimonio</a:t>
            </a:r>
            <a:endParaRPr lang="es-PE" sz="1800" dirty="0">
              <a:effectLst/>
              <a:latin typeface="Nimbus Roman No9 L"/>
              <a:ea typeface="Sans Serif"/>
              <a:cs typeface="Times New Roman" panose="02020603050405020304" pitchFamily="18" charset="0"/>
            </a:endParaRPr>
          </a:p>
          <a:p>
            <a:pPr algn="just"/>
            <a:endParaRPr lang="es-PE" sz="4800" dirty="0"/>
          </a:p>
        </p:txBody>
      </p:sp>
      <p:sp>
        <p:nvSpPr>
          <p:cNvPr id="10" name="4 CuadroTexto">
            <a:extLst>
              <a:ext uri="{FF2B5EF4-FFF2-40B4-BE49-F238E27FC236}">
                <a16:creationId xmlns:a16="http://schemas.microsoft.com/office/drawing/2014/main" id="{3E1EC406-8A0B-466C-BB8F-E3BEE993F1C0}"/>
              </a:ext>
            </a:extLst>
          </p:cNvPr>
          <p:cNvSpPr txBox="1"/>
          <p:nvPr/>
        </p:nvSpPr>
        <p:spPr>
          <a:xfrm>
            <a:off x="179512" y="4815207"/>
            <a:ext cx="4608512" cy="1169551"/>
          </a:xfrm>
          <a:prstGeom prst="rect">
            <a:avLst/>
          </a:prstGeom>
          <a:noFill/>
        </p:spPr>
        <p:txBody>
          <a:bodyPr wrap="square" rtlCol="0">
            <a:spAutoFit/>
          </a:bodyPr>
          <a:lstStyle/>
          <a:p>
            <a:pPr marL="742950" indent="-285750" algn="just">
              <a:buFont typeface="Wingdings" panose="05000000000000000000" pitchFamily="2" charset="2"/>
              <a:buChar char="ü"/>
              <a:tabLst>
                <a:tab pos="1638300" algn="l"/>
              </a:tabLst>
            </a:pPr>
            <a:r>
              <a:rPr lang="es-ES" sz="1400" dirty="0">
                <a:solidFill>
                  <a:srgbClr val="000000"/>
                </a:solidFill>
                <a:effectLst/>
                <a:latin typeface="Segoe UI" panose="020B0502040204020203" pitchFamily="34" charset="0"/>
                <a:ea typeface="Sans Serif"/>
                <a:cs typeface="Times New Roman" panose="02020603050405020304" pitchFamily="18" charset="0"/>
              </a:rPr>
              <a:t>En la siguiente gráfica se muestra que los actos delictivos que durante el 2019 y 2020 tenía una gran cantidad de delitos ha ido disminuyendo entre las Zonas Centro, Norte y Sur.</a:t>
            </a:r>
            <a:endParaRPr lang="es-PE" sz="1400" dirty="0">
              <a:effectLst/>
              <a:latin typeface="Nimbus Roman No9 L"/>
              <a:ea typeface="Sans Serif"/>
              <a:cs typeface="Times New Roman" panose="02020603050405020304" pitchFamily="18" charset="0"/>
            </a:endParaRPr>
          </a:p>
        </p:txBody>
      </p:sp>
      <p:sp>
        <p:nvSpPr>
          <p:cNvPr id="11" name="4 CuadroTexto">
            <a:extLst>
              <a:ext uri="{FF2B5EF4-FFF2-40B4-BE49-F238E27FC236}">
                <a16:creationId xmlns:a16="http://schemas.microsoft.com/office/drawing/2014/main" id="{273D6FE6-36EC-4C1B-8E1A-C410CEE93C59}"/>
              </a:ext>
            </a:extLst>
          </p:cNvPr>
          <p:cNvSpPr txBox="1"/>
          <p:nvPr/>
        </p:nvSpPr>
        <p:spPr>
          <a:xfrm>
            <a:off x="4497841" y="4870306"/>
            <a:ext cx="4466647" cy="954107"/>
          </a:xfrm>
          <a:prstGeom prst="rect">
            <a:avLst/>
          </a:prstGeom>
          <a:noFill/>
        </p:spPr>
        <p:txBody>
          <a:bodyPr wrap="square" rtlCol="0">
            <a:spAutoFit/>
          </a:bodyPr>
          <a:lstStyle/>
          <a:p>
            <a:pPr marL="742950" indent="-285750" algn="just">
              <a:buFont typeface="Wingdings" panose="05000000000000000000" pitchFamily="2" charset="2"/>
              <a:buChar char="ü"/>
              <a:tabLst>
                <a:tab pos="1638300" algn="l"/>
              </a:tabLst>
            </a:pPr>
            <a:r>
              <a:rPr lang="es-ES" sz="1400" dirty="0">
                <a:solidFill>
                  <a:srgbClr val="000000"/>
                </a:solidFill>
                <a:effectLst/>
                <a:latin typeface="Segoe UI" panose="020B0502040204020203" pitchFamily="34" charset="0"/>
                <a:ea typeface="Sans Serif"/>
                <a:cs typeface="Times New Roman" panose="02020603050405020304" pitchFamily="18" charset="0"/>
              </a:rPr>
              <a:t>En la siguiente gráfica se muestra el total de actos delictivos por años que durante el 2019 tenía un 46% ha ido disminuyendo gradualmente.</a:t>
            </a:r>
            <a:endParaRPr lang="es-PE" sz="1400" dirty="0">
              <a:effectLst/>
              <a:latin typeface="Nimbus Roman No9 L"/>
              <a:ea typeface="Sans Serif"/>
              <a:cs typeface="Times New Roman" panose="02020603050405020304" pitchFamily="18" charset="0"/>
            </a:endParaRPr>
          </a:p>
        </p:txBody>
      </p:sp>
      <p:graphicFrame>
        <p:nvGraphicFramePr>
          <p:cNvPr id="7" name="Gráfico 6">
            <a:extLst>
              <a:ext uri="{FF2B5EF4-FFF2-40B4-BE49-F238E27FC236}">
                <a16:creationId xmlns:a16="http://schemas.microsoft.com/office/drawing/2014/main" id="{5262BE2D-03A4-4C6E-9021-4EDD0B810F37}"/>
              </a:ext>
            </a:extLst>
          </p:cNvPr>
          <p:cNvGraphicFramePr/>
          <p:nvPr>
            <p:extLst>
              <p:ext uri="{D42A27DB-BD31-4B8C-83A1-F6EECF244321}">
                <p14:modId xmlns:p14="http://schemas.microsoft.com/office/powerpoint/2010/main" val="2541386101"/>
              </p:ext>
            </p:extLst>
          </p:nvPr>
        </p:nvGraphicFramePr>
        <p:xfrm>
          <a:off x="479278" y="1334668"/>
          <a:ext cx="4740795" cy="3296130"/>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12" name="Gráfico 11">
            <a:extLst>
              <a:ext uri="{FF2B5EF4-FFF2-40B4-BE49-F238E27FC236}">
                <a16:creationId xmlns:a16="http://schemas.microsoft.com/office/drawing/2014/main" id="{095C14DD-D80E-4D44-A42A-43C5635A1227}"/>
              </a:ext>
            </a:extLst>
          </p:cNvPr>
          <p:cNvGraphicFramePr/>
          <p:nvPr>
            <p:extLst>
              <p:ext uri="{D42A27DB-BD31-4B8C-83A1-F6EECF244321}">
                <p14:modId xmlns:p14="http://schemas.microsoft.com/office/powerpoint/2010/main" val="728688217"/>
              </p:ext>
            </p:extLst>
          </p:nvPr>
        </p:nvGraphicFramePr>
        <p:xfrm>
          <a:off x="5130541" y="1101300"/>
          <a:ext cx="3833947" cy="3529498"/>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134613727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58C08476-5116-4CE2-AD38-20D28B9E3776}"/>
              </a:ext>
            </a:extLst>
          </p:cNvPr>
          <p:cNvSpPr>
            <a:spLocks noGrp="1"/>
          </p:cNvSpPr>
          <p:nvPr>
            <p:ph type="title"/>
          </p:nvPr>
        </p:nvSpPr>
        <p:spPr>
          <a:xfrm>
            <a:off x="1187624" y="2852936"/>
            <a:ext cx="7200900" cy="1485900"/>
          </a:xfrm>
        </p:spPr>
        <p:txBody>
          <a:bodyPr>
            <a:normAutofit/>
          </a:bodyPr>
          <a:lstStyle/>
          <a:p>
            <a:pPr algn="ctr"/>
            <a:r>
              <a:rPr lang="es-MX" sz="6000" b="1" dirty="0"/>
              <a:t>GRACIAS</a:t>
            </a:r>
            <a:endParaRPr lang="es-PE" sz="6000" b="1" dirty="0"/>
          </a:p>
        </p:txBody>
      </p:sp>
    </p:spTree>
    <p:extLst>
      <p:ext uri="{BB962C8B-B14F-4D97-AF65-F5344CB8AC3E}">
        <p14:creationId xmlns:p14="http://schemas.microsoft.com/office/powerpoint/2010/main" val="46963645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uadroTexto 2">
            <a:extLst>
              <a:ext uri="{FF2B5EF4-FFF2-40B4-BE49-F238E27FC236}">
                <a16:creationId xmlns:a16="http://schemas.microsoft.com/office/drawing/2014/main" id="{8027C765-1B2F-4E8C-8CB1-B8D437E582B9}"/>
              </a:ext>
            </a:extLst>
          </p:cNvPr>
          <p:cNvSpPr txBox="1"/>
          <p:nvPr/>
        </p:nvSpPr>
        <p:spPr>
          <a:xfrm>
            <a:off x="755576" y="979129"/>
            <a:ext cx="8388424" cy="646331"/>
          </a:xfrm>
          <a:prstGeom prst="rect">
            <a:avLst/>
          </a:prstGeom>
          <a:noFill/>
        </p:spPr>
        <p:txBody>
          <a:bodyPr wrap="square">
            <a:spAutoFit/>
          </a:bodyPr>
          <a:lstStyle/>
          <a:p>
            <a:pPr algn="ctr"/>
            <a:r>
              <a:rPr lang="es-MX" b="1" u="sng" dirty="0">
                <a:latin typeface="Bell MT" panose="02020503060305020303" pitchFamily="18" charset="0"/>
              </a:rPr>
              <a:t>DIAGNOSTICO COMPARATIVO DE SEGURIDAD CIUDADANA AÑOS 2019, 2020, 2021</a:t>
            </a:r>
            <a:endParaRPr lang="es-PE" u="sng" dirty="0">
              <a:effectLst>
                <a:outerShdw blurRad="38100" dist="38100" dir="2700000" algn="tl">
                  <a:srgbClr val="000000">
                    <a:alpha val="43137"/>
                  </a:srgbClr>
                </a:outerShdw>
              </a:effectLst>
            </a:endParaRPr>
          </a:p>
        </p:txBody>
      </p:sp>
      <p:graphicFrame>
        <p:nvGraphicFramePr>
          <p:cNvPr id="2" name="Tabla 1">
            <a:extLst>
              <a:ext uri="{FF2B5EF4-FFF2-40B4-BE49-F238E27FC236}">
                <a16:creationId xmlns:a16="http://schemas.microsoft.com/office/drawing/2014/main" id="{FF346F3B-3F21-4556-A1D0-0576CC1DF8DC}"/>
              </a:ext>
            </a:extLst>
          </p:cNvPr>
          <p:cNvGraphicFramePr>
            <a:graphicFrameLocks noGrp="1"/>
          </p:cNvGraphicFramePr>
          <p:nvPr>
            <p:extLst>
              <p:ext uri="{D42A27DB-BD31-4B8C-83A1-F6EECF244321}">
                <p14:modId xmlns:p14="http://schemas.microsoft.com/office/powerpoint/2010/main" val="3615956717"/>
              </p:ext>
            </p:extLst>
          </p:nvPr>
        </p:nvGraphicFramePr>
        <p:xfrm>
          <a:off x="899592" y="1745964"/>
          <a:ext cx="2832100" cy="4913384"/>
        </p:xfrm>
        <a:graphic>
          <a:graphicData uri="http://schemas.openxmlformats.org/drawingml/2006/table">
            <a:tbl>
              <a:tblPr>
                <a:tableStyleId>{5C22544A-7EE6-4342-B048-85BDC9FD1C3A}</a:tableStyleId>
              </a:tblPr>
              <a:tblGrid>
                <a:gridCol w="2832100">
                  <a:extLst>
                    <a:ext uri="{9D8B030D-6E8A-4147-A177-3AD203B41FA5}">
                      <a16:colId xmlns:a16="http://schemas.microsoft.com/office/drawing/2014/main" val="3671599961"/>
                    </a:ext>
                  </a:extLst>
                </a:gridCol>
              </a:tblGrid>
              <a:tr h="350956">
                <a:tc>
                  <a:txBody>
                    <a:bodyPr/>
                    <a:lstStyle/>
                    <a:p>
                      <a:pPr algn="ctr" fontAlgn="ctr"/>
                      <a:r>
                        <a:rPr lang="es-PE" sz="1400" b="1" u="none" strike="noStrike" dirty="0">
                          <a:solidFill>
                            <a:schemeClr val="bg1"/>
                          </a:solidFill>
                          <a:effectLst/>
                        </a:rPr>
                        <a:t>PERIODO 2019</a:t>
                      </a:r>
                      <a:endParaRPr lang="es-PE" sz="1400" b="1" i="0" u="none" strike="noStrike" dirty="0">
                        <a:solidFill>
                          <a:schemeClr val="bg1"/>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extLst>
                  <a:ext uri="{0D108BD9-81ED-4DB2-BD59-A6C34878D82A}">
                    <a16:rowId xmlns:a16="http://schemas.microsoft.com/office/drawing/2014/main" val="1172092357"/>
                  </a:ext>
                </a:extLst>
              </a:tr>
              <a:tr h="350956">
                <a:tc>
                  <a:txBody>
                    <a:bodyPr/>
                    <a:lstStyle/>
                    <a:p>
                      <a:pPr algn="ctr" fontAlgn="ctr"/>
                      <a:endParaRPr lang="es-PE" sz="1400" b="0" i="0" u="none" strike="noStrike" dirty="0">
                        <a:solidFill>
                          <a:schemeClr val="accent2"/>
                        </a:solidFill>
                        <a:effectLst/>
                        <a:latin typeface="Calibri" panose="020F0502020204030204" pitchFamily="34" charset="0"/>
                      </a:endParaRPr>
                    </a:p>
                  </a:txBody>
                  <a:tcPr marL="9525" marR="9525"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926639701"/>
                  </a:ext>
                </a:extLst>
              </a:tr>
              <a:tr h="350956">
                <a:tc>
                  <a:txBody>
                    <a:bodyPr/>
                    <a:lstStyle/>
                    <a:p>
                      <a:pPr algn="ctr" fontAlgn="ctr"/>
                      <a:r>
                        <a:rPr lang="es-PE" sz="1400" b="1" u="none" strike="noStrike" dirty="0">
                          <a:solidFill>
                            <a:schemeClr val="bg1"/>
                          </a:solidFill>
                          <a:effectLst/>
                        </a:rPr>
                        <a:t>CANTIDAD DE PERSONAL</a:t>
                      </a:r>
                      <a:endParaRPr lang="es-PE" sz="1400" b="1" i="0" u="none" strike="noStrike" dirty="0">
                        <a:solidFill>
                          <a:schemeClr val="bg1"/>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extLst>
                  <a:ext uri="{0D108BD9-81ED-4DB2-BD59-A6C34878D82A}">
                    <a16:rowId xmlns:a16="http://schemas.microsoft.com/office/drawing/2014/main" val="3070826076"/>
                  </a:ext>
                </a:extLst>
              </a:tr>
              <a:tr h="350956">
                <a:tc>
                  <a:txBody>
                    <a:bodyPr/>
                    <a:lstStyle/>
                    <a:p>
                      <a:pPr algn="ctr" fontAlgn="ctr"/>
                      <a:r>
                        <a:rPr lang="es-PE" sz="1400" u="none" strike="noStrike" dirty="0">
                          <a:effectLst/>
                        </a:rPr>
                        <a:t>560</a:t>
                      </a:r>
                      <a:endParaRPr lang="es-PE" sz="1400" b="0" i="0" u="none" strike="noStrike" dirty="0">
                        <a:solidFill>
                          <a:srgbClr val="000000"/>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264088484"/>
                  </a:ext>
                </a:extLst>
              </a:tr>
              <a:tr h="350956">
                <a:tc>
                  <a:txBody>
                    <a:bodyPr/>
                    <a:lstStyle/>
                    <a:p>
                      <a:pPr algn="ctr" fontAlgn="ctr"/>
                      <a:r>
                        <a:rPr lang="es-PE" sz="1400" b="1" u="none" strike="noStrike" dirty="0">
                          <a:solidFill>
                            <a:schemeClr val="bg1"/>
                          </a:solidFill>
                          <a:effectLst/>
                        </a:rPr>
                        <a:t>CANTIDAD DE CAMIONETAS</a:t>
                      </a:r>
                      <a:endParaRPr lang="es-PE" sz="1400" b="1" i="0" u="none" strike="noStrike" dirty="0">
                        <a:solidFill>
                          <a:schemeClr val="bg1"/>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extLst>
                  <a:ext uri="{0D108BD9-81ED-4DB2-BD59-A6C34878D82A}">
                    <a16:rowId xmlns:a16="http://schemas.microsoft.com/office/drawing/2014/main" val="76459119"/>
                  </a:ext>
                </a:extLst>
              </a:tr>
              <a:tr h="350956">
                <a:tc>
                  <a:txBody>
                    <a:bodyPr/>
                    <a:lstStyle/>
                    <a:p>
                      <a:pPr algn="ctr" fontAlgn="ctr"/>
                      <a:r>
                        <a:rPr lang="es-PE" sz="1400" u="none" strike="noStrike" dirty="0">
                          <a:effectLst/>
                        </a:rPr>
                        <a:t>32</a:t>
                      </a:r>
                      <a:endParaRPr lang="es-PE" sz="1400" b="0" i="0" u="none" strike="noStrike" dirty="0">
                        <a:solidFill>
                          <a:srgbClr val="000000"/>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450188935"/>
                  </a:ext>
                </a:extLst>
              </a:tr>
              <a:tr h="350956">
                <a:tc>
                  <a:txBody>
                    <a:bodyPr/>
                    <a:lstStyle/>
                    <a:p>
                      <a:pPr algn="ctr" fontAlgn="ctr"/>
                      <a:r>
                        <a:rPr lang="es-PE" sz="1400" b="1" u="none" strike="noStrike" dirty="0">
                          <a:solidFill>
                            <a:schemeClr val="bg1"/>
                          </a:solidFill>
                          <a:effectLst/>
                        </a:rPr>
                        <a:t>CANTIDAD DE MOTOS</a:t>
                      </a:r>
                      <a:endParaRPr lang="es-PE" sz="1400" b="1" i="0" u="none" strike="noStrike" dirty="0">
                        <a:solidFill>
                          <a:schemeClr val="bg1"/>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extLst>
                  <a:ext uri="{0D108BD9-81ED-4DB2-BD59-A6C34878D82A}">
                    <a16:rowId xmlns:a16="http://schemas.microsoft.com/office/drawing/2014/main" val="2475584472"/>
                  </a:ext>
                </a:extLst>
              </a:tr>
              <a:tr h="350956">
                <a:tc>
                  <a:txBody>
                    <a:bodyPr/>
                    <a:lstStyle/>
                    <a:p>
                      <a:pPr algn="ctr" fontAlgn="ctr"/>
                      <a:r>
                        <a:rPr lang="es-PE" sz="1400" u="none" strike="noStrike" dirty="0">
                          <a:effectLst/>
                        </a:rPr>
                        <a:t>4</a:t>
                      </a:r>
                      <a:endParaRPr lang="es-PE" sz="1400" b="0" i="0" u="none" strike="noStrike" dirty="0">
                        <a:solidFill>
                          <a:srgbClr val="000000"/>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800016256"/>
                  </a:ext>
                </a:extLst>
              </a:tr>
              <a:tr h="350956">
                <a:tc>
                  <a:txBody>
                    <a:bodyPr/>
                    <a:lstStyle/>
                    <a:p>
                      <a:pPr algn="ctr" fontAlgn="ctr"/>
                      <a:r>
                        <a:rPr lang="es-PE" sz="1400" b="1" u="none" strike="noStrike" dirty="0">
                          <a:solidFill>
                            <a:schemeClr val="bg1"/>
                          </a:solidFill>
                          <a:effectLst/>
                        </a:rPr>
                        <a:t>CANTIDAD DE CÁMARAS</a:t>
                      </a:r>
                      <a:endParaRPr lang="es-PE" sz="1400" b="1" i="0" u="none" strike="noStrike" dirty="0">
                        <a:solidFill>
                          <a:schemeClr val="bg1"/>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extLst>
                  <a:ext uri="{0D108BD9-81ED-4DB2-BD59-A6C34878D82A}">
                    <a16:rowId xmlns:a16="http://schemas.microsoft.com/office/drawing/2014/main" val="3417515751"/>
                  </a:ext>
                </a:extLst>
              </a:tr>
              <a:tr h="350956">
                <a:tc>
                  <a:txBody>
                    <a:bodyPr/>
                    <a:lstStyle/>
                    <a:p>
                      <a:pPr algn="ctr" fontAlgn="ctr"/>
                      <a:r>
                        <a:rPr lang="es-PE" sz="1400" u="none" strike="noStrike" dirty="0">
                          <a:effectLst/>
                        </a:rPr>
                        <a:t>130</a:t>
                      </a:r>
                      <a:endParaRPr lang="es-PE" sz="1400" b="0" i="0" u="none" strike="noStrike" dirty="0">
                        <a:solidFill>
                          <a:srgbClr val="000000"/>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880788968"/>
                  </a:ext>
                </a:extLst>
              </a:tr>
              <a:tr h="350956">
                <a:tc>
                  <a:txBody>
                    <a:bodyPr/>
                    <a:lstStyle/>
                    <a:p>
                      <a:pPr algn="ctr" fontAlgn="ctr"/>
                      <a:r>
                        <a:rPr lang="es-PE" sz="1400" b="1" u="none" strike="noStrike" dirty="0">
                          <a:solidFill>
                            <a:schemeClr val="bg1"/>
                          </a:solidFill>
                          <a:effectLst/>
                        </a:rPr>
                        <a:t>CANTIDAD DE ALARMAS</a:t>
                      </a:r>
                      <a:endParaRPr lang="es-PE" sz="1400" b="1" i="0" u="none" strike="noStrike" dirty="0">
                        <a:solidFill>
                          <a:schemeClr val="bg1"/>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extLst>
                  <a:ext uri="{0D108BD9-81ED-4DB2-BD59-A6C34878D82A}">
                    <a16:rowId xmlns:a16="http://schemas.microsoft.com/office/drawing/2014/main" val="2506203687"/>
                  </a:ext>
                </a:extLst>
              </a:tr>
              <a:tr h="350956">
                <a:tc>
                  <a:txBody>
                    <a:bodyPr/>
                    <a:lstStyle/>
                    <a:p>
                      <a:pPr algn="ctr" fontAlgn="ctr"/>
                      <a:r>
                        <a:rPr lang="es-PE" sz="1400" u="none" strike="noStrike" dirty="0">
                          <a:effectLst/>
                        </a:rPr>
                        <a:t> 200</a:t>
                      </a:r>
                      <a:endParaRPr lang="es-PE" sz="1400" b="0" i="0" u="none" strike="noStrike" dirty="0">
                        <a:solidFill>
                          <a:srgbClr val="000000"/>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861752144"/>
                  </a:ext>
                </a:extLst>
              </a:tr>
              <a:tr h="350956">
                <a:tc>
                  <a:txBody>
                    <a:bodyPr/>
                    <a:lstStyle/>
                    <a:p>
                      <a:pPr algn="ctr" fontAlgn="ctr"/>
                      <a:r>
                        <a:rPr lang="es-PE" sz="1400" b="1" u="none" strike="noStrike" dirty="0">
                          <a:solidFill>
                            <a:schemeClr val="bg1"/>
                          </a:solidFill>
                          <a:effectLst/>
                        </a:rPr>
                        <a:t>CANTIDAD DE SECTORES</a:t>
                      </a:r>
                      <a:endParaRPr lang="es-PE" sz="1400" b="1" i="0" u="none" strike="noStrike" dirty="0">
                        <a:solidFill>
                          <a:schemeClr val="bg1"/>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extLst>
                  <a:ext uri="{0D108BD9-81ED-4DB2-BD59-A6C34878D82A}">
                    <a16:rowId xmlns:a16="http://schemas.microsoft.com/office/drawing/2014/main" val="3559794309"/>
                  </a:ext>
                </a:extLst>
              </a:tr>
              <a:tr h="350956">
                <a:tc>
                  <a:txBody>
                    <a:bodyPr/>
                    <a:lstStyle/>
                    <a:p>
                      <a:pPr algn="ctr" fontAlgn="ctr"/>
                      <a:r>
                        <a:rPr lang="es-PE" sz="1400" u="none" strike="noStrike" dirty="0">
                          <a:effectLst/>
                        </a:rPr>
                        <a:t>13</a:t>
                      </a:r>
                      <a:endParaRPr lang="es-PE" sz="1400" b="0" i="0" u="none" strike="noStrike" dirty="0">
                        <a:solidFill>
                          <a:srgbClr val="000000"/>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279791412"/>
                  </a:ext>
                </a:extLst>
              </a:tr>
            </a:tbl>
          </a:graphicData>
        </a:graphic>
      </p:graphicFrame>
      <p:pic>
        <p:nvPicPr>
          <p:cNvPr id="9" name="Imagen 8">
            <a:extLst>
              <a:ext uri="{FF2B5EF4-FFF2-40B4-BE49-F238E27FC236}">
                <a16:creationId xmlns:a16="http://schemas.microsoft.com/office/drawing/2014/main" id="{FD0E2763-B1D5-4284-BCC1-15AC926E344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210964" y="1745964"/>
            <a:ext cx="4428979" cy="2520280"/>
          </a:xfrm>
          <a:prstGeom prst="rect">
            <a:avLst/>
          </a:prstGeom>
        </p:spPr>
      </p:pic>
      <p:pic>
        <p:nvPicPr>
          <p:cNvPr id="11" name="Imagen 10">
            <a:extLst>
              <a:ext uri="{FF2B5EF4-FFF2-40B4-BE49-F238E27FC236}">
                <a16:creationId xmlns:a16="http://schemas.microsoft.com/office/drawing/2014/main" id="{EA40814B-19AC-4230-A60C-C56B9412E2D2}"/>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210964" y="4336367"/>
            <a:ext cx="4428979" cy="2322981"/>
          </a:xfrm>
          <a:prstGeom prst="rect">
            <a:avLst/>
          </a:prstGeom>
        </p:spPr>
      </p:pic>
      <p:sp>
        <p:nvSpPr>
          <p:cNvPr id="7" name="CuadroTexto 6">
            <a:extLst>
              <a:ext uri="{FF2B5EF4-FFF2-40B4-BE49-F238E27FC236}">
                <a16:creationId xmlns:a16="http://schemas.microsoft.com/office/drawing/2014/main" id="{43B463A9-D9AA-42C5-A281-BD0DE041C823}"/>
              </a:ext>
            </a:extLst>
          </p:cNvPr>
          <p:cNvSpPr txBox="1"/>
          <p:nvPr/>
        </p:nvSpPr>
        <p:spPr>
          <a:xfrm>
            <a:off x="539552" y="148132"/>
            <a:ext cx="8388424" cy="830997"/>
          </a:xfrm>
          <a:prstGeom prst="rect">
            <a:avLst/>
          </a:prstGeom>
          <a:noFill/>
        </p:spPr>
        <p:txBody>
          <a:bodyPr wrap="square">
            <a:spAutoFit/>
          </a:bodyPr>
          <a:lstStyle/>
          <a:p>
            <a:pPr algn="ctr"/>
            <a:r>
              <a:rPr lang="es-MX" sz="2400" dirty="0">
                <a:latin typeface="Bell MT" panose="02020503060305020303" pitchFamily="18" charset="0"/>
              </a:rPr>
              <a:t>EJE ESTRATÉGICO: </a:t>
            </a:r>
            <a:br>
              <a:rPr lang="es-MX" sz="2400" b="1" dirty="0">
                <a:latin typeface="Bell MT" panose="02020503060305020303" pitchFamily="18" charset="0"/>
              </a:rPr>
            </a:br>
            <a:r>
              <a:rPr lang="es-MX" sz="2400" b="1" dirty="0">
                <a:latin typeface="Bell MT" panose="02020503060305020303" pitchFamily="18" charset="0"/>
              </a:rPr>
              <a:t>SEGURIDAD CIUDADANA</a:t>
            </a:r>
            <a:endParaRPr lang="es-PE" sz="2400"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260197899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uadroTexto 2">
            <a:extLst>
              <a:ext uri="{FF2B5EF4-FFF2-40B4-BE49-F238E27FC236}">
                <a16:creationId xmlns:a16="http://schemas.microsoft.com/office/drawing/2014/main" id="{8027C765-1B2F-4E8C-8CB1-B8D437E582B9}"/>
              </a:ext>
            </a:extLst>
          </p:cNvPr>
          <p:cNvSpPr txBox="1"/>
          <p:nvPr/>
        </p:nvSpPr>
        <p:spPr>
          <a:xfrm>
            <a:off x="755576" y="44624"/>
            <a:ext cx="8118648" cy="707886"/>
          </a:xfrm>
          <a:prstGeom prst="rect">
            <a:avLst/>
          </a:prstGeom>
          <a:noFill/>
        </p:spPr>
        <p:txBody>
          <a:bodyPr wrap="square">
            <a:spAutoFit/>
          </a:bodyPr>
          <a:lstStyle/>
          <a:p>
            <a:pPr algn="ctr"/>
            <a:r>
              <a:rPr lang="es-MX" sz="2000" b="1" u="sng" dirty="0">
                <a:latin typeface="Bell MT" panose="02020503060305020303" pitchFamily="18" charset="0"/>
              </a:rPr>
              <a:t>DIAGNOSTICO COMPARATIVO DE SEGURIDAD CIUDADANA AÑOS 2019, 2020, 2021</a:t>
            </a:r>
            <a:endParaRPr lang="es-PE" sz="2000" u="sng" dirty="0">
              <a:effectLst>
                <a:outerShdw blurRad="38100" dist="38100" dir="2700000" algn="tl">
                  <a:srgbClr val="000000">
                    <a:alpha val="43137"/>
                  </a:srgbClr>
                </a:outerShdw>
              </a:effectLst>
            </a:endParaRPr>
          </a:p>
        </p:txBody>
      </p:sp>
      <p:graphicFrame>
        <p:nvGraphicFramePr>
          <p:cNvPr id="2" name="Tabla 1">
            <a:extLst>
              <a:ext uri="{FF2B5EF4-FFF2-40B4-BE49-F238E27FC236}">
                <a16:creationId xmlns:a16="http://schemas.microsoft.com/office/drawing/2014/main" id="{FF346F3B-3F21-4556-A1D0-0576CC1DF8DC}"/>
              </a:ext>
            </a:extLst>
          </p:cNvPr>
          <p:cNvGraphicFramePr>
            <a:graphicFrameLocks noGrp="1"/>
          </p:cNvGraphicFramePr>
          <p:nvPr>
            <p:extLst>
              <p:ext uri="{D42A27DB-BD31-4B8C-83A1-F6EECF244321}">
                <p14:modId xmlns:p14="http://schemas.microsoft.com/office/powerpoint/2010/main" val="109531172"/>
              </p:ext>
            </p:extLst>
          </p:nvPr>
        </p:nvGraphicFramePr>
        <p:xfrm>
          <a:off x="899592" y="1124743"/>
          <a:ext cx="2832100" cy="5489442"/>
        </p:xfrm>
        <a:graphic>
          <a:graphicData uri="http://schemas.openxmlformats.org/drawingml/2006/table">
            <a:tbl>
              <a:tblPr>
                <a:tableStyleId>{5C22544A-7EE6-4342-B048-85BDC9FD1C3A}</a:tableStyleId>
              </a:tblPr>
              <a:tblGrid>
                <a:gridCol w="2832100">
                  <a:extLst>
                    <a:ext uri="{9D8B030D-6E8A-4147-A177-3AD203B41FA5}">
                      <a16:colId xmlns:a16="http://schemas.microsoft.com/office/drawing/2014/main" val="3671599961"/>
                    </a:ext>
                  </a:extLst>
                </a:gridCol>
              </a:tblGrid>
              <a:tr h="392103">
                <a:tc>
                  <a:txBody>
                    <a:bodyPr/>
                    <a:lstStyle/>
                    <a:p>
                      <a:pPr algn="ctr" fontAlgn="ctr"/>
                      <a:r>
                        <a:rPr lang="es-PE" sz="1400" b="1" u="none" strike="noStrike" dirty="0">
                          <a:solidFill>
                            <a:schemeClr val="bg1"/>
                          </a:solidFill>
                          <a:effectLst/>
                        </a:rPr>
                        <a:t>PERIODO 2020</a:t>
                      </a:r>
                      <a:endParaRPr lang="es-PE" sz="1400" b="1" i="0" u="none" strike="noStrike" dirty="0">
                        <a:solidFill>
                          <a:schemeClr val="bg1"/>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extLst>
                  <a:ext uri="{0D108BD9-81ED-4DB2-BD59-A6C34878D82A}">
                    <a16:rowId xmlns:a16="http://schemas.microsoft.com/office/drawing/2014/main" val="1172092357"/>
                  </a:ext>
                </a:extLst>
              </a:tr>
              <a:tr h="392103">
                <a:tc>
                  <a:txBody>
                    <a:bodyPr/>
                    <a:lstStyle/>
                    <a:p>
                      <a:pPr algn="ctr" fontAlgn="ctr"/>
                      <a:endParaRPr lang="es-PE" sz="1400" b="0" i="0" u="none" strike="noStrike" dirty="0">
                        <a:solidFill>
                          <a:srgbClr val="000000"/>
                        </a:solidFill>
                        <a:effectLst/>
                        <a:latin typeface="Calibri" panose="020F0502020204030204" pitchFamily="34" charset="0"/>
                      </a:endParaRPr>
                    </a:p>
                  </a:txBody>
                  <a:tcPr marL="9525" marR="9525"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926639701"/>
                  </a:ext>
                </a:extLst>
              </a:tr>
              <a:tr h="392103">
                <a:tc>
                  <a:txBody>
                    <a:bodyPr/>
                    <a:lstStyle/>
                    <a:p>
                      <a:pPr algn="ctr" fontAlgn="ctr"/>
                      <a:r>
                        <a:rPr lang="es-PE" sz="1400" b="1" u="none" strike="noStrike" dirty="0">
                          <a:solidFill>
                            <a:schemeClr val="bg1"/>
                          </a:solidFill>
                          <a:effectLst/>
                        </a:rPr>
                        <a:t>CANTIDAD DE PERSONAL</a:t>
                      </a:r>
                      <a:endParaRPr lang="es-PE" sz="1400" b="1" i="0" u="none" strike="noStrike" dirty="0">
                        <a:solidFill>
                          <a:schemeClr val="bg1"/>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extLst>
                  <a:ext uri="{0D108BD9-81ED-4DB2-BD59-A6C34878D82A}">
                    <a16:rowId xmlns:a16="http://schemas.microsoft.com/office/drawing/2014/main" val="3070826076"/>
                  </a:ext>
                </a:extLst>
              </a:tr>
              <a:tr h="392103">
                <a:tc>
                  <a:txBody>
                    <a:bodyPr/>
                    <a:lstStyle/>
                    <a:p>
                      <a:pPr algn="ctr" fontAlgn="ctr"/>
                      <a:r>
                        <a:rPr lang="es-PE" sz="1400" u="none" strike="noStrike" dirty="0">
                          <a:effectLst/>
                        </a:rPr>
                        <a:t>590</a:t>
                      </a:r>
                      <a:endParaRPr lang="es-PE" sz="1400" b="0" i="0" u="none" strike="noStrike" dirty="0">
                        <a:solidFill>
                          <a:srgbClr val="000000"/>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264088484"/>
                  </a:ext>
                </a:extLst>
              </a:tr>
              <a:tr h="392103">
                <a:tc>
                  <a:txBody>
                    <a:bodyPr/>
                    <a:lstStyle/>
                    <a:p>
                      <a:pPr algn="ctr" fontAlgn="ctr"/>
                      <a:r>
                        <a:rPr lang="es-PE" sz="1400" b="1" u="none" strike="noStrike" dirty="0">
                          <a:solidFill>
                            <a:schemeClr val="bg1"/>
                          </a:solidFill>
                          <a:effectLst/>
                        </a:rPr>
                        <a:t>CANTIDAD DE CAMIONETAS</a:t>
                      </a:r>
                      <a:endParaRPr lang="es-PE" sz="1400" b="1" i="0" u="none" strike="noStrike" dirty="0">
                        <a:solidFill>
                          <a:schemeClr val="bg1"/>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extLst>
                  <a:ext uri="{0D108BD9-81ED-4DB2-BD59-A6C34878D82A}">
                    <a16:rowId xmlns:a16="http://schemas.microsoft.com/office/drawing/2014/main" val="76459119"/>
                  </a:ext>
                </a:extLst>
              </a:tr>
              <a:tr h="392103">
                <a:tc>
                  <a:txBody>
                    <a:bodyPr/>
                    <a:lstStyle/>
                    <a:p>
                      <a:pPr algn="ctr" fontAlgn="ctr"/>
                      <a:r>
                        <a:rPr lang="es-PE" sz="1400" u="none" strike="noStrike">
                          <a:effectLst/>
                        </a:rPr>
                        <a:t>32</a:t>
                      </a:r>
                      <a:endParaRPr lang="es-PE" sz="1400" b="0" i="0" u="none" strike="noStrike">
                        <a:solidFill>
                          <a:srgbClr val="000000"/>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450188935"/>
                  </a:ext>
                </a:extLst>
              </a:tr>
              <a:tr h="392103">
                <a:tc>
                  <a:txBody>
                    <a:bodyPr/>
                    <a:lstStyle/>
                    <a:p>
                      <a:pPr algn="ctr" fontAlgn="ctr"/>
                      <a:r>
                        <a:rPr lang="es-PE" sz="1400" b="1" u="none" strike="noStrike" dirty="0">
                          <a:solidFill>
                            <a:schemeClr val="bg1"/>
                          </a:solidFill>
                          <a:effectLst/>
                        </a:rPr>
                        <a:t>CANTIDAD DE MOTOS</a:t>
                      </a:r>
                      <a:endParaRPr lang="es-PE" sz="1400" b="1" i="0" u="none" strike="noStrike" dirty="0">
                        <a:solidFill>
                          <a:schemeClr val="bg1"/>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extLst>
                  <a:ext uri="{0D108BD9-81ED-4DB2-BD59-A6C34878D82A}">
                    <a16:rowId xmlns:a16="http://schemas.microsoft.com/office/drawing/2014/main" val="2475584472"/>
                  </a:ext>
                </a:extLst>
              </a:tr>
              <a:tr h="392103">
                <a:tc>
                  <a:txBody>
                    <a:bodyPr/>
                    <a:lstStyle/>
                    <a:p>
                      <a:pPr algn="ctr" fontAlgn="ctr"/>
                      <a:r>
                        <a:rPr lang="es-PE" sz="1400" b="0" i="0" u="none" strike="noStrike" dirty="0">
                          <a:solidFill>
                            <a:srgbClr val="000000"/>
                          </a:solidFill>
                          <a:effectLst/>
                          <a:latin typeface="Calibri" panose="020F0502020204030204" pitchFamily="34" charset="0"/>
                        </a:rPr>
                        <a:t>62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800016256"/>
                  </a:ext>
                </a:extLst>
              </a:tr>
              <a:tr h="392103">
                <a:tc>
                  <a:txBody>
                    <a:bodyPr/>
                    <a:lstStyle/>
                    <a:p>
                      <a:pPr algn="ctr" fontAlgn="ctr"/>
                      <a:r>
                        <a:rPr lang="es-PE" sz="1400" b="1" u="none" strike="noStrike" dirty="0">
                          <a:solidFill>
                            <a:schemeClr val="bg1"/>
                          </a:solidFill>
                          <a:effectLst/>
                        </a:rPr>
                        <a:t>CANTIDAD DE CÁMARAS</a:t>
                      </a:r>
                      <a:endParaRPr lang="es-PE" sz="1400" b="1" i="0" u="none" strike="noStrike" dirty="0">
                        <a:solidFill>
                          <a:schemeClr val="bg1"/>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extLst>
                  <a:ext uri="{0D108BD9-81ED-4DB2-BD59-A6C34878D82A}">
                    <a16:rowId xmlns:a16="http://schemas.microsoft.com/office/drawing/2014/main" val="3417515751"/>
                  </a:ext>
                </a:extLst>
              </a:tr>
              <a:tr h="392103">
                <a:tc>
                  <a:txBody>
                    <a:bodyPr/>
                    <a:lstStyle/>
                    <a:p>
                      <a:pPr algn="ctr" fontAlgn="ctr"/>
                      <a:r>
                        <a:rPr lang="es-PE" sz="1400" u="none" strike="noStrike">
                          <a:effectLst/>
                        </a:rPr>
                        <a:t>130</a:t>
                      </a:r>
                      <a:endParaRPr lang="es-PE" sz="1400" b="0" i="0" u="none" strike="noStrike">
                        <a:solidFill>
                          <a:srgbClr val="000000"/>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880788968"/>
                  </a:ext>
                </a:extLst>
              </a:tr>
              <a:tr h="392103">
                <a:tc>
                  <a:txBody>
                    <a:bodyPr/>
                    <a:lstStyle/>
                    <a:p>
                      <a:pPr algn="ctr" fontAlgn="ctr"/>
                      <a:r>
                        <a:rPr lang="es-PE" sz="1400" b="1" u="none" strike="noStrike" dirty="0">
                          <a:solidFill>
                            <a:schemeClr val="bg1"/>
                          </a:solidFill>
                          <a:effectLst/>
                        </a:rPr>
                        <a:t>CANTIDAD DE ALARMAS</a:t>
                      </a:r>
                      <a:endParaRPr lang="es-PE" sz="1400" b="1" i="0" u="none" strike="noStrike" dirty="0">
                        <a:solidFill>
                          <a:schemeClr val="bg1"/>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extLst>
                  <a:ext uri="{0D108BD9-81ED-4DB2-BD59-A6C34878D82A}">
                    <a16:rowId xmlns:a16="http://schemas.microsoft.com/office/drawing/2014/main" val="2506203687"/>
                  </a:ext>
                </a:extLst>
              </a:tr>
              <a:tr h="392103">
                <a:tc>
                  <a:txBody>
                    <a:bodyPr/>
                    <a:lstStyle/>
                    <a:p>
                      <a:pPr algn="ctr" fontAlgn="ctr"/>
                      <a:r>
                        <a:rPr lang="es-PE" sz="1400" u="none" strike="noStrike" dirty="0">
                          <a:effectLst/>
                        </a:rPr>
                        <a:t> 200</a:t>
                      </a:r>
                      <a:endParaRPr lang="es-PE" sz="1400" b="0" i="0" u="none" strike="noStrike" dirty="0">
                        <a:solidFill>
                          <a:srgbClr val="000000"/>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861752144"/>
                  </a:ext>
                </a:extLst>
              </a:tr>
              <a:tr h="392103">
                <a:tc>
                  <a:txBody>
                    <a:bodyPr/>
                    <a:lstStyle/>
                    <a:p>
                      <a:pPr algn="ctr" fontAlgn="ctr"/>
                      <a:r>
                        <a:rPr lang="es-PE" sz="1400" b="1" u="none" strike="noStrike" dirty="0">
                          <a:solidFill>
                            <a:schemeClr val="bg1"/>
                          </a:solidFill>
                          <a:effectLst/>
                        </a:rPr>
                        <a:t>CANTIDAD DE SECTORES</a:t>
                      </a:r>
                      <a:endParaRPr lang="es-PE" sz="1400" b="1" i="0" u="none" strike="noStrike" dirty="0">
                        <a:solidFill>
                          <a:schemeClr val="bg1"/>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extLst>
                  <a:ext uri="{0D108BD9-81ED-4DB2-BD59-A6C34878D82A}">
                    <a16:rowId xmlns:a16="http://schemas.microsoft.com/office/drawing/2014/main" val="3559794309"/>
                  </a:ext>
                </a:extLst>
              </a:tr>
              <a:tr h="392103">
                <a:tc>
                  <a:txBody>
                    <a:bodyPr/>
                    <a:lstStyle/>
                    <a:p>
                      <a:pPr algn="ctr" fontAlgn="ctr"/>
                      <a:r>
                        <a:rPr lang="es-PE" sz="1400" u="none" strike="noStrike" dirty="0">
                          <a:effectLst/>
                        </a:rPr>
                        <a:t>13</a:t>
                      </a:r>
                      <a:endParaRPr lang="es-PE" sz="1400" b="0" i="0" u="none" strike="noStrike" dirty="0">
                        <a:solidFill>
                          <a:srgbClr val="000000"/>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279791412"/>
                  </a:ext>
                </a:extLst>
              </a:tr>
            </a:tbl>
          </a:graphicData>
        </a:graphic>
      </p:graphicFrame>
      <p:pic>
        <p:nvPicPr>
          <p:cNvPr id="5" name="Imagen 4">
            <a:extLst>
              <a:ext uri="{FF2B5EF4-FFF2-40B4-BE49-F238E27FC236}">
                <a16:creationId xmlns:a16="http://schemas.microsoft.com/office/drawing/2014/main" id="{22F79F94-2B61-45E2-AAC3-C044A86ABA9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132067" y="3869464"/>
            <a:ext cx="4572000" cy="2754594"/>
          </a:xfrm>
          <a:prstGeom prst="rect">
            <a:avLst/>
          </a:prstGeom>
        </p:spPr>
      </p:pic>
      <p:pic>
        <p:nvPicPr>
          <p:cNvPr id="6" name="Imagen 5">
            <a:extLst>
              <a:ext uri="{FF2B5EF4-FFF2-40B4-BE49-F238E27FC236}">
                <a16:creationId xmlns:a16="http://schemas.microsoft.com/office/drawing/2014/main" id="{0A6D7470-399B-4060-9186-C12843639717}"/>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139952" y="1124743"/>
            <a:ext cx="4572000" cy="2677866"/>
          </a:xfrm>
          <a:prstGeom prst="rect">
            <a:avLst/>
          </a:prstGeom>
        </p:spPr>
      </p:pic>
    </p:spTree>
    <p:extLst>
      <p:ext uri="{BB962C8B-B14F-4D97-AF65-F5344CB8AC3E}">
        <p14:creationId xmlns:p14="http://schemas.microsoft.com/office/powerpoint/2010/main" val="10486360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uadroTexto 2">
            <a:extLst>
              <a:ext uri="{FF2B5EF4-FFF2-40B4-BE49-F238E27FC236}">
                <a16:creationId xmlns:a16="http://schemas.microsoft.com/office/drawing/2014/main" id="{8027C765-1B2F-4E8C-8CB1-B8D437E582B9}"/>
              </a:ext>
            </a:extLst>
          </p:cNvPr>
          <p:cNvSpPr txBox="1"/>
          <p:nvPr/>
        </p:nvSpPr>
        <p:spPr>
          <a:xfrm>
            <a:off x="755576" y="226284"/>
            <a:ext cx="8118648" cy="646331"/>
          </a:xfrm>
          <a:prstGeom prst="rect">
            <a:avLst/>
          </a:prstGeom>
          <a:noFill/>
        </p:spPr>
        <p:txBody>
          <a:bodyPr wrap="square">
            <a:spAutoFit/>
          </a:bodyPr>
          <a:lstStyle/>
          <a:p>
            <a:pPr algn="ctr"/>
            <a:r>
              <a:rPr lang="es-MX" b="1" u="sng" dirty="0">
                <a:latin typeface="Bell MT" panose="02020503060305020303" pitchFamily="18" charset="0"/>
              </a:rPr>
              <a:t>DIAGNOSTICO COMPARATIVO DE SEGURIDAD CIUDADANA AÑOS 2019, 2020, 2021</a:t>
            </a:r>
            <a:endParaRPr lang="es-PE" u="sng" dirty="0">
              <a:effectLst>
                <a:outerShdw blurRad="38100" dist="38100" dir="2700000" algn="tl">
                  <a:srgbClr val="000000">
                    <a:alpha val="43137"/>
                  </a:srgbClr>
                </a:outerShdw>
              </a:effectLst>
            </a:endParaRPr>
          </a:p>
        </p:txBody>
      </p:sp>
      <p:graphicFrame>
        <p:nvGraphicFramePr>
          <p:cNvPr id="2" name="Tabla 1">
            <a:extLst>
              <a:ext uri="{FF2B5EF4-FFF2-40B4-BE49-F238E27FC236}">
                <a16:creationId xmlns:a16="http://schemas.microsoft.com/office/drawing/2014/main" id="{FF346F3B-3F21-4556-A1D0-0576CC1DF8DC}"/>
              </a:ext>
            </a:extLst>
          </p:cNvPr>
          <p:cNvGraphicFramePr>
            <a:graphicFrameLocks noGrp="1"/>
          </p:cNvGraphicFramePr>
          <p:nvPr>
            <p:extLst>
              <p:ext uri="{D42A27DB-BD31-4B8C-83A1-F6EECF244321}">
                <p14:modId xmlns:p14="http://schemas.microsoft.com/office/powerpoint/2010/main" val="3000480694"/>
              </p:ext>
            </p:extLst>
          </p:nvPr>
        </p:nvGraphicFramePr>
        <p:xfrm>
          <a:off x="899592" y="1124743"/>
          <a:ext cx="2832100" cy="5489442"/>
        </p:xfrm>
        <a:graphic>
          <a:graphicData uri="http://schemas.openxmlformats.org/drawingml/2006/table">
            <a:tbl>
              <a:tblPr>
                <a:tableStyleId>{5C22544A-7EE6-4342-B048-85BDC9FD1C3A}</a:tableStyleId>
              </a:tblPr>
              <a:tblGrid>
                <a:gridCol w="2832100">
                  <a:extLst>
                    <a:ext uri="{9D8B030D-6E8A-4147-A177-3AD203B41FA5}">
                      <a16:colId xmlns:a16="http://schemas.microsoft.com/office/drawing/2014/main" val="3671599961"/>
                    </a:ext>
                  </a:extLst>
                </a:gridCol>
              </a:tblGrid>
              <a:tr h="392103">
                <a:tc>
                  <a:txBody>
                    <a:bodyPr/>
                    <a:lstStyle/>
                    <a:p>
                      <a:pPr algn="ctr" fontAlgn="ctr"/>
                      <a:r>
                        <a:rPr lang="es-PE" sz="1400" b="1" u="none" strike="noStrike" dirty="0">
                          <a:solidFill>
                            <a:schemeClr val="bg1"/>
                          </a:solidFill>
                          <a:effectLst/>
                        </a:rPr>
                        <a:t>PERIODO 2021</a:t>
                      </a:r>
                      <a:endParaRPr lang="es-PE" sz="1400" b="1" i="0" u="none" strike="noStrike" dirty="0">
                        <a:solidFill>
                          <a:schemeClr val="bg1"/>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extLst>
                  <a:ext uri="{0D108BD9-81ED-4DB2-BD59-A6C34878D82A}">
                    <a16:rowId xmlns:a16="http://schemas.microsoft.com/office/drawing/2014/main" val="1172092357"/>
                  </a:ext>
                </a:extLst>
              </a:tr>
              <a:tr h="392103">
                <a:tc>
                  <a:txBody>
                    <a:bodyPr/>
                    <a:lstStyle/>
                    <a:p>
                      <a:pPr algn="ctr" fontAlgn="ctr"/>
                      <a:endParaRPr lang="es-PE" sz="1400" b="0" i="0" u="none" strike="noStrike" dirty="0">
                        <a:solidFill>
                          <a:srgbClr val="000000"/>
                        </a:solidFill>
                        <a:effectLst/>
                        <a:latin typeface="Calibri" panose="020F0502020204030204" pitchFamily="34" charset="0"/>
                      </a:endParaRPr>
                    </a:p>
                  </a:txBody>
                  <a:tcPr marL="9525" marR="9525"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926639701"/>
                  </a:ext>
                </a:extLst>
              </a:tr>
              <a:tr h="392103">
                <a:tc>
                  <a:txBody>
                    <a:bodyPr/>
                    <a:lstStyle/>
                    <a:p>
                      <a:pPr algn="ctr" fontAlgn="ctr"/>
                      <a:r>
                        <a:rPr lang="es-PE" sz="1400" b="1" u="none" strike="noStrike" dirty="0">
                          <a:solidFill>
                            <a:schemeClr val="bg1"/>
                          </a:solidFill>
                          <a:effectLst/>
                        </a:rPr>
                        <a:t>CANTIDAD DE PERSONAL</a:t>
                      </a:r>
                      <a:endParaRPr lang="es-PE" sz="1400" b="1" i="0" u="none" strike="noStrike" dirty="0">
                        <a:solidFill>
                          <a:schemeClr val="bg1"/>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extLst>
                  <a:ext uri="{0D108BD9-81ED-4DB2-BD59-A6C34878D82A}">
                    <a16:rowId xmlns:a16="http://schemas.microsoft.com/office/drawing/2014/main" val="3070826076"/>
                  </a:ext>
                </a:extLst>
              </a:tr>
              <a:tr h="392103">
                <a:tc>
                  <a:txBody>
                    <a:bodyPr/>
                    <a:lstStyle/>
                    <a:p>
                      <a:pPr algn="ctr" fontAlgn="ctr"/>
                      <a:r>
                        <a:rPr lang="es-PE" sz="1400" b="0" i="0" u="none" strike="noStrike" dirty="0">
                          <a:solidFill>
                            <a:srgbClr val="000000"/>
                          </a:solidFill>
                          <a:effectLst/>
                          <a:latin typeface="Calibri" panose="020F0502020204030204" pitchFamily="34" charset="0"/>
                        </a:rPr>
                        <a:t>445</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264088484"/>
                  </a:ext>
                </a:extLst>
              </a:tr>
              <a:tr h="392103">
                <a:tc>
                  <a:txBody>
                    <a:bodyPr/>
                    <a:lstStyle/>
                    <a:p>
                      <a:pPr algn="ctr" fontAlgn="ctr"/>
                      <a:r>
                        <a:rPr lang="es-PE" sz="1400" b="1" u="none" strike="noStrike" dirty="0">
                          <a:solidFill>
                            <a:schemeClr val="bg1"/>
                          </a:solidFill>
                          <a:effectLst/>
                        </a:rPr>
                        <a:t>CANTIDAD DE CAMIONETAS</a:t>
                      </a:r>
                      <a:endParaRPr lang="es-PE" sz="1400" b="1" i="0" u="none" strike="noStrike" dirty="0">
                        <a:solidFill>
                          <a:schemeClr val="bg1"/>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extLst>
                  <a:ext uri="{0D108BD9-81ED-4DB2-BD59-A6C34878D82A}">
                    <a16:rowId xmlns:a16="http://schemas.microsoft.com/office/drawing/2014/main" val="76459119"/>
                  </a:ext>
                </a:extLst>
              </a:tr>
              <a:tr h="392103">
                <a:tc>
                  <a:txBody>
                    <a:bodyPr/>
                    <a:lstStyle/>
                    <a:p>
                      <a:pPr algn="ctr" fontAlgn="ctr"/>
                      <a:r>
                        <a:rPr lang="es-PE" sz="1400" u="none" strike="noStrike" dirty="0">
                          <a:effectLst/>
                        </a:rPr>
                        <a:t>37</a:t>
                      </a:r>
                      <a:endParaRPr lang="es-PE" sz="1400" b="0" i="0" u="none" strike="noStrike" dirty="0">
                        <a:solidFill>
                          <a:srgbClr val="000000"/>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450188935"/>
                  </a:ext>
                </a:extLst>
              </a:tr>
              <a:tr h="392103">
                <a:tc>
                  <a:txBody>
                    <a:bodyPr/>
                    <a:lstStyle/>
                    <a:p>
                      <a:pPr algn="ctr" fontAlgn="ctr"/>
                      <a:r>
                        <a:rPr lang="es-PE" sz="1400" b="1" u="none" strike="noStrike" dirty="0">
                          <a:solidFill>
                            <a:schemeClr val="bg1"/>
                          </a:solidFill>
                          <a:effectLst/>
                        </a:rPr>
                        <a:t>CANTIDAD DE MOTOS</a:t>
                      </a:r>
                      <a:endParaRPr lang="es-PE" sz="1400" b="1" i="0" u="none" strike="noStrike" dirty="0">
                        <a:solidFill>
                          <a:schemeClr val="bg1"/>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extLst>
                  <a:ext uri="{0D108BD9-81ED-4DB2-BD59-A6C34878D82A}">
                    <a16:rowId xmlns:a16="http://schemas.microsoft.com/office/drawing/2014/main" val="2475584472"/>
                  </a:ext>
                </a:extLst>
              </a:tr>
              <a:tr h="392103">
                <a:tc>
                  <a:txBody>
                    <a:bodyPr/>
                    <a:lstStyle/>
                    <a:p>
                      <a:pPr algn="ctr" fontAlgn="ctr"/>
                      <a:r>
                        <a:rPr lang="es-PE" sz="1400" b="0" i="0" u="none" strike="noStrike" dirty="0">
                          <a:solidFill>
                            <a:srgbClr val="000000"/>
                          </a:solidFill>
                          <a:effectLst/>
                          <a:latin typeface="Calibri" panose="020F0502020204030204" pitchFamily="34" charset="0"/>
                        </a:rPr>
                        <a:t>62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800016256"/>
                  </a:ext>
                </a:extLst>
              </a:tr>
              <a:tr h="392103">
                <a:tc>
                  <a:txBody>
                    <a:bodyPr/>
                    <a:lstStyle/>
                    <a:p>
                      <a:pPr algn="ctr" fontAlgn="ctr"/>
                      <a:r>
                        <a:rPr lang="es-PE" sz="1400" b="1" u="none" strike="noStrike" dirty="0">
                          <a:solidFill>
                            <a:schemeClr val="bg1"/>
                          </a:solidFill>
                          <a:effectLst/>
                        </a:rPr>
                        <a:t>CANTIDAD DE CÁMARAS</a:t>
                      </a:r>
                      <a:endParaRPr lang="es-PE" sz="1400" b="1" i="0" u="none" strike="noStrike" dirty="0">
                        <a:solidFill>
                          <a:schemeClr val="bg1"/>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extLst>
                  <a:ext uri="{0D108BD9-81ED-4DB2-BD59-A6C34878D82A}">
                    <a16:rowId xmlns:a16="http://schemas.microsoft.com/office/drawing/2014/main" val="3417515751"/>
                  </a:ext>
                </a:extLst>
              </a:tr>
              <a:tr h="392103">
                <a:tc>
                  <a:txBody>
                    <a:bodyPr/>
                    <a:lstStyle/>
                    <a:p>
                      <a:pPr algn="ctr" fontAlgn="ctr"/>
                      <a:r>
                        <a:rPr lang="es-PE" sz="1400" u="none" strike="noStrike">
                          <a:effectLst/>
                        </a:rPr>
                        <a:t>130</a:t>
                      </a:r>
                      <a:endParaRPr lang="es-PE" sz="1400" b="0" i="0" u="none" strike="noStrike">
                        <a:solidFill>
                          <a:srgbClr val="000000"/>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880788968"/>
                  </a:ext>
                </a:extLst>
              </a:tr>
              <a:tr h="392103">
                <a:tc>
                  <a:txBody>
                    <a:bodyPr/>
                    <a:lstStyle/>
                    <a:p>
                      <a:pPr algn="ctr" fontAlgn="ctr"/>
                      <a:r>
                        <a:rPr lang="es-PE" sz="1400" b="1" u="none" strike="noStrike" dirty="0">
                          <a:solidFill>
                            <a:schemeClr val="bg1"/>
                          </a:solidFill>
                          <a:effectLst/>
                        </a:rPr>
                        <a:t>CANTIDAD DE ALARMAS</a:t>
                      </a:r>
                      <a:endParaRPr lang="es-PE" sz="1400" b="1" i="0" u="none" strike="noStrike" dirty="0">
                        <a:solidFill>
                          <a:schemeClr val="bg1"/>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extLst>
                  <a:ext uri="{0D108BD9-81ED-4DB2-BD59-A6C34878D82A}">
                    <a16:rowId xmlns:a16="http://schemas.microsoft.com/office/drawing/2014/main" val="2506203687"/>
                  </a:ext>
                </a:extLst>
              </a:tr>
              <a:tr h="392103">
                <a:tc>
                  <a:txBody>
                    <a:bodyPr/>
                    <a:lstStyle/>
                    <a:p>
                      <a:pPr algn="ctr" fontAlgn="ctr"/>
                      <a:r>
                        <a:rPr lang="es-PE" sz="1400" b="0" i="0" u="none" strike="noStrike" dirty="0">
                          <a:solidFill>
                            <a:srgbClr val="000000"/>
                          </a:solidFill>
                          <a:effectLst/>
                          <a:latin typeface="Calibri" panose="020F0502020204030204" pitchFamily="34" charset="0"/>
                        </a:rPr>
                        <a:t>200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861752144"/>
                  </a:ext>
                </a:extLst>
              </a:tr>
              <a:tr h="392103">
                <a:tc>
                  <a:txBody>
                    <a:bodyPr/>
                    <a:lstStyle/>
                    <a:p>
                      <a:pPr algn="ctr" fontAlgn="ctr"/>
                      <a:r>
                        <a:rPr lang="es-PE" sz="1400" b="1" u="none" strike="noStrike" dirty="0">
                          <a:solidFill>
                            <a:schemeClr val="bg1"/>
                          </a:solidFill>
                          <a:effectLst/>
                        </a:rPr>
                        <a:t>CANTIDAD DE SECTORES</a:t>
                      </a:r>
                      <a:endParaRPr lang="es-PE" sz="1400" b="1" i="0" u="none" strike="noStrike" dirty="0">
                        <a:solidFill>
                          <a:schemeClr val="bg1"/>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extLst>
                  <a:ext uri="{0D108BD9-81ED-4DB2-BD59-A6C34878D82A}">
                    <a16:rowId xmlns:a16="http://schemas.microsoft.com/office/drawing/2014/main" val="3559794309"/>
                  </a:ext>
                </a:extLst>
              </a:tr>
              <a:tr h="392103">
                <a:tc>
                  <a:txBody>
                    <a:bodyPr/>
                    <a:lstStyle/>
                    <a:p>
                      <a:pPr algn="ctr" fontAlgn="ctr"/>
                      <a:r>
                        <a:rPr lang="es-PE" sz="1400" u="none" strike="noStrike" dirty="0">
                          <a:effectLst/>
                        </a:rPr>
                        <a:t>13</a:t>
                      </a:r>
                      <a:endParaRPr lang="es-PE" sz="1400" b="0" i="0" u="none" strike="noStrike" dirty="0">
                        <a:solidFill>
                          <a:srgbClr val="000000"/>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279791412"/>
                  </a:ext>
                </a:extLst>
              </a:tr>
            </a:tbl>
          </a:graphicData>
        </a:graphic>
      </p:graphicFrame>
      <p:pic>
        <p:nvPicPr>
          <p:cNvPr id="11" name="Imagen 10">
            <a:extLst>
              <a:ext uri="{FF2B5EF4-FFF2-40B4-BE49-F238E27FC236}">
                <a16:creationId xmlns:a16="http://schemas.microsoft.com/office/drawing/2014/main" id="{B985266F-4448-4D57-8021-611FAFC1A51A}"/>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032448" y="1112165"/>
            <a:ext cx="4841776" cy="2676875"/>
          </a:xfrm>
          <a:prstGeom prst="rect">
            <a:avLst/>
          </a:prstGeom>
        </p:spPr>
      </p:pic>
      <p:pic>
        <p:nvPicPr>
          <p:cNvPr id="13" name="Imagen 12">
            <a:extLst>
              <a:ext uri="{FF2B5EF4-FFF2-40B4-BE49-F238E27FC236}">
                <a16:creationId xmlns:a16="http://schemas.microsoft.com/office/drawing/2014/main" id="{C1F2D3A0-FC6A-4689-98F5-44B60798F30D}"/>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032448" y="3932109"/>
            <a:ext cx="4841776" cy="2687249"/>
          </a:xfrm>
          <a:prstGeom prst="rect">
            <a:avLst/>
          </a:prstGeom>
        </p:spPr>
      </p:pic>
    </p:spTree>
    <p:extLst>
      <p:ext uri="{BB962C8B-B14F-4D97-AF65-F5344CB8AC3E}">
        <p14:creationId xmlns:p14="http://schemas.microsoft.com/office/powerpoint/2010/main" val="155846382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uadroTexto 4">
            <a:extLst>
              <a:ext uri="{FF2B5EF4-FFF2-40B4-BE49-F238E27FC236}">
                <a16:creationId xmlns:a16="http://schemas.microsoft.com/office/drawing/2014/main" id="{BD5E1174-0377-450A-BADC-57AA5487B15E}"/>
              </a:ext>
            </a:extLst>
          </p:cNvPr>
          <p:cNvSpPr txBox="1"/>
          <p:nvPr/>
        </p:nvSpPr>
        <p:spPr>
          <a:xfrm>
            <a:off x="728700" y="260648"/>
            <a:ext cx="8118648" cy="646331"/>
          </a:xfrm>
          <a:prstGeom prst="rect">
            <a:avLst/>
          </a:prstGeom>
          <a:noFill/>
        </p:spPr>
        <p:txBody>
          <a:bodyPr wrap="square">
            <a:spAutoFit/>
          </a:bodyPr>
          <a:lstStyle/>
          <a:p>
            <a:pPr algn="ctr"/>
            <a:r>
              <a:rPr lang="es-MX" b="1" u="sng" dirty="0">
                <a:latin typeface="Bell MT" panose="02020503060305020303" pitchFamily="18" charset="0"/>
              </a:rPr>
              <a:t>DIAGNOSTICO COMPARATIVO DE SEGURIDAD CIUDADANA AÑOS 2019, 2020, 2021</a:t>
            </a:r>
            <a:endParaRPr lang="es-PE" u="sng" dirty="0">
              <a:effectLst>
                <a:outerShdw blurRad="38100" dist="38100" dir="2700000" algn="tl">
                  <a:srgbClr val="000000">
                    <a:alpha val="43137"/>
                  </a:srgbClr>
                </a:outerShdw>
              </a:effectLst>
            </a:endParaRPr>
          </a:p>
        </p:txBody>
      </p:sp>
      <p:graphicFrame>
        <p:nvGraphicFramePr>
          <p:cNvPr id="6" name="Tabla 5">
            <a:extLst>
              <a:ext uri="{FF2B5EF4-FFF2-40B4-BE49-F238E27FC236}">
                <a16:creationId xmlns:a16="http://schemas.microsoft.com/office/drawing/2014/main" id="{44384185-0FA9-421E-A3D1-CBE401D4C5A8}"/>
              </a:ext>
            </a:extLst>
          </p:cNvPr>
          <p:cNvGraphicFramePr>
            <a:graphicFrameLocks noGrp="1"/>
          </p:cNvGraphicFramePr>
          <p:nvPr>
            <p:extLst>
              <p:ext uri="{D42A27DB-BD31-4B8C-83A1-F6EECF244321}">
                <p14:modId xmlns:p14="http://schemas.microsoft.com/office/powerpoint/2010/main" val="3669385210"/>
              </p:ext>
            </p:extLst>
          </p:nvPr>
        </p:nvGraphicFramePr>
        <p:xfrm>
          <a:off x="815725" y="1268760"/>
          <a:ext cx="2376264" cy="5328596"/>
        </p:xfrm>
        <a:graphic>
          <a:graphicData uri="http://schemas.openxmlformats.org/drawingml/2006/table">
            <a:tbl>
              <a:tblPr>
                <a:tableStyleId>{5C22544A-7EE6-4342-B048-85BDC9FD1C3A}</a:tableStyleId>
              </a:tblPr>
              <a:tblGrid>
                <a:gridCol w="2376264">
                  <a:extLst>
                    <a:ext uri="{9D8B030D-6E8A-4147-A177-3AD203B41FA5}">
                      <a16:colId xmlns:a16="http://schemas.microsoft.com/office/drawing/2014/main" val="3671599961"/>
                    </a:ext>
                  </a:extLst>
                </a:gridCol>
              </a:tblGrid>
              <a:tr h="380614">
                <a:tc>
                  <a:txBody>
                    <a:bodyPr/>
                    <a:lstStyle/>
                    <a:p>
                      <a:pPr algn="ctr" fontAlgn="ctr"/>
                      <a:r>
                        <a:rPr lang="es-PE" sz="1400" b="1" u="none" strike="noStrike" dirty="0">
                          <a:solidFill>
                            <a:schemeClr val="bg1"/>
                          </a:solidFill>
                          <a:effectLst/>
                        </a:rPr>
                        <a:t>PERIODO 2019</a:t>
                      </a:r>
                      <a:endParaRPr lang="es-PE" sz="1400" b="1" i="0" u="none" strike="noStrike" dirty="0">
                        <a:solidFill>
                          <a:schemeClr val="bg1"/>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extLst>
                  <a:ext uri="{0D108BD9-81ED-4DB2-BD59-A6C34878D82A}">
                    <a16:rowId xmlns:a16="http://schemas.microsoft.com/office/drawing/2014/main" val="1172092357"/>
                  </a:ext>
                </a:extLst>
              </a:tr>
              <a:tr h="380614">
                <a:tc>
                  <a:txBody>
                    <a:bodyPr/>
                    <a:lstStyle/>
                    <a:p>
                      <a:pPr algn="ctr" fontAlgn="ctr"/>
                      <a:endParaRPr lang="es-PE" sz="1400" b="0" i="0" u="none" strike="noStrike" dirty="0">
                        <a:solidFill>
                          <a:schemeClr val="accent2"/>
                        </a:solidFill>
                        <a:effectLst/>
                        <a:latin typeface="Calibri" panose="020F0502020204030204" pitchFamily="34" charset="0"/>
                      </a:endParaRPr>
                    </a:p>
                  </a:txBody>
                  <a:tcPr marL="9525" marR="9525"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926639701"/>
                  </a:ext>
                </a:extLst>
              </a:tr>
              <a:tr h="380614">
                <a:tc>
                  <a:txBody>
                    <a:bodyPr/>
                    <a:lstStyle/>
                    <a:p>
                      <a:pPr algn="ctr" fontAlgn="ctr"/>
                      <a:r>
                        <a:rPr lang="es-PE" sz="1400" b="1" u="none" strike="noStrike" dirty="0">
                          <a:solidFill>
                            <a:schemeClr val="bg1"/>
                          </a:solidFill>
                          <a:effectLst/>
                        </a:rPr>
                        <a:t>CANTIDAD DE PERSONAL</a:t>
                      </a:r>
                      <a:endParaRPr lang="es-PE" sz="1400" b="1" i="0" u="none" strike="noStrike" dirty="0">
                        <a:solidFill>
                          <a:schemeClr val="bg1"/>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extLst>
                  <a:ext uri="{0D108BD9-81ED-4DB2-BD59-A6C34878D82A}">
                    <a16:rowId xmlns:a16="http://schemas.microsoft.com/office/drawing/2014/main" val="3070826076"/>
                  </a:ext>
                </a:extLst>
              </a:tr>
              <a:tr h="380614">
                <a:tc>
                  <a:txBody>
                    <a:bodyPr/>
                    <a:lstStyle/>
                    <a:p>
                      <a:pPr algn="ctr" fontAlgn="ctr"/>
                      <a:r>
                        <a:rPr lang="es-PE" sz="1400" u="none" strike="noStrike" dirty="0">
                          <a:effectLst/>
                        </a:rPr>
                        <a:t>560</a:t>
                      </a:r>
                      <a:endParaRPr lang="es-PE" sz="1400" b="0" i="0" u="none" strike="noStrike" dirty="0">
                        <a:solidFill>
                          <a:srgbClr val="000000"/>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264088484"/>
                  </a:ext>
                </a:extLst>
              </a:tr>
              <a:tr h="380614">
                <a:tc>
                  <a:txBody>
                    <a:bodyPr/>
                    <a:lstStyle/>
                    <a:p>
                      <a:pPr algn="ctr" fontAlgn="ctr"/>
                      <a:r>
                        <a:rPr lang="es-PE" sz="1400" b="1" u="none" strike="noStrike" dirty="0">
                          <a:solidFill>
                            <a:schemeClr val="bg1"/>
                          </a:solidFill>
                          <a:effectLst/>
                        </a:rPr>
                        <a:t>CANTIDAD DE CAMIONETAS</a:t>
                      </a:r>
                      <a:endParaRPr lang="es-PE" sz="1400" b="1" i="0" u="none" strike="noStrike" dirty="0">
                        <a:solidFill>
                          <a:schemeClr val="bg1"/>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extLst>
                  <a:ext uri="{0D108BD9-81ED-4DB2-BD59-A6C34878D82A}">
                    <a16:rowId xmlns:a16="http://schemas.microsoft.com/office/drawing/2014/main" val="76459119"/>
                  </a:ext>
                </a:extLst>
              </a:tr>
              <a:tr h="380614">
                <a:tc>
                  <a:txBody>
                    <a:bodyPr/>
                    <a:lstStyle/>
                    <a:p>
                      <a:pPr algn="ctr" fontAlgn="ctr"/>
                      <a:r>
                        <a:rPr lang="es-PE" sz="1400" u="none" strike="noStrike">
                          <a:effectLst/>
                        </a:rPr>
                        <a:t>32</a:t>
                      </a:r>
                      <a:endParaRPr lang="es-PE" sz="1400" b="0" i="0" u="none" strike="noStrike">
                        <a:solidFill>
                          <a:srgbClr val="000000"/>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450188935"/>
                  </a:ext>
                </a:extLst>
              </a:tr>
              <a:tr h="380614">
                <a:tc>
                  <a:txBody>
                    <a:bodyPr/>
                    <a:lstStyle/>
                    <a:p>
                      <a:pPr algn="ctr" fontAlgn="ctr"/>
                      <a:r>
                        <a:rPr lang="es-PE" sz="1400" b="1" u="none" strike="noStrike" dirty="0">
                          <a:solidFill>
                            <a:schemeClr val="bg1"/>
                          </a:solidFill>
                          <a:effectLst/>
                        </a:rPr>
                        <a:t>CANTIDAD DE MOTOS</a:t>
                      </a:r>
                      <a:endParaRPr lang="es-PE" sz="1400" b="1" i="0" u="none" strike="noStrike" dirty="0">
                        <a:solidFill>
                          <a:schemeClr val="bg1"/>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extLst>
                  <a:ext uri="{0D108BD9-81ED-4DB2-BD59-A6C34878D82A}">
                    <a16:rowId xmlns:a16="http://schemas.microsoft.com/office/drawing/2014/main" val="2475584472"/>
                  </a:ext>
                </a:extLst>
              </a:tr>
              <a:tr h="380614">
                <a:tc>
                  <a:txBody>
                    <a:bodyPr/>
                    <a:lstStyle/>
                    <a:p>
                      <a:pPr algn="ctr" fontAlgn="ctr"/>
                      <a:r>
                        <a:rPr lang="es-PE" sz="1400" u="none" strike="noStrike">
                          <a:effectLst/>
                        </a:rPr>
                        <a:t>4</a:t>
                      </a:r>
                      <a:endParaRPr lang="es-PE" sz="1400" b="0" i="0" u="none" strike="noStrike">
                        <a:solidFill>
                          <a:srgbClr val="000000"/>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800016256"/>
                  </a:ext>
                </a:extLst>
              </a:tr>
              <a:tr h="380614">
                <a:tc>
                  <a:txBody>
                    <a:bodyPr/>
                    <a:lstStyle/>
                    <a:p>
                      <a:pPr algn="ctr" fontAlgn="ctr"/>
                      <a:r>
                        <a:rPr lang="es-PE" sz="1400" b="1" u="none" strike="noStrike" dirty="0">
                          <a:solidFill>
                            <a:schemeClr val="bg1"/>
                          </a:solidFill>
                          <a:effectLst/>
                        </a:rPr>
                        <a:t>CANTIDAD DE CAMARÁS</a:t>
                      </a:r>
                      <a:endParaRPr lang="es-PE" sz="1400" b="1" i="0" u="none" strike="noStrike" dirty="0">
                        <a:solidFill>
                          <a:schemeClr val="bg1"/>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extLst>
                  <a:ext uri="{0D108BD9-81ED-4DB2-BD59-A6C34878D82A}">
                    <a16:rowId xmlns:a16="http://schemas.microsoft.com/office/drawing/2014/main" val="3417515751"/>
                  </a:ext>
                </a:extLst>
              </a:tr>
              <a:tr h="380614">
                <a:tc>
                  <a:txBody>
                    <a:bodyPr/>
                    <a:lstStyle/>
                    <a:p>
                      <a:pPr algn="ctr" fontAlgn="ctr"/>
                      <a:r>
                        <a:rPr lang="es-PE" sz="1400" u="none" strike="noStrike">
                          <a:effectLst/>
                        </a:rPr>
                        <a:t>130</a:t>
                      </a:r>
                      <a:endParaRPr lang="es-PE" sz="1400" b="0" i="0" u="none" strike="noStrike">
                        <a:solidFill>
                          <a:srgbClr val="000000"/>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880788968"/>
                  </a:ext>
                </a:extLst>
              </a:tr>
              <a:tr h="380614">
                <a:tc>
                  <a:txBody>
                    <a:bodyPr/>
                    <a:lstStyle/>
                    <a:p>
                      <a:pPr algn="ctr" fontAlgn="ctr"/>
                      <a:r>
                        <a:rPr lang="es-PE" sz="1400" b="1" u="none" strike="noStrike" dirty="0">
                          <a:solidFill>
                            <a:schemeClr val="bg1"/>
                          </a:solidFill>
                          <a:effectLst/>
                        </a:rPr>
                        <a:t>CANTIDAD DE ALARMAS</a:t>
                      </a:r>
                      <a:endParaRPr lang="es-PE" sz="1400" b="1" i="0" u="none" strike="noStrike" dirty="0">
                        <a:solidFill>
                          <a:schemeClr val="bg1"/>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extLst>
                  <a:ext uri="{0D108BD9-81ED-4DB2-BD59-A6C34878D82A}">
                    <a16:rowId xmlns:a16="http://schemas.microsoft.com/office/drawing/2014/main" val="2506203687"/>
                  </a:ext>
                </a:extLst>
              </a:tr>
              <a:tr h="380614">
                <a:tc>
                  <a:txBody>
                    <a:bodyPr/>
                    <a:lstStyle/>
                    <a:p>
                      <a:pPr algn="ctr" fontAlgn="ctr"/>
                      <a:r>
                        <a:rPr lang="es-PE" sz="1400" u="none" strike="noStrike" dirty="0">
                          <a:effectLst/>
                        </a:rPr>
                        <a:t> 200</a:t>
                      </a:r>
                      <a:endParaRPr lang="es-PE" sz="1400" b="0" i="0" u="none" strike="noStrike" dirty="0">
                        <a:solidFill>
                          <a:srgbClr val="000000"/>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861752144"/>
                  </a:ext>
                </a:extLst>
              </a:tr>
              <a:tr h="380614">
                <a:tc>
                  <a:txBody>
                    <a:bodyPr/>
                    <a:lstStyle/>
                    <a:p>
                      <a:pPr algn="ctr" fontAlgn="ctr"/>
                      <a:r>
                        <a:rPr lang="es-PE" sz="1400" b="1" u="none" strike="noStrike" dirty="0">
                          <a:solidFill>
                            <a:schemeClr val="bg1"/>
                          </a:solidFill>
                          <a:effectLst/>
                        </a:rPr>
                        <a:t>CANTIDAD DE SECTORES</a:t>
                      </a:r>
                      <a:endParaRPr lang="es-PE" sz="1400" b="1" i="0" u="none" strike="noStrike" dirty="0">
                        <a:solidFill>
                          <a:schemeClr val="bg1"/>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extLst>
                  <a:ext uri="{0D108BD9-81ED-4DB2-BD59-A6C34878D82A}">
                    <a16:rowId xmlns:a16="http://schemas.microsoft.com/office/drawing/2014/main" val="3559794309"/>
                  </a:ext>
                </a:extLst>
              </a:tr>
              <a:tr h="380614">
                <a:tc>
                  <a:txBody>
                    <a:bodyPr/>
                    <a:lstStyle/>
                    <a:p>
                      <a:pPr algn="ctr" fontAlgn="ctr"/>
                      <a:r>
                        <a:rPr lang="es-PE" sz="1400" u="none" strike="noStrike" dirty="0">
                          <a:effectLst/>
                        </a:rPr>
                        <a:t>13</a:t>
                      </a:r>
                      <a:endParaRPr lang="es-PE" sz="1400" b="0" i="0" u="none" strike="noStrike" dirty="0">
                        <a:solidFill>
                          <a:srgbClr val="000000"/>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279791412"/>
                  </a:ext>
                </a:extLst>
              </a:tr>
            </a:tbl>
          </a:graphicData>
        </a:graphic>
      </p:graphicFrame>
      <p:graphicFrame>
        <p:nvGraphicFramePr>
          <p:cNvPr id="7" name="Tabla 6">
            <a:extLst>
              <a:ext uri="{FF2B5EF4-FFF2-40B4-BE49-F238E27FC236}">
                <a16:creationId xmlns:a16="http://schemas.microsoft.com/office/drawing/2014/main" id="{FD23CF8F-EA58-40DC-B459-1414000F86C4}"/>
              </a:ext>
            </a:extLst>
          </p:cNvPr>
          <p:cNvGraphicFramePr>
            <a:graphicFrameLocks noGrp="1"/>
          </p:cNvGraphicFramePr>
          <p:nvPr>
            <p:extLst>
              <p:ext uri="{D42A27DB-BD31-4B8C-83A1-F6EECF244321}">
                <p14:modId xmlns:p14="http://schemas.microsoft.com/office/powerpoint/2010/main" val="2557639735"/>
              </p:ext>
            </p:extLst>
          </p:nvPr>
        </p:nvGraphicFramePr>
        <p:xfrm>
          <a:off x="3541323" y="1268760"/>
          <a:ext cx="2436411" cy="5328596"/>
        </p:xfrm>
        <a:graphic>
          <a:graphicData uri="http://schemas.openxmlformats.org/drawingml/2006/table">
            <a:tbl>
              <a:tblPr>
                <a:tableStyleId>{5C22544A-7EE6-4342-B048-85BDC9FD1C3A}</a:tableStyleId>
              </a:tblPr>
              <a:tblGrid>
                <a:gridCol w="2436411">
                  <a:extLst>
                    <a:ext uri="{9D8B030D-6E8A-4147-A177-3AD203B41FA5}">
                      <a16:colId xmlns:a16="http://schemas.microsoft.com/office/drawing/2014/main" val="3671599961"/>
                    </a:ext>
                  </a:extLst>
                </a:gridCol>
              </a:tblGrid>
              <a:tr h="380614">
                <a:tc>
                  <a:txBody>
                    <a:bodyPr/>
                    <a:lstStyle/>
                    <a:p>
                      <a:pPr algn="ctr" fontAlgn="ctr"/>
                      <a:r>
                        <a:rPr lang="es-PE" sz="1400" b="1" u="none" strike="noStrike" dirty="0">
                          <a:solidFill>
                            <a:schemeClr val="bg1"/>
                          </a:solidFill>
                          <a:effectLst/>
                        </a:rPr>
                        <a:t>PERIODO 2020</a:t>
                      </a:r>
                      <a:endParaRPr lang="es-PE" sz="1400" b="1" i="0" u="none" strike="noStrike" dirty="0">
                        <a:solidFill>
                          <a:schemeClr val="bg1"/>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extLst>
                  <a:ext uri="{0D108BD9-81ED-4DB2-BD59-A6C34878D82A}">
                    <a16:rowId xmlns:a16="http://schemas.microsoft.com/office/drawing/2014/main" val="1172092357"/>
                  </a:ext>
                </a:extLst>
              </a:tr>
              <a:tr h="380614">
                <a:tc>
                  <a:txBody>
                    <a:bodyPr/>
                    <a:lstStyle/>
                    <a:p>
                      <a:pPr algn="ctr" fontAlgn="ctr"/>
                      <a:endParaRPr lang="es-PE" sz="1400" b="0" i="0" u="none" strike="noStrike" dirty="0">
                        <a:solidFill>
                          <a:srgbClr val="000000"/>
                        </a:solidFill>
                        <a:effectLst/>
                        <a:latin typeface="Calibri" panose="020F0502020204030204" pitchFamily="34" charset="0"/>
                      </a:endParaRPr>
                    </a:p>
                  </a:txBody>
                  <a:tcPr marL="9525" marR="9525"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926639701"/>
                  </a:ext>
                </a:extLst>
              </a:tr>
              <a:tr h="380614">
                <a:tc>
                  <a:txBody>
                    <a:bodyPr/>
                    <a:lstStyle/>
                    <a:p>
                      <a:pPr algn="ctr" fontAlgn="ctr"/>
                      <a:r>
                        <a:rPr lang="es-PE" sz="1400" b="1" u="none" strike="noStrike" dirty="0">
                          <a:solidFill>
                            <a:schemeClr val="bg1"/>
                          </a:solidFill>
                          <a:effectLst/>
                        </a:rPr>
                        <a:t>CANTIDAD DE PERSONAL</a:t>
                      </a:r>
                      <a:endParaRPr lang="es-PE" sz="1400" b="1" i="0" u="none" strike="noStrike" dirty="0">
                        <a:solidFill>
                          <a:schemeClr val="bg1"/>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extLst>
                  <a:ext uri="{0D108BD9-81ED-4DB2-BD59-A6C34878D82A}">
                    <a16:rowId xmlns:a16="http://schemas.microsoft.com/office/drawing/2014/main" val="3070826076"/>
                  </a:ext>
                </a:extLst>
              </a:tr>
              <a:tr h="380614">
                <a:tc>
                  <a:txBody>
                    <a:bodyPr/>
                    <a:lstStyle/>
                    <a:p>
                      <a:pPr algn="ctr" fontAlgn="ctr"/>
                      <a:r>
                        <a:rPr lang="es-PE" sz="1400" u="none" strike="noStrike" dirty="0">
                          <a:effectLst/>
                        </a:rPr>
                        <a:t>590</a:t>
                      </a:r>
                      <a:endParaRPr lang="es-PE" sz="1400" b="0" i="0" u="none" strike="noStrike" dirty="0">
                        <a:solidFill>
                          <a:srgbClr val="000000"/>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264088484"/>
                  </a:ext>
                </a:extLst>
              </a:tr>
              <a:tr h="380614">
                <a:tc>
                  <a:txBody>
                    <a:bodyPr/>
                    <a:lstStyle/>
                    <a:p>
                      <a:pPr algn="ctr" fontAlgn="ctr"/>
                      <a:r>
                        <a:rPr lang="es-PE" sz="1400" b="1" u="none" strike="noStrike" dirty="0">
                          <a:solidFill>
                            <a:schemeClr val="bg1"/>
                          </a:solidFill>
                          <a:effectLst/>
                        </a:rPr>
                        <a:t>CANTIDAD DE CAMIONETAS</a:t>
                      </a:r>
                      <a:endParaRPr lang="es-PE" sz="1400" b="1" i="0" u="none" strike="noStrike" dirty="0">
                        <a:solidFill>
                          <a:schemeClr val="bg1"/>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extLst>
                  <a:ext uri="{0D108BD9-81ED-4DB2-BD59-A6C34878D82A}">
                    <a16:rowId xmlns:a16="http://schemas.microsoft.com/office/drawing/2014/main" val="76459119"/>
                  </a:ext>
                </a:extLst>
              </a:tr>
              <a:tr h="380614">
                <a:tc>
                  <a:txBody>
                    <a:bodyPr/>
                    <a:lstStyle/>
                    <a:p>
                      <a:pPr algn="ctr" fontAlgn="ctr"/>
                      <a:r>
                        <a:rPr lang="es-PE" sz="1400" u="none" strike="noStrike">
                          <a:effectLst/>
                        </a:rPr>
                        <a:t>32</a:t>
                      </a:r>
                      <a:endParaRPr lang="es-PE" sz="1400" b="0" i="0" u="none" strike="noStrike">
                        <a:solidFill>
                          <a:srgbClr val="000000"/>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450188935"/>
                  </a:ext>
                </a:extLst>
              </a:tr>
              <a:tr h="380614">
                <a:tc>
                  <a:txBody>
                    <a:bodyPr/>
                    <a:lstStyle/>
                    <a:p>
                      <a:pPr algn="ctr" fontAlgn="ctr"/>
                      <a:r>
                        <a:rPr lang="es-PE" sz="1400" b="1" u="none" strike="noStrike" dirty="0">
                          <a:solidFill>
                            <a:schemeClr val="bg1"/>
                          </a:solidFill>
                          <a:effectLst/>
                        </a:rPr>
                        <a:t>CANTIDAD DE MOTOS</a:t>
                      </a:r>
                      <a:endParaRPr lang="es-PE" sz="1400" b="1" i="0" u="none" strike="noStrike" dirty="0">
                        <a:solidFill>
                          <a:schemeClr val="bg1"/>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extLst>
                  <a:ext uri="{0D108BD9-81ED-4DB2-BD59-A6C34878D82A}">
                    <a16:rowId xmlns:a16="http://schemas.microsoft.com/office/drawing/2014/main" val="2475584472"/>
                  </a:ext>
                </a:extLst>
              </a:tr>
              <a:tr h="380614">
                <a:tc>
                  <a:txBody>
                    <a:bodyPr/>
                    <a:lstStyle/>
                    <a:p>
                      <a:pPr algn="ctr" fontAlgn="ctr"/>
                      <a:r>
                        <a:rPr lang="es-PE" sz="1400" b="0" i="0" u="none" strike="noStrike" dirty="0">
                          <a:solidFill>
                            <a:srgbClr val="000000"/>
                          </a:solidFill>
                          <a:effectLst/>
                          <a:latin typeface="Calibri" panose="020F0502020204030204" pitchFamily="34" charset="0"/>
                        </a:rPr>
                        <a:t>62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800016256"/>
                  </a:ext>
                </a:extLst>
              </a:tr>
              <a:tr h="380614">
                <a:tc>
                  <a:txBody>
                    <a:bodyPr/>
                    <a:lstStyle/>
                    <a:p>
                      <a:pPr algn="ctr" fontAlgn="ctr"/>
                      <a:r>
                        <a:rPr lang="es-PE" sz="1400" b="1" u="none" strike="noStrike" dirty="0">
                          <a:solidFill>
                            <a:schemeClr val="bg1"/>
                          </a:solidFill>
                          <a:effectLst/>
                        </a:rPr>
                        <a:t>CANTIDAD DE CAMARÁS</a:t>
                      </a:r>
                      <a:endParaRPr lang="es-PE" sz="1400" b="1" i="0" u="none" strike="noStrike" dirty="0">
                        <a:solidFill>
                          <a:schemeClr val="bg1"/>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extLst>
                  <a:ext uri="{0D108BD9-81ED-4DB2-BD59-A6C34878D82A}">
                    <a16:rowId xmlns:a16="http://schemas.microsoft.com/office/drawing/2014/main" val="3417515751"/>
                  </a:ext>
                </a:extLst>
              </a:tr>
              <a:tr h="380614">
                <a:tc>
                  <a:txBody>
                    <a:bodyPr/>
                    <a:lstStyle/>
                    <a:p>
                      <a:pPr algn="ctr" fontAlgn="ctr"/>
                      <a:r>
                        <a:rPr lang="es-PE" sz="1400" u="none" strike="noStrike">
                          <a:effectLst/>
                        </a:rPr>
                        <a:t>130</a:t>
                      </a:r>
                      <a:endParaRPr lang="es-PE" sz="1400" b="0" i="0" u="none" strike="noStrike">
                        <a:solidFill>
                          <a:srgbClr val="000000"/>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880788968"/>
                  </a:ext>
                </a:extLst>
              </a:tr>
              <a:tr h="380614">
                <a:tc>
                  <a:txBody>
                    <a:bodyPr/>
                    <a:lstStyle/>
                    <a:p>
                      <a:pPr algn="ctr" fontAlgn="ctr"/>
                      <a:r>
                        <a:rPr lang="es-PE" sz="1400" b="1" u="none" strike="noStrike" dirty="0">
                          <a:solidFill>
                            <a:schemeClr val="bg1"/>
                          </a:solidFill>
                          <a:effectLst/>
                        </a:rPr>
                        <a:t>CANTIDAD DE ALARMAS</a:t>
                      </a:r>
                      <a:endParaRPr lang="es-PE" sz="1400" b="1" i="0" u="none" strike="noStrike" dirty="0">
                        <a:solidFill>
                          <a:schemeClr val="bg1"/>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extLst>
                  <a:ext uri="{0D108BD9-81ED-4DB2-BD59-A6C34878D82A}">
                    <a16:rowId xmlns:a16="http://schemas.microsoft.com/office/drawing/2014/main" val="2506203687"/>
                  </a:ext>
                </a:extLst>
              </a:tr>
              <a:tr h="380614">
                <a:tc>
                  <a:txBody>
                    <a:bodyPr/>
                    <a:lstStyle/>
                    <a:p>
                      <a:pPr algn="ctr" fontAlgn="ctr"/>
                      <a:r>
                        <a:rPr lang="es-PE" sz="1400" u="none" strike="noStrike" dirty="0">
                          <a:effectLst/>
                        </a:rPr>
                        <a:t> 200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861752144"/>
                  </a:ext>
                </a:extLst>
              </a:tr>
              <a:tr h="380614">
                <a:tc>
                  <a:txBody>
                    <a:bodyPr/>
                    <a:lstStyle/>
                    <a:p>
                      <a:pPr algn="ctr" fontAlgn="ctr"/>
                      <a:r>
                        <a:rPr lang="es-PE" sz="1400" b="1" u="none" strike="noStrike" dirty="0">
                          <a:solidFill>
                            <a:schemeClr val="bg1"/>
                          </a:solidFill>
                          <a:effectLst/>
                        </a:rPr>
                        <a:t>CANTIDAD DE SECTORES</a:t>
                      </a:r>
                      <a:endParaRPr lang="es-PE" sz="1400" b="1" i="0" u="none" strike="noStrike" dirty="0">
                        <a:solidFill>
                          <a:schemeClr val="bg1"/>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extLst>
                  <a:ext uri="{0D108BD9-81ED-4DB2-BD59-A6C34878D82A}">
                    <a16:rowId xmlns:a16="http://schemas.microsoft.com/office/drawing/2014/main" val="3559794309"/>
                  </a:ext>
                </a:extLst>
              </a:tr>
              <a:tr h="380614">
                <a:tc>
                  <a:txBody>
                    <a:bodyPr/>
                    <a:lstStyle/>
                    <a:p>
                      <a:pPr algn="ctr" fontAlgn="ctr"/>
                      <a:r>
                        <a:rPr lang="es-PE" sz="1400" u="none" strike="noStrike" dirty="0">
                          <a:effectLst/>
                        </a:rPr>
                        <a:t>13</a:t>
                      </a:r>
                      <a:endParaRPr lang="es-PE" sz="1400" b="0" i="0" u="none" strike="noStrike" dirty="0">
                        <a:solidFill>
                          <a:srgbClr val="000000"/>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279791412"/>
                  </a:ext>
                </a:extLst>
              </a:tr>
            </a:tbl>
          </a:graphicData>
        </a:graphic>
      </p:graphicFrame>
      <p:graphicFrame>
        <p:nvGraphicFramePr>
          <p:cNvPr id="8" name="Tabla 7">
            <a:extLst>
              <a:ext uri="{FF2B5EF4-FFF2-40B4-BE49-F238E27FC236}">
                <a16:creationId xmlns:a16="http://schemas.microsoft.com/office/drawing/2014/main" id="{1BC392AB-469B-44B9-9050-3DCB4AA5CF4D}"/>
              </a:ext>
            </a:extLst>
          </p:cNvPr>
          <p:cNvGraphicFramePr>
            <a:graphicFrameLocks noGrp="1"/>
          </p:cNvGraphicFramePr>
          <p:nvPr>
            <p:extLst>
              <p:ext uri="{D42A27DB-BD31-4B8C-83A1-F6EECF244321}">
                <p14:modId xmlns:p14="http://schemas.microsoft.com/office/powerpoint/2010/main" val="1423284097"/>
              </p:ext>
            </p:extLst>
          </p:nvPr>
        </p:nvGraphicFramePr>
        <p:xfrm>
          <a:off x="6327068" y="1268760"/>
          <a:ext cx="2520280" cy="5328596"/>
        </p:xfrm>
        <a:graphic>
          <a:graphicData uri="http://schemas.openxmlformats.org/drawingml/2006/table">
            <a:tbl>
              <a:tblPr>
                <a:tableStyleId>{5C22544A-7EE6-4342-B048-85BDC9FD1C3A}</a:tableStyleId>
              </a:tblPr>
              <a:tblGrid>
                <a:gridCol w="2520280">
                  <a:extLst>
                    <a:ext uri="{9D8B030D-6E8A-4147-A177-3AD203B41FA5}">
                      <a16:colId xmlns:a16="http://schemas.microsoft.com/office/drawing/2014/main" val="3671599961"/>
                    </a:ext>
                  </a:extLst>
                </a:gridCol>
              </a:tblGrid>
              <a:tr h="380614">
                <a:tc>
                  <a:txBody>
                    <a:bodyPr/>
                    <a:lstStyle/>
                    <a:p>
                      <a:pPr algn="ctr" fontAlgn="ctr"/>
                      <a:r>
                        <a:rPr lang="es-PE" sz="1400" b="1" u="none" strike="noStrike" dirty="0">
                          <a:solidFill>
                            <a:schemeClr val="bg1"/>
                          </a:solidFill>
                          <a:effectLst/>
                        </a:rPr>
                        <a:t>PERIODO 2021</a:t>
                      </a:r>
                      <a:endParaRPr lang="es-PE" sz="1400" b="1" i="0" u="none" strike="noStrike" dirty="0">
                        <a:solidFill>
                          <a:schemeClr val="bg1"/>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extLst>
                  <a:ext uri="{0D108BD9-81ED-4DB2-BD59-A6C34878D82A}">
                    <a16:rowId xmlns:a16="http://schemas.microsoft.com/office/drawing/2014/main" val="1172092357"/>
                  </a:ext>
                </a:extLst>
              </a:tr>
              <a:tr h="380614">
                <a:tc>
                  <a:txBody>
                    <a:bodyPr/>
                    <a:lstStyle/>
                    <a:p>
                      <a:pPr algn="ctr" fontAlgn="ctr"/>
                      <a:endParaRPr lang="es-PE" sz="1400" b="0" i="0" u="none" strike="noStrike" dirty="0">
                        <a:solidFill>
                          <a:srgbClr val="000000"/>
                        </a:solidFill>
                        <a:effectLst/>
                        <a:latin typeface="Calibri" panose="020F0502020204030204" pitchFamily="34" charset="0"/>
                      </a:endParaRPr>
                    </a:p>
                  </a:txBody>
                  <a:tcPr marL="9525" marR="9525"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926639701"/>
                  </a:ext>
                </a:extLst>
              </a:tr>
              <a:tr h="380614">
                <a:tc>
                  <a:txBody>
                    <a:bodyPr/>
                    <a:lstStyle/>
                    <a:p>
                      <a:pPr algn="ctr" fontAlgn="ctr"/>
                      <a:r>
                        <a:rPr lang="es-PE" sz="1400" b="1" u="none" strike="noStrike" dirty="0">
                          <a:solidFill>
                            <a:schemeClr val="bg1"/>
                          </a:solidFill>
                          <a:effectLst/>
                        </a:rPr>
                        <a:t>CANTIDAD DE PERSONAL</a:t>
                      </a:r>
                      <a:endParaRPr lang="es-PE" sz="1400" b="1" i="0" u="none" strike="noStrike" dirty="0">
                        <a:solidFill>
                          <a:schemeClr val="bg1"/>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extLst>
                  <a:ext uri="{0D108BD9-81ED-4DB2-BD59-A6C34878D82A}">
                    <a16:rowId xmlns:a16="http://schemas.microsoft.com/office/drawing/2014/main" val="3070826076"/>
                  </a:ext>
                </a:extLst>
              </a:tr>
              <a:tr h="380614">
                <a:tc>
                  <a:txBody>
                    <a:bodyPr/>
                    <a:lstStyle/>
                    <a:p>
                      <a:pPr algn="ctr" fontAlgn="ctr"/>
                      <a:r>
                        <a:rPr lang="es-PE" sz="1400" b="0" i="0" u="none" strike="noStrike" dirty="0">
                          <a:solidFill>
                            <a:srgbClr val="000000"/>
                          </a:solidFill>
                          <a:effectLst/>
                          <a:latin typeface="Calibri" panose="020F0502020204030204" pitchFamily="34" charset="0"/>
                        </a:rPr>
                        <a:t>445</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264088484"/>
                  </a:ext>
                </a:extLst>
              </a:tr>
              <a:tr h="380614">
                <a:tc>
                  <a:txBody>
                    <a:bodyPr/>
                    <a:lstStyle/>
                    <a:p>
                      <a:pPr algn="ctr" fontAlgn="ctr"/>
                      <a:r>
                        <a:rPr lang="es-PE" sz="1400" b="1" u="none" strike="noStrike" dirty="0">
                          <a:solidFill>
                            <a:schemeClr val="bg1"/>
                          </a:solidFill>
                          <a:effectLst/>
                        </a:rPr>
                        <a:t>CANTIDAD DE CAMIONETAS</a:t>
                      </a:r>
                      <a:endParaRPr lang="es-PE" sz="1400" b="1" i="0" u="none" strike="noStrike" dirty="0">
                        <a:solidFill>
                          <a:schemeClr val="bg1"/>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extLst>
                  <a:ext uri="{0D108BD9-81ED-4DB2-BD59-A6C34878D82A}">
                    <a16:rowId xmlns:a16="http://schemas.microsoft.com/office/drawing/2014/main" val="76459119"/>
                  </a:ext>
                </a:extLst>
              </a:tr>
              <a:tr h="380614">
                <a:tc>
                  <a:txBody>
                    <a:bodyPr/>
                    <a:lstStyle/>
                    <a:p>
                      <a:pPr algn="ctr" fontAlgn="ctr"/>
                      <a:r>
                        <a:rPr lang="es-PE" sz="1400" u="none" strike="noStrike" dirty="0">
                          <a:effectLst/>
                        </a:rPr>
                        <a:t>37</a:t>
                      </a:r>
                      <a:endParaRPr lang="es-PE" sz="1400" b="0" i="0" u="none" strike="noStrike" dirty="0">
                        <a:solidFill>
                          <a:srgbClr val="000000"/>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450188935"/>
                  </a:ext>
                </a:extLst>
              </a:tr>
              <a:tr h="380614">
                <a:tc>
                  <a:txBody>
                    <a:bodyPr/>
                    <a:lstStyle/>
                    <a:p>
                      <a:pPr algn="ctr" fontAlgn="ctr"/>
                      <a:r>
                        <a:rPr lang="es-PE" sz="1400" b="1" u="none" strike="noStrike" dirty="0">
                          <a:solidFill>
                            <a:schemeClr val="bg1"/>
                          </a:solidFill>
                          <a:effectLst/>
                        </a:rPr>
                        <a:t>CANTIDAD DE MOTOS</a:t>
                      </a:r>
                      <a:endParaRPr lang="es-PE" sz="1400" b="1" i="0" u="none" strike="noStrike" dirty="0">
                        <a:solidFill>
                          <a:schemeClr val="bg1"/>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extLst>
                  <a:ext uri="{0D108BD9-81ED-4DB2-BD59-A6C34878D82A}">
                    <a16:rowId xmlns:a16="http://schemas.microsoft.com/office/drawing/2014/main" val="2475584472"/>
                  </a:ext>
                </a:extLst>
              </a:tr>
              <a:tr h="380614">
                <a:tc>
                  <a:txBody>
                    <a:bodyPr/>
                    <a:lstStyle/>
                    <a:p>
                      <a:pPr algn="ctr" fontAlgn="ctr"/>
                      <a:r>
                        <a:rPr lang="es-PE" sz="1400" b="0" i="0" u="none" strike="noStrike" dirty="0">
                          <a:solidFill>
                            <a:srgbClr val="000000"/>
                          </a:solidFill>
                          <a:effectLst/>
                          <a:latin typeface="Calibri" panose="020F0502020204030204" pitchFamily="34" charset="0"/>
                        </a:rPr>
                        <a:t>62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800016256"/>
                  </a:ext>
                </a:extLst>
              </a:tr>
              <a:tr h="380614">
                <a:tc>
                  <a:txBody>
                    <a:bodyPr/>
                    <a:lstStyle/>
                    <a:p>
                      <a:pPr algn="ctr" fontAlgn="ctr"/>
                      <a:r>
                        <a:rPr lang="es-PE" sz="1400" b="1" u="none" strike="noStrike" dirty="0">
                          <a:solidFill>
                            <a:schemeClr val="bg1"/>
                          </a:solidFill>
                          <a:effectLst/>
                        </a:rPr>
                        <a:t>CANTIDAD DE CAMARÁS</a:t>
                      </a:r>
                      <a:endParaRPr lang="es-PE" sz="1400" b="1" i="0" u="none" strike="noStrike" dirty="0">
                        <a:solidFill>
                          <a:schemeClr val="bg1"/>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extLst>
                  <a:ext uri="{0D108BD9-81ED-4DB2-BD59-A6C34878D82A}">
                    <a16:rowId xmlns:a16="http://schemas.microsoft.com/office/drawing/2014/main" val="3417515751"/>
                  </a:ext>
                </a:extLst>
              </a:tr>
              <a:tr h="380614">
                <a:tc>
                  <a:txBody>
                    <a:bodyPr/>
                    <a:lstStyle/>
                    <a:p>
                      <a:pPr algn="ctr" fontAlgn="ctr"/>
                      <a:r>
                        <a:rPr lang="es-PE" sz="1400" u="none" strike="noStrike">
                          <a:effectLst/>
                        </a:rPr>
                        <a:t>130</a:t>
                      </a:r>
                      <a:endParaRPr lang="es-PE" sz="1400" b="0" i="0" u="none" strike="noStrike">
                        <a:solidFill>
                          <a:srgbClr val="000000"/>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880788968"/>
                  </a:ext>
                </a:extLst>
              </a:tr>
              <a:tr h="380614">
                <a:tc>
                  <a:txBody>
                    <a:bodyPr/>
                    <a:lstStyle/>
                    <a:p>
                      <a:pPr algn="ctr" fontAlgn="ctr"/>
                      <a:r>
                        <a:rPr lang="es-PE" sz="1400" b="1" u="none" strike="noStrike" dirty="0">
                          <a:solidFill>
                            <a:schemeClr val="bg1"/>
                          </a:solidFill>
                          <a:effectLst/>
                        </a:rPr>
                        <a:t>CANTIDAD DE ALARMAS</a:t>
                      </a:r>
                      <a:endParaRPr lang="es-PE" sz="1400" b="1" i="0" u="none" strike="noStrike" dirty="0">
                        <a:solidFill>
                          <a:schemeClr val="bg1"/>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extLst>
                  <a:ext uri="{0D108BD9-81ED-4DB2-BD59-A6C34878D82A}">
                    <a16:rowId xmlns:a16="http://schemas.microsoft.com/office/drawing/2014/main" val="2506203687"/>
                  </a:ext>
                </a:extLst>
              </a:tr>
              <a:tr h="380614">
                <a:tc>
                  <a:txBody>
                    <a:bodyPr/>
                    <a:lstStyle/>
                    <a:p>
                      <a:pPr algn="ctr" fontAlgn="ctr"/>
                      <a:r>
                        <a:rPr lang="es-PE" sz="1400" u="none" strike="noStrike" dirty="0">
                          <a:effectLst/>
                        </a:rPr>
                        <a:t> 200</a:t>
                      </a:r>
                      <a:endParaRPr lang="es-PE" sz="1400" b="0" i="0" u="none" strike="noStrike" dirty="0">
                        <a:solidFill>
                          <a:srgbClr val="000000"/>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861752144"/>
                  </a:ext>
                </a:extLst>
              </a:tr>
              <a:tr h="380614">
                <a:tc>
                  <a:txBody>
                    <a:bodyPr/>
                    <a:lstStyle/>
                    <a:p>
                      <a:pPr algn="ctr" fontAlgn="ctr"/>
                      <a:r>
                        <a:rPr lang="es-PE" sz="1400" b="1" u="none" strike="noStrike" dirty="0">
                          <a:solidFill>
                            <a:schemeClr val="bg1"/>
                          </a:solidFill>
                          <a:effectLst/>
                        </a:rPr>
                        <a:t>CANTIDAD DE SECTORES</a:t>
                      </a:r>
                      <a:endParaRPr lang="es-PE" sz="1400" b="1" i="0" u="none" strike="noStrike" dirty="0">
                        <a:solidFill>
                          <a:schemeClr val="bg1"/>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extLst>
                  <a:ext uri="{0D108BD9-81ED-4DB2-BD59-A6C34878D82A}">
                    <a16:rowId xmlns:a16="http://schemas.microsoft.com/office/drawing/2014/main" val="3559794309"/>
                  </a:ext>
                </a:extLst>
              </a:tr>
              <a:tr h="380614">
                <a:tc>
                  <a:txBody>
                    <a:bodyPr/>
                    <a:lstStyle/>
                    <a:p>
                      <a:pPr algn="ctr" fontAlgn="ctr"/>
                      <a:r>
                        <a:rPr lang="es-PE" sz="1400" u="none" strike="noStrike" dirty="0">
                          <a:effectLst/>
                        </a:rPr>
                        <a:t>13</a:t>
                      </a:r>
                      <a:endParaRPr lang="es-PE" sz="1400" b="0" i="0" u="none" strike="noStrike" dirty="0">
                        <a:solidFill>
                          <a:srgbClr val="000000"/>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279791412"/>
                  </a:ext>
                </a:extLst>
              </a:tr>
            </a:tbl>
          </a:graphicData>
        </a:graphic>
      </p:graphicFrame>
    </p:spTree>
    <p:extLst>
      <p:ext uri="{BB962C8B-B14F-4D97-AF65-F5344CB8AC3E}">
        <p14:creationId xmlns:p14="http://schemas.microsoft.com/office/powerpoint/2010/main" val="160339726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n 2">
            <a:extLst>
              <a:ext uri="{FF2B5EF4-FFF2-40B4-BE49-F238E27FC236}">
                <a16:creationId xmlns:a16="http://schemas.microsoft.com/office/drawing/2014/main" id="{3071A8EB-8D5B-4332-92F5-DE402A02D4C9}"/>
              </a:ext>
            </a:extLst>
          </p:cNvPr>
          <p:cNvPicPr>
            <a:picLocks noChangeAspect="1"/>
          </p:cNvPicPr>
          <p:nvPr/>
        </p:nvPicPr>
        <p:blipFill>
          <a:blip r:embed="rId2">
            <a:duotone>
              <a:schemeClr val="accent6">
                <a:shade val="45000"/>
                <a:satMod val="135000"/>
              </a:schemeClr>
              <a:prstClr val="white"/>
            </a:duotone>
            <a:extLst>
              <a:ext uri="{BEBA8EAE-BF5A-486C-A8C5-ECC9F3942E4B}">
                <a14:imgProps xmlns:a14="http://schemas.microsoft.com/office/drawing/2010/main">
                  <a14:imgLayer r:embed="rId3">
                    <a14:imgEffect>
                      <a14:artisticBlur/>
                    </a14:imgEffect>
                  </a14:imgLayer>
                </a14:imgProps>
              </a:ext>
              <a:ext uri="{28A0092B-C50C-407E-A947-70E740481C1C}">
                <a14:useLocalDpi xmlns:a14="http://schemas.microsoft.com/office/drawing/2010/main" val="0"/>
              </a:ext>
            </a:extLst>
          </a:blip>
          <a:stretch>
            <a:fillRect/>
          </a:stretch>
        </p:blipFill>
        <p:spPr>
          <a:xfrm>
            <a:off x="-8550" y="0"/>
            <a:ext cx="9152549" cy="6858000"/>
          </a:xfrm>
          <a:prstGeom prst="rect">
            <a:avLst/>
          </a:prstGeom>
        </p:spPr>
      </p:pic>
      <p:sp>
        <p:nvSpPr>
          <p:cNvPr id="5" name="4 CuadroTexto"/>
          <p:cNvSpPr txBox="1"/>
          <p:nvPr/>
        </p:nvSpPr>
        <p:spPr>
          <a:xfrm>
            <a:off x="2627784" y="908720"/>
            <a:ext cx="3672408" cy="523220"/>
          </a:xfrm>
          <a:prstGeom prst="rect">
            <a:avLst/>
          </a:prstGeom>
          <a:noFill/>
        </p:spPr>
        <p:txBody>
          <a:bodyPr wrap="square" rtlCol="0">
            <a:spAutoFit/>
          </a:bodyPr>
          <a:lstStyle/>
          <a:p>
            <a:pPr algn="ctr"/>
            <a:r>
              <a:rPr lang="es-PE" sz="2800" b="1" dirty="0">
                <a:latin typeface="Segoe UI" panose="020B0502040204020203" pitchFamily="34" charset="0"/>
                <a:ea typeface="Segoe UI" panose="020B0502040204020203" pitchFamily="34" charset="0"/>
                <a:cs typeface="Segoe UI" panose="020B0502040204020203" pitchFamily="34" charset="0"/>
              </a:rPr>
              <a:t>ESTADÍSTICAS</a:t>
            </a:r>
          </a:p>
        </p:txBody>
      </p:sp>
      <p:sp>
        <p:nvSpPr>
          <p:cNvPr id="4" name="4 CuadroTexto">
            <a:extLst>
              <a:ext uri="{FF2B5EF4-FFF2-40B4-BE49-F238E27FC236}">
                <a16:creationId xmlns:a16="http://schemas.microsoft.com/office/drawing/2014/main" id="{2317CCA4-47B3-47E3-935A-7506E22342CA}"/>
              </a:ext>
            </a:extLst>
          </p:cNvPr>
          <p:cNvSpPr txBox="1"/>
          <p:nvPr/>
        </p:nvSpPr>
        <p:spPr>
          <a:xfrm>
            <a:off x="511950" y="1916832"/>
            <a:ext cx="8120100" cy="2400657"/>
          </a:xfrm>
          <a:prstGeom prst="rect">
            <a:avLst/>
          </a:prstGeom>
          <a:noFill/>
        </p:spPr>
        <p:txBody>
          <a:bodyPr wrap="square" rtlCol="0">
            <a:spAutoFit/>
          </a:bodyPr>
          <a:lstStyle/>
          <a:p>
            <a:pPr marL="457200" algn="just">
              <a:lnSpc>
                <a:spcPct val="150000"/>
              </a:lnSpc>
              <a:tabLst>
                <a:tab pos="1638300" algn="l"/>
              </a:tabLst>
            </a:pPr>
            <a:r>
              <a:rPr lang="es-ES" sz="1600" b="1" dirty="0">
                <a:solidFill>
                  <a:srgbClr val="000000"/>
                </a:solidFill>
                <a:effectLst/>
                <a:latin typeface="Segoe UI" panose="020B0502040204020203" pitchFamily="34" charset="0"/>
                <a:ea typeface="Segoe UI" panose="020B0502040204020203" pitchFamily="34" charset="0"/>
                <a:cs typeface="Segoe UI" panose="020B0502040204020203" pitchFamily="34" charset="0"/>
              </a:rPr>
              <a:t>En los siguientes cuadros y gráficas estadísticas en conjunto con Serenazgo y la Policía Nacional del Perú (PNP) se muestra el progreso de las incidencias y accidentes que se han producido en el distrito de Puente Piedra desde el 2019 hasta el 1er trimestre del 2022.</a:t>
            </a:r>
            <a:endParaRPr lang="es-PE" sz="1600" b="1" dirty="0">
              <a:effectLst/>
              <a:latin typeface="Segoe UI" panose="020B0502040204020203" pitchFamily="34" charset="0"/>
              <a:ea typeface="Segoe UI" panose="020B0502040204020203" pitchFamily="34" charset="0"/>
              <a:cs typeface="Segoe UI" panose="020B0502040204020203" pitchFamily="34" charset="0"/>
            </a:endParaRPr>
          </a:p>
          <a:p>
            <a:pPr algn="just"/>
            <a:endParaRPr lang="es-PE" sz="5400" b="1" dirty="0">
              <a:latin typeface="Segoe UI" panose="020B0502040204020203" pitchFamily="34" charset="0"/>
              <a:ea typeface="Segoe UI" panose="020B0502040204020203" pitchFamily="34" charset="0"/>
              <a:cs typeface="Segoe UI" panose="020B0502040204020203" pitchFamily="34" charset="0"/>
            </a:endParaRPr>
          </a:p>
        </p:txBody>
      </p:sp>
    </p:spTree>
    <p:extLst>
      <p:ext uri="{BB962C8B-B14F-4D97-AF65-F5344CB8AC3E}">
        <p14:creationId xmlns:p14="http://schemas.microsoft.com/office/powerpoint/2010/main" val="285336641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a 1">
            <a:extLst>
              <a:ext uri="{FF2B5EF4-FFF2-40B4-BE49-F238E27FC236}">
                <a16:creationId xmlns:a16="http://schemas.microsoft.com/office/drawing/2014/main" id="{5DDB8FEC-F4F5-4F72-8BB0-AA9A4344C6A9}"/>
              </a:ext>
            </a:extLst>
          </p:cNvPr>
          <p:cNvGraphicFramePr>
            <a:graphicFrameLocks noGrp="1"/>
          </p:cNvGraphicFramePr>
          <p:nvPr>
            <p:extLst>
              <p:ext uri="{D42A27DB-BD31-4B8C-83A1-F6EECF244321}">
                <p14:modId xmlns:p14="http://schemas.microsoft.com/office/powerpoint/2010/main" val="109646103"/>
              </p:ext>
            </p:extLst>
          </p:nvPr>
        </p:nvGraphicFramePr>
        <p:xfrm>
          <a:off x="2411760" y="1825733"/>
          <a:ext cx="5040559" cy="3312368"/>
        </p:xfrm>
        <a:graphic>
          <a:graphicData uri="http://schemas.openxmlformats.org/drawingml/2006/table">
            <a:tbl>
              <a:tblPr firstRow="1" firstCol="1" bandRow="1">
                <a:tableStyleId>{5C22544A-7EE6-4342-B048-85BDC9FD1C3A}</a:tableStyleId>
              </a:tblPr>
              <a:tblGrid>
                <a:gridCol w="899056">
                  <a:extLst>
                    <a:ext uri="{9D8B030D-6E8A-4147-A177-3AD203B41FA5}">
                      <a16:colId xmlns:a16="http://schemas.microsoft.com/office/drawing/2014/main" val="2900627613"/>
                    </a:ext>
                  </a:extLst>
                </a:gridCol>
                <a:gridCol w="1250111">
                  <a:extLst>
                    <a:ext uri="{9D8B030D-6E8A-4147-A177-3AD203B41FA5}">
                      <a16:colId xmlns:a16="http://schemas.microsoft.com/office/drawing/2014/main" val="3052092041"/>
                    </a:ext>
                  </a:extLst>
                </a:gridCol>
                <a:gridCol w="1470771">
                  <a:extLst>
                    <a:ext uri="{9D8B030D-6E8A-4147-A177-3AD203B41FA5}">
                      <a16:colId xmlns:a16="http://schemas.microsoft.com/office/drawing/2014/main" val="1851140861"/>
                    </a:ext>
                  </a:extLst>
                </a:gridCol>
                <a:gridCol w="1420621">
                  <a:extLst>
                    <a:ext uri="{9D8B030D-6E8A-4147-A177-3AD203B41FA5}">
                      <a16:colId xmlns:a16="http://schemas.microsoft.com/office/drawing/2014/main" val="2387684469"/>
                    </a:ext>
                  </a:extLst>
                </a:gridCol>
              </a:tblGrid>
              <a:tr h="636788">
                <a:tc gridSpan="4">
                  <a:txBody>
                    <a:bodyPr/>
                    <a:lstStyle/>
                    <a:p>
                      <a:pPr algn="ctr">
                        <a:lnSpc>
                          <a:spcPct val="115000"/>
                        </a:lnSpc>
                      </a:pPr>
                      <a:r>
                        <a:rPr lang="es-PE" sz="1600" dirty="0">
                          <a:effectLst/>
                        </a:rPr>
                        <a:t>ACCIDENTES DE TRANSITO</a:t>
                      </a:r>
                      <a:endParaRPr lang="es-PE" sz="1800" dirty="0">
                        <a:effectLst/>
                        <a:latin typeface="Nimbus Roman No9 L"/>
                        <a:ea typeface="Sans Serif"/>
                        <a:cs typeface="Times New Roman" panose="02020603050405020304" pitchFamily="18" charset="0"/>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tc hMerge="1">
                  <a:txBody>
                    <a:bodyPr/>
                    <a:lstStyle/>
                    <a:p>
                      <a:endParaRPr lang="es-PE"/>
                    </a:p>
                  </a:txBody>
                  <a:tcPr/>
                </a:tc>
                <a:tc hMerge="1">
                  <a:txBody>
                    <a:bodyPr/>
                    <a:lstStyle/>
                    <a:p>
                      <a:endParaRPr lang="es-PE"/>
                    </a:p>
                  </a:txBody>
                  <a:tcPr/>
                </a:tc>
                <a:tc hMerge="1">
                  <a:txBody>
                    <a:bodyPr/>
                    <a:lstStyle/>
                    <a:p>
                      <a:endParaRPr lang="es-PE"/>
                    </a:p>
                  </a:txBody>
                  <a:tcPr/>
                </a:tc>
                <a:extLst>
                  <a:ext uri="{0D108BD9-81ED-4DB2-BD59-A6C34878D82A}">
                    <a16:rowId xmlns:a16="http://schemas.microsoft.com/office/drawing/2014/main" val="4125942582"/>
                  </a:ext>
                </a:extLst>
              </a:tr>
              <a:tr h="535116">
                <a:tc>
                  <a:txBody>
                    <a:bodyPr/>
                    <a:lstStyle/>
                    <a:p>
                      <a:pPr algn="ctr">
                        <a:lnSpc>
                          <a:spcPct val="115000"/>
                        </a:lnSpc>
                      </a:pPr>
                      <a:r>
                        <a:rPr lang="es-PE" sz="1200" dirty="0">
                          <a:effectLst/>
                        </a:rPr>
                        <a:t>AÑO</a:t>
                      </a:r>
                      <a:endParaRPr lang="es-PE" sz="1400" dirty="0">
                        <a:effectLst/>
                        <a:latin typeface="Nimbus Roman No9 L"/>
                        <a:ea typeface="Sans Serif"/>
                        <a:cs typeface="Times New Roman" panose="02020603050405020304" pitchFamily="18" charset="0"/>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solidFill>
                  </a:tcPr>
                </a:tc>
                <a:tc>
                  <a:txBody>
                    <a:bodyPr/>
                    <a:lstStyle/>
                    <a:p>
                      <a:pPr algn="ctr">
                        <a:lnSpc>
                          <a:spcPct val="115000"/>
                        </a:lnSpc>
                      </a:pPr>
                      <a:r>
                        <a:rPr lang="es-PE" sz="1400" b="1" dirty="0">
                          <a:effectLst/>
                        </a:rPr>
                        <a:t>NORTE</a:t>
                      </a:r>
                      <a:endParaRPr lang="es-PE" sz="1600" b="1" dirty="0">
                        <a:effectLst/>
                        <a:latin typeface="Nimbus Roman No9 L"/>
                        <a:ea typeface="Sans Serif"/>
                        <a:cs typeface="Times New Roman" panose="02020603050405020304" pitchFamily="18" charset="0"/>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pPr>
                      <a:r>
                        <a:rPr lang="es-PE" sz="1400" b="1" dirty="0">
                          <a:effectLst/>
                        </a:rPr>
                        <a:t>CENTRO</a:t>
                      </a:r>
                      <a:endParaRPr lang="es-PE" sz="1600" b="1" dirty="0">
                        <a:effectLst/>
                        <a:latin typeface="Nimbus Roman No9 L"/>
                        <a:ea typeface="Sans Serif"/>
                        <a:cs typeface="Times New Roman" panose="02020603050405020304" pitchFamily="18" charset="0"/>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pPr>
                      <a:r>
                        <a:rPr lang="es-PE" sz="1400" b="1" dirty="0">
                          <a:effectLst/>
                        </a:rPr>
                        <a:t>SUR</a:t>
                      </a:r>
                      <a:endParaRPr lang="es-PE" sz="1600" b="1" dirty="0">
                        <a:effectLst/>
                        <a:latin typeface="Nimbus Roman No9 L"/>
                        <a:ea typeface="Sans Serif"/>
                        <a:cs typeface="Times New Roman" panose="02020603050405020304" pitchFamily="18" charset="0"/>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282643799"/>
                  </a:ext>
                </a:extLst>
              </a:tr>
              <a:tr h="535116">
                <a:tc>
                  <a:txBody>
                    <a:bodyPr/>
                    <a:lstStyle/>
                    <a:p>
                      <a:pPr algn="ctr">
                        <a:lnSpc>
                          <a:spcPct val="115000"/>
                        </a:lnSpc>
                      </a:pPr>
                      <a:r>
                        <a:rPr lang="es-PE" sz="1200" dirty="0">
                          <a:effectLst/>
                        </a:rPr>
                        <a:t>2019</a:t>
                      </a:r>
                      <a:endParaRPr lang="es-PE" sz="1400" dirty="0">
                        <a:effectLst/>
                        <a:latin typeface="Nimbus Roman No9 L"/>
                        <a:ea typeface="Sans Serif"/>
                        <a:cs typeface="Times New Roman" panose="02020603050405020304" pitchFamily="18" charset="0"/>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solidFill>
                  </a:tcPr>
                </a:tc>
                <a:tc>
                  <a:txBody>
                    <a:bodyPr/>
                    <a:lstStyle/>
                    <a:p>
                      <a:pPr algn="ctr">
                        <a:lnSpc>
                          <a:spcPct val="115000"/>
                        </a:lnSpc>
                      </a:pPr>
                      <a:r>
                        <a:rPr lang="es-PE" sz="1400" dirty="0">
                          <a:effectLst/>
                        </a:rPr>
                        <a:t>337</a:t>
                      </a:r>
                      <a:endParaRPr lang="es-PE" sz="1600" dirty="0">
                        <a:effectLst/>
                        <a:latin typeface="Nimbus Roman No9 L"/>
                        <a:ea typeface="Sans Serif"/>
                        <a:cs typeface="Times New Roman" panose="02020603050405020304" pitchFamily="18" charset="0"/>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pPr>
                      <a:r>
                        <a:rPr lang="es-PE" sz="1400" dirty="0">
                          <a:effectLst/>
                        </a:rPr>
                        <a:t>901</a:t>
                      </a:r>
                      <a:endParaRPr lang="es-PE" sz="1600" dirty="0">
                        <a:effectLst/>
                        <a:latin typeface="Nimbus Roman No9 L"/>
                        <a:ea typeface="Sans Serif"/>
                        <a:cs typeface="Times New Roman" panose="02020603050405020304" pitchFamily="18" charset="0"/>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pPr>
                      <a:r>
                        <a:rPr lang="es-PE" sz="1400" dirty="0">
                          <a:effectLst/>
                        </a:rPr>
                        <a:t>122</a:t>
                      </a:r>
                      <a:endParaRPr lang="es-PE" sz="1600" dirty="0">
                        <a:effectLst/>
                        <a:latin typeface="Nimbus Roman No9 L"/>
                        <a:ea typeface="Sans Serif"/>
                        <a:cs typeface="Times New Roman" panose="02020603050405020304" pitchFamily="18" charset="0"/>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570047436"/>
                  </a:ext>
                </a:extLst>
              </a:tr>
              <a:tr h="535116">
                <a:tc>
                  <a:txBody>
                    <a:bodyPr/>
                    <a:lstStyle/>
                    <a:p>
                      <a:pPr algn="ctr">
                        <a:lnSpc>
                          <a:spcPct val="115000"/>
                        </a:lnSpc>
                      </a:pPr>
                      <a:r>
                        <a:rPr lang="es-PE" sz="1200" dirty="0">
                          <a:effectLst/>
                        </a:rPr>
                        <a:t>2020</a:t>
                      </a:r>
                      <a:endParaRPr lang="es-PE" sz="1400" dirty="0">
                        <a:effectLst/>
                        <a:latin typeface="Nimbus Roman No9 L"/>
                        <a:ea typeface="Sans Serif"/>
                        <a:cs typeface="Times New Roman" panose="02020603050405020304" pitchFamily="18" charset="0"/>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solidFill>
                  </a:tcPr>
                </a:tc>
                <a:tc>
                  <a:txBody>
                    <a:bodyPr/>
                    <a:lstStyle/>
                    <a:p>
                      <a:pPr algn="ctr">
                        <a:lnSpc>
                          <a:spcPct val="115000"/>
                        </a:lnSpc>
                      </a:pPr>
                      <a:r>
                        <a:rPr lang="es-PE" sz="1400">
                          <a:effectLst/>
                        </a:rPr>
                        <a:t>158</a:t>
                      </a:r>
                      <a:endParaRPr lang="es-PE" sz="1600">
                        <a:effectLst/>
                        <a:latin typeface="Nimbus Roman No9 L"/>
                        <a:ea typeface="Sans Serif"/>
                        <a:cs typeface="Times New Roman" panose="02020603050405020304" pitchFamily="18" charset="0"/>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pPr>
                      <a:r>
                        <a:rPr lang="es-PE" sz="1400" dirty="0">
                          <a:effectLst/>
                        </a:rPr>
                        <a:t>276</a:t>
                      </a:r>
                      <a:endParaRPr lang="es-PE" sz="1600" dirty="0">
                        <a:effectLst/>
                        <a:latin typeface="Nimbus Roman No9 L"/>
                        <a:ea typeface="Sans Serif"/>
                        <a:cs typeface="Times New Roman" panose="02020603050405020304" pitchFamily="18" charset="0"/>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pPr>
                      <a:r>
                        <a:rPr lang="es-PE" sz="1400" dirty="0">
                          <a:effectLst/>
                        </a:rPr>
                        <a:t>41</a:t>
                      </a:r>
                      <a:endParaRPr lang="es-PE" sz="1600" dirty="0">
                        <a:effectLst/>
                        <a:latin typeface="Nimbus Roman No9 L"/>
                        <a:ea typeface="Sans Serif"/>
                        <a:cs typeface="Times New Roman" panose="02020603050405020304" pitchFamily="18" charset="0"/>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930045827"/>
                  </a:ext>
                </a:extLst>
              </a:tr>
              <a:tr h="535116">
                <a:tc>
                  <a:txBody>
                    <a:bodyPr/>
                    <a:lstStyle/>
                    <a:p>
                      <a:pPr algn="ctr">
                        <a:lnSpc>
                          <a:spcPct val="115000"/>
                        </a:lnSpc>
                      </a:pPr>
                      <a:r>
                        <a:rPr lang="es-PE" sz="1200" dirty="0">
                          <a:effectLst/>
                        </a:rPr>
                        <a:t>2021</a:t>
                      </a:r>
                      <a:endParaRPr lang="es-PE" sz="1400" dirty="0">
                        <a:effectLst/>
                        <a:latin typeface="Nimbus Roman No9 L"/>
                        <a:ea typeface="Sans Serif"/>
                        <a:cs typeface="Times New Roman" panose="02020603050405020304" pitchFamily="18" charset="0"/>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solidFill>
                  </a:tcPr>
                </a:tc>
                <a:tc>
                  <a:txBody>
                    <a:bodyPr/>
                    <a:lstStyle/>
                    <a:p>
                      <a:pPr algn="ctr">
                        <a:lnSpc>
                          <a:spcPct val="115000"/>
                        </a:lnSpc>
                      </a:pPr>
                      <a:r>
                        <a:rPr lang="es-PE" sz="1400">
                          <a:effectLst/>
                        </a:rPr>
                        <a:t>122</a:t>
                      </a:r>
                      <a:endParaRPr lang="es-PE" sz="1600">
                        <a:effectLst/>
                        <a:latin typeface="Nimbus Roman No9 L"/>
                        <a:ea typeface="Sans Serif"/>
                        <a:cs typeface="Times New Roman" panose="02020603050405020304" pitchFamily="18" charset="0"/>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pPr>
                      <a:r>
                        <a:rPr lang="es-PE" sz="1400" dirty="0">
                          <a:effectLst/>
                        </a:rPr>
                        <a:t>229</a:t>
                      </a:r>
                      <a:endParaRPr lang="es-PE" sz="1600" dirty="0">
                        <a:effectLst/>
                        <a:latin typeface="Nimbus Roman No9 L"/>
                        <a:ea typeface="Sans Serif"/>
                        <a:cs typeface="Times New Roman" panose="02020603050405020304" pitchFamily="18" charset="0"/>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pPr>
                      <a:r>
                        <a:rPr lang="es-PE" sz="1400" dirty="0">
                          <a:effectLst/>
                        </a:rPr>
                        <a:t>56</a:t>
                      </a:r>
                      <a:endParaRPr lang="es-PE" sz="1600" dirty="0">
                        <a:effectLst/>
                        <a:latin typeface="Nimbus Roman No9 L"/>
                        <a:ea typeface="Sans Serif"/>
                        <a:cs typeface="Times New Roman" panose="02020603050405020304" pitchFamily="18" charset="0"/>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445379042"/>
                  </a:ext>
                </a:extLst>
              </a:tr>
              <a:tr h="535116">
                <a:tc>
                  <a:txBody>
                    <a:bodyPr/>
                    <a:lstStyle/>
                    <a:p>
                      <a:pPr algn="ctr">
                        <a:lnSpc>
                          <a:spcPct val="115000"/>
                        </a:lnSpc>
                      </a:pPr>
                      <a:r>
                        <a:rPr lang="es-PE" sz="1200" dirty="0">
                          <a:effectLst/>
                        </a:rPr>
                        <a:t>2022</a:t>
                      </a:r>
                      <a:endParaRPr lang="es-PE" sz="1400" dirty="0">
                        <a:effectLst/>
                        <a:latin typeface="Nimbus Roman No9 L"/>
                        <a:ea typeface="Sans Serif"/>
                        <a:cs typeface="Times New Roman" panose="02020603050405020304" pitchFamily="18" charset="0"/>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solidFill>
                  </a:tcPr>
                </a:tc>
                <a:tc>
                  <a:txBody>
                    <a:bodyPr/>
                    <a:lstStyle/>
                    <a:p>
                      <a:pPr algn="ctr">
                        <a:lnSpc>
                          <a:spcPct val="115000"/>
                        </a:lnSpc>
                      </a:pPr>
                      <a:r>
                        <a:rPr lang="es-PE" sz="1400">
                          <a:effectLst/>
                        </a:rPr>
                        <a:t>39</a:t>
                      </a:r>
                      <a:endParaRPr lang="es-PE" sz="1600">
                        <a:effectLst/>
                        <a:latin typeface="Nimbus Roman No9 L"/>
                        <a:ea typeface="Sans Serif"/>
                        <a:cs typeface="Times New Roman" panose="02020603050405020304" pitchFamily="18" charset="0"/>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pPr>
                      <a:r>
                        <a:rPr lang="es-PE" sz="1400" dirty="0">
                          <a:effectLst/>
                        </a:rPr>
                        <a:t>110</a:t>
                      </a:r>
                      <a:endParaRPr lang="es-PE" sz="1600" dirty="0">
                        <a:effectLst/>
                        <a:latin typeface="Nimbus Roman No9 L"/>
                        <a:ea typeface="Sans Serif"/>
                        <a:cs typeface="Times New Roman" panose="02020603050405020304" pitchFamily="18" charset="0"/>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pPr>
                      <a:r>
                        <a:rPr lang="es-PE" sz="1400" dirty="0">
                          <a:effectLst/>
                        </a:rPr>
                        <a:t>20</a:t>
                      </a:r>
                      <a:endParaRPr lang="es-PE" sz="1600" dirty="0">
                        <a:effectLst/>
                        <a:latin typeface="Nimbus Roman No9 L"/>
                        <a:ea typeface="Sans Serif"/>
                        <a:cs typeface="Times New Roman" panose="02020603050405020304" pitchFamily="18" charset="0"/>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388189963"/>
                  </a:ext>
                </a:extLst>
              </a:tr>
            </a:tbl>
          </a:graphicData>
        </a:graphic>
      </p:graphicFrame>
      <p:sp>
        <p:nvSpPr>
          <p:cNvPr id="7" name="4 CuadroTexto">
            <a:extLst>
              <a:ext uri="{FF2B5EF4-FFF2-40B4-BE49-F238E27FC236}">
                <a16:creationId xmlns:a16="http://schemas.microsoft.com/office/drawing/2014/main" id="{084BF5AD-DC17-455B-B85A-990F66A8CAB7}"/>
              </a:ext>
            </a:extLst>
          </p:cNvPr>
          <p:cNvSpPr txBox="1"/>
          <p:nvPr/>
        </p:nvSpPr>
        <p:spPr>
          <a:xfrm>
            <a:off x="827584" y="620688"/>
            <a:ext cx="4392488" cy="1231106"/>
          </a:xfrm>
          <a:prstGeom prst="rect">
            <a:avLst/>
          </a:prstGeom>
          <a:noFill/>
        </p:spPr>
        <p:txBody>
          <a:bodyPr wrap="square" rtlCol="0">
            <a:spAutoFit/>
          </a:bodyPr>
          <a:lstStyle/>
          <a:p>
            <a:pPr algn="just"/>
            <a:r>
              <a:rPr lang="es-ES" sz="2000" dirty="0">
                <a:solidFill>
                  <a:srgbClr val="000000"/>
                </a:solidFill>
                <a:effectLst/>
                <a:latin typeface="Segoe UI" panose="020B0502040204020203" pitchFamily="34" charset="0"/>
                <a:ea typeface="Sans Serif"/>
                <a:cs typeface="Times New Roman" panose="02020603050405020304" pitchFamily="18" charset="0"/>
              </a:rPr>
              <a:t>7.1- Tabla de accidentes de tránsito</a:t>
            </a:r>
            <a:endParaRPr lang="es-PE" sz="2000" dirty="0">
              <a:effectLst/>
              <a:latin typeface="Nimbus Roman No9 L"/>
              <a:ea typeface="Sans Serif"/>
              <a:cs typeface="Times New Roman" panose="02020603050405020304" pitchFamily="18" charset="0"/>
            </a:endParaRPr>
          </a:p>
          <a:p>
            <a:pPr algn="just"/>
            <a:endParaRPr lang="es-PE" sz="5400" dirty="0"/>
          </a:p>
        </p:txBody>
      </p:sp>
    </p:spTree>
    <p:extLst>
      <p:ext uri="{BB962C8B-B14F-4D97-AF65-F5344CB8AC3E}">
        <p14:creationId xmlns:p14="http://schemas.microsoft.com/office/powerpoint/2010/main" val="179822870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4 CuadroTexto">
            <a:extLst>
              <a:ext uri="{FF2B5EF4-FFF2-40B4-BE49-F238E27FC236}">
                <a16:creationId xmlns:a16="http://schemas.microsoft.com/office/drawing/2014/main" id="{AD3C1D5E-52A4-40CE-B1D5-12BA89BA611B}"/>
              </a:ext>
            </a:extLst>
          </p:cNvPr>
          <p:cNvSpPr txBox="1"/>
          <p:nvPr/>
        </p:nvSpPr>
        <p:spPr>
          <a:xfrm>
            <a:off x="857837" y="692696"/>
            <a:ext cx="5472608" cy="1107996"/>
          </a:xfrm>
          <a:prstGeom prst="rect">
            <a:avLst/>
          </a:prstGeom>
          <a:noFill/>
        </p:spPr>
        <p:txBody>
          <a:bodyPr wrap="square" rtlCol="0">
            <a:spAutoFit/>
          </a:bodyPr>
          <a:lstStyle/>
          <a:p>
            <a:pPr algn="just"/>
            <a:r>
              <a:rPr lang="es-ES" sz="1800" dirty="0">
                <a:solidFill>
                  <a:srgbClr val="000000"/>
                </a:solidFill>
                <a:effectLst/>
                <a:latin typeface="Segoe UI" panose="020B0502040204020203" pitchFamily="34" charset="0"/>
                <a:ea typeface="Sans Serif"/>
                <a:cs typeface="Times New Roman" panose="02020603050405020304" pitchFamily="18" charset="0"/>
              </a:rPr>
              <a:t>7.2- Gráficas estadísticas de accidentes de tránsito</a:t>
            </a:r>
            <a:endParaRPr lang="es-PE" sz="1800" dirty="0">
              <a:effectLst/>
              <a:latin typeface="Nimbus Roman No9 L"/>
              <a:ea typeface="Sans Serif"/>
              <a:cs typeface="Times New Roman" panose="02020603050405020304" pitchFamily="18" charset="0"/>
            </a:endParaRPr>
          </a:p>
          <a:p>
            <a:pPr algn="just"/>
            <a:endParaRPr lang="es-PE" sz="4800" dirty="0"/>
          </a:p>
        </p:txBody>
      </p:sp>
      <p:graphicFrame>
        <p:nvGraphicFramePr>
          <p:cNvPr id="8" name="Gráfico 7">
            <a:extLst>
              <a:ext uri="{FF2B5EF4-FFF2-40B4-BE49-F238E27FC236}">
                <a16:creationId xmlns:a16="http://schemas.microsoft.com/office/drawing/2014/main" id="{C736113B-629C-4C59-AD2B-50C7B04CF557}"/>
              </a:ext>
            </a:extLst>
          </p:cNvPr>
          <p:cNvGraphicFramePr/>
          <p:nvPr>
            <p:extLst>
              <p:ext uri="{D42A27DB-BD31-4B8C-83A1-F6EECF244321}">
                <p14:modId xmlns:p14="http://schemas.microsoft.com/office/powerpoint/2010/main" val="1144010399"/>
              </p:ext>
            </p:extLst>
          </p:nvPr>
        </p:nvGraphicFramePr>
        <p:xfrm>
          <a:off x="709546" y="1382915"/>
          <a:ext cx="4415441" cy="3342230"/>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9" name="Gráfico 8">
            <a:extLst>
              <a:ext uri="{FF2B5EF4-FFF2-40B4-BE49-F238E27FC236}">
                <a16:creationId xmlns:a16="http://schemas.microsoft.com/office/drawing/2014/main" id="{8028A01C-B121-4FE6-9750-1D2C1BC4AAA4}"/>
              </a:ext>
            </a:extLst>
          </p:cNvPr>
          <p:cNvGraphicFramePr/>
          <p:nvPr>
            <p:extLst>
              <p:ext uri="{D42A27DB-BD31-4B8C-83A1-F6EECF244321}">
                <p14:modId xmlns:p14="http://schemas.microsoft.com/office/powerpoint/2010/main" val="1486596770"/>
              </p:ext>
            </p:extLst>
          </p:nvPr>
        </p:nvGraphicFramePr>
        <p:xfrm>
          <a:off x="5124987" y="1412211"/>
          <a:ext cx="4049266" cy="3342230"/>
        </p:xfrm>
        <a:graphic>
          <a:graphicData uri="http://schemas.openxmlformats.org/drawingml/2006/chart">
            <c:chart xmlns:c="http://schemas.openxmlformats.org/drawingml/2006/chart" xmlns:r="http://schemas.openxmlformats.org/officeDocument/2006/relationships" r:id="rId3"/>
          </a:graphicData>
        </a:graphic>
      </p:graphicFrame>
      <p:sp>
        <p:nvSpPr>
          <p:cNvPr id="10" name="4 CuadroTexto">
            <a:extLst>
              <a:ext uri="{FF2B5EF4-FFF2-40B4-BE49-F238E27FC236}">
                <a16:creationId xmlns:a16="http://schemas.microsoft.com/office/drawing/2014/main" id="{3E1EC406-8A0B-466C-BB8F-E3BEE993F1C0}"/>
              </a:ext>
            </a:extLst>
          </p:cNvPr>
          <p:cNvSpPr txBox="1"/>
          <p:nvPr/>
        </p:nvSpPr>
        <p:spPr>
          <a:xfrm>
            <a:off x="497797" y="4861805"/>
            <a:ext cx="4017340" cy="1384995"/>
          </a:xfrm>
          <a:prstGeom prst="rect">
            <a:avLst/>
          </a:prstGeom>
          <a:noFill/>
        </p:spPr>
        <p:txBody>
          <a:bodyPr wrap="square" rtlCol="0">
            <a:spAutoFit/>
          </a:bodyPr>
          <a:lstStyle/>
          <a:p>
            <a:pPr marL="742950" indent="-285750" algn="just">
              <a:buFont typeface="Wingdings" panose="05000000000000000000" pitchFamily="2" charset="2"/>
              <a:buChar char="ü"/>
              <a:tabLst>
                <a:tab pos="1638300" algn="l"/>
              </a:tabLst>
            </a:pPr>
            <a:r>
              <a:rPr lang="es-ES" sz="1400" dirty="0">
                <a:solidFill>
                  <a:srgbClr val="000000"/>
                </a:solidFill>
                <a:effectLst/>
                <a:latin typeface="Segoe UI" panose="020B0502040204020203" pitchFamily="34" charset="0"/>
                <a:ea typeface="Sans Serif"/>
                <a:cs typeface="Times New Roman" panose="02020603050405020304" pitchFamily="18" charset="0"/>
              </a:rPr>
              <a:t>Se puede apreciar que la Zona Centro ha tenido una gran cantidad de accidentes de tránsito desde el 2019 que con el tiempo ha ido disminuyendo, al igual que las otras Zonas del distrito de Puente Piedra.</a:t>
            </a:r>
            <a:endParaRPr lang="es-PE" sz="1400" dirty="0">
              <a:effectLst/>
              <a:latin typeface="Nimbus Roman No9 L"/>
              <a:ea typeface="Sans Serif"/>
              <a:cs typeface="Times New Roman" panose="02020603050405020304" pitchFamily="18" charset="0"/>
            </a:endParaRPr>
          </a:p>
        </p:txBody>
      </p:sp>
      <p:sp>
        <p:nvSpPr>
          <p:cNvPr id="11" name="4 CuadroTexto">
            <a:extLst>
              <a:ext uri="{FF2B5EF4-FFF2-40B4-BE49-F238E27FC236}">
                <a16:creationId xmlns:a16="http://schemas.microsoft.com/office/drawing/2014/main" id="{273D6FE6-36EC-4C1B-8E1A-C410CEE93C59}"/>
              </a:ext>
            </a:extLst>
          </p:cNvPr>
          <p:cNvSpPr txBox="1"/>
          <p:nvPr/>
        </p:nvSpPr>
        <p:spPr>
          <a:xfrm>
            <a:off x="4677353" y="4799212"/>
            <a:ext cx="4017340" cy="1569660"/>
          </a:xfrm>
          <a:prstGeom prst="rect">
            <a:avLst/>
          </a:prstGeom>
          <a:noFill/>
        </p:spPr>
        <p:txBody>
          <a:bodyPr wrap="square" rtlCol="0">
            <a:spAutoFit/>
          </a:bodyPr>
          <a:lstStyle/>
          <a:p>
            <a:pPr marL="742950" indent="-285750" algn="just">
              <a:buFont typeface="Wingdings" panose="05000000000000000000" pitchFamily="2" charset="2"/>
              <a:buChar char="ü"/>
              <a:tabLst>
                <a:tab pos="1638300" algn="l"/>
              </a:tabLst>
            </a:pPr>
            <a:r>
              <a:rPr lang="es-ES" sz="1600" dirty="0">
                <a:solidFill>
                  <a:srgbClr val="000000"/>
                </a:solidFill>
                <a:effectLst/>
                <a:latin typeface="Segoe UI" panose="020B0502040204020203" pitchFamily="34" charset="0"/>
                <a:ea typeface="Sans Serif"/>
                <a:cs typeface="Times New Roman" panose="02020603050405020304" pitchFamily="18" charset="0"/>
              </a:rPr>
              <a:t>En la siguiente gráfica estadística se muestra que en el 2019 hubo una gran cantidad de accidentes de tránsito abarcando un 56%, la cual ha ido en disminución con el tiempo.</a:t>
            </a:r>
            <a:endParaRPr lang="es-PE" sz="1600" dirty="0">
              <a:effectLst/>
              <a:latin typeface="Nimbus Roman No9 L"/>
              <a:ea typeface="Sans Serif"/>
              <a:cs typeface="Times New Roman" panose="02020603050405020304" pitchFamily="18" charset="0"/>
            </a:endParaRPr>
          </a:p>
        </p:txBody>
      </p:sp>
    </p:spTree>
    <p:extLst>
      <p:ext uri="{BB962C8B-B14F-4D97-AF65-F5344CB8AC3E}">
        <p14:creationId xmlns:p14="http://schemas.microsoft.com/office/powerpoint/2010/main" val="94031276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CuadroTexto"/>
          <p:cNvSpPr txBox="1"/>
          <p:nvPr/>
        </p:nvSpPr>
        <p:spPr>
          <a:xfrm>
            <a:off x="611560" y="349927"/>
            <a:ext cx="8388424" cy="707886"/>
          </a:xfrm>
          <a:prstGeom prst="rect">
            <a:avLst/>
          </a:prstGeom>
          <a:noFill/>
        </p:spPr>
        <p:txBody>
          <a:bodyPr wrap="square" rtlCol="0">
            <a:spAutoFit/>
          </a:bodyPr>
          <a:lstStyle/>
          <a:p>
            <a:pPr algn="ctr"/>
            <a:r>
              <a:rPr lang="es-PE" sz="4000" b="1" dirty="0">
                <a:latin typeface="Segoe UI" panose="020B0502040204020203" pitchFamily="34" charset="0"/>
                <a:ea typeface="Segoe UI" panose="020B0502040204020203" pitchFamily="34" charset="0"/>
                <a:cs typeface="Segoe UI" panose="020B0502040204020203" pitchFamily="34" charset="0"/>
              </a:rPr>
              <a:t>ESTADÍSTICAS</a:t>
            </a:r>
          </a:p>
        </p:txBody>
      </p:sp>
      <p:graphicFrame>
        <p:nvGraphicFramePr>
          <p:cNvPr id="2" name="Tabla 1">
            <a:extLst>
              <a:ext uri="{FF2B5EF4-FFF2-40B4-BE49-F238E27FC236}">
                <a16:creationId xmlns:a16="http://schemas.microsoft.com/office/drawing/2014/main" id="{5DDB8FEC-F4F5-4F72-8BB0-AA9A4344C6A9}"/>
              </a:ext>
            </a:extLst>
          </p:cNvPr>
          <p:cNvGraphicFramePr>
            <a:graphicFrameLocks noGrp="1"/>
          </p:cNvGraphicFramePr>
          <p:nvPr/>
        </p:nvGraphicFramePr>
        <p:xfrm>
          <a:off x="2285492" y="2276872"/>
          <a:ext cx="5040559" cy="3312368"/>
        </p:xfrm>
        <a:graphic>
          <a:graphicData uri="http://schemas.openxmlformats.org/drawingml/2006/table">
            <a:tbl>
              <a:tblPr firstRow="1" firstCol="1" bandRow="1">
                <a:tableStyleId>{5C22544A-7EE6-4342-B048-85BDC9FD1C3A}</a:tableStyleId>
              </a:tblPr>
              <a:tblGrid>
                <a:gridCol w="899056">
                  <a:extLst>
                    <a:ext uri="{9D8B030D-6E8A-4147-A177-3AD203B41FA5}">
                      <a16:colId xmlns:a16="http://schemas.microsoft.com/office/drawing/2014/main" val="2900627613"/>
                    </a:ext>
                  </a:extLst>
                </a:gridCol>
                <a:gridCol w="1250111">
                  <a:extLst>
                    <a:ext uri="{9D8B030D-6E8A-4147-A177-3AD203B41FA5}">
                      <a16:colId xmlns:a16="http://schemas.microsoft.com/office/drawing/2014/main" val="3052092041"/>
                    </a:ext>
                  </a:extLst>
                </a:gridCol>
                <a:gridCol w="1470771">
                  <a:extLst>
                    <a:ext uri="{9D8B030D-6E8A-4147-A177-3AD203B41FA5}">
                      <a16:colId xmlns:a16="http://schemas.microsoft.com/office/drawing/2014/main" val="1851140861"/>
                    </a:ext>
                  </a:extLst>
                </a:gridCol>
                <a:gridCol w="1420621">
                  <a:extLst>
                    <a:ext uri="{9D8B030D-6E8A-4147-A177-3AD203B41FA5}">
                      <a16:colId xmlns:a16="http://schemas.microsoft.com/office/drawing/2014/main" val="2387684469"/>
                    </a:ext>
                  </a:extLst>
                </a:gridCol>
              </a:tblGrid>
              <a:tr h="636788">
                <a:tc gridSpan="4">
                  <a:txBody>
                    <a:bodyPr/>
                    <a:lstStyle/>
                    <a:p>
                      <a:pPr algn="ctr">
                        <a:lnSpc>
                          <a:spcPct val="115000"/>
                        </a:lnSpc>
                      </a:pPr>
                      <a:r>
                        <a:rPr lang="es-PE" sz="1600" dirty="0">
                          <a:effectLst/>
                          <a:latin typeface="Nimbus Roman No9 L"/>
                          <a:ea typeface="Sans Serif"/>
                          <a:cs typeface="Times New Roman" panose="02020603050405020304" pitchFamily="18" charset="0"/>
                        </a:rPr>
                        <a:t>VIOLENCIA FAMILIAR</a:t>
                      </a:r>
                      <a:endParaRPr lang="es-PE" sz="1800" dirty="0">
                        <a:effectLst/>
                        <a:latin typeface="Nimbus Roman No9 L"/>
                        <a:ea typeface="Sans Serif"/>
                        <a:cs typeface="Times New Roman" panose="02020603050405020304" pitchFamily="18" charset="0"/>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tc hMerge="1">
                  <a:txBody>
                    <a:bodyPr/>
                    <a:lstStyle/>
                    <a:p>
                      <a:endParaRPr lang="es-PE"/>
                    </a:p>
                  </a:txBody>
                  <a:tcPr/>
                </a:tc>
                <a:tc hMerge="1">
                  <a:txBody>
                    <a:bodyPr/>
                    <a:lstStyle/>
                    <a:p>
                      <a:endParaRPr lang="es-PE"/>
                    </a:p>
                  </a:txBody>
                  <a:tcPr/>
                </a:tc>
                <a:tc hMerge="1">
                  <a:txBody>
                    <a:bodyPr/>
                    <a:lstStyle/>
                    <a:p>
                      <a:endParaRPr lang="es-PE"/>
                    </a:p>
                  </a:txBody>
                  <a:tcPr/>
                </a:tc>
                <a:extLst>
                  <a:ext uri="{0D108BD9-81ED-4DB2-BD59-A6C34878D82A}">
                    <a16:rowId xmlns:a16="http://schemas.microsoft.com/office/drawing/2014/main" val="4125942582"/>
                  </a:ext>
                </a:extLst>
              </a:tr>
              <a:tr h="535116">
                <a:tc>
                  <a:txBody>
                    <a:bodyPr/>
                    <a:lstStyle/>
                    <a:p>
                      <a:pPr algn="ctr">
                        <a:lnSpc>
                          <a:spcPct val="115000"/>
                        </a:lnSpc>
                      </a:pPr>
                      <a:r>
                        <a:rPr lang="es-PE" sz="1400" b="1" dirty="0">
                          <a:solidFill>
                            <a:srgbClr val="FFFFFF"/>
                          </a:solidFill>
                          <a:effectLst/>
                          <a:latin typeface="Calibri" panose="020F0502020204030204" pitchFamily="34" charset="0"/>
                          <a:ea typeface="Times New Roman" panose="02020603050405020304" pitchFamily="18" charset="0"/>
                          <a:cs typeface="Times New Roman" panose="02020603050405020304" pitchFamily="18" charset="0"/>
                        </a:rPr>
                        <a:t>AÑO</a:t>
                      </a:r>
                      <a:endParaRPr lang="es-PE" sz="1600" dirty="0">
                        <a:effectLst/>
                        <a:latin typeface="Nimbus Roman No9 L"/>
                        <a:ea typeface="Sans Serif"/>
                        <a:cs typeface="Times New Roman" panose="02020603050405020304" pitchFamily="18" charset="0"/>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solidFill>
                  </a:tcPr>
                </a:tc>
                <a:tc>
                  <a:txBody>
                    <a:bodyPr/>
                    <a:lstStyle/>
                    <a:p>
                      <a:pPr algn="ctr">
                        <a:lnSpc>
                          <a:spcPct val="115000"/>
                        </a:lnSpc>
                      </a:pPr>
                      <a:r>
                        <a:rPr lang="es-PE" sz="1400" b="1"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rPr>
                        <a:t>NORTE</a:t>
                      </a:r>
                      <a:endParaRPr lang="es-PE" sz="1600" b="1" dirty="0">
                        <a:solidFill>
                          <a:schemeClr val="tx1"/>
                        </a:solidFill>
                        <a:effectLst/>
                        <a:latin typeface="Nimbus Roman No9 L"/>
                        <a:ea typeface="Sans Serif"/>
                        <a:cs typeface="Times New Roman" panose="02020603050405020304" pitchFamily="18" charset="0"/>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pPr>
                      <a:r>
                        <a:rPr lang="es-PE" sz="1400" b="1"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rPr>
                        <a:t>CENTRO</a:t>
                      </a:r>
                      <a:endParaRPr lang="es-PE" sz="1600" b="1" dirty="0">
                        <a:solidFill>
                          <a:schemeClr val="tx1"/>
                        </a:solidFill>
                        <a:effectLst/>
                        <a:latin typeface="Nimbus Roman No9 L"/>
                        <a:ea typeface="Sans Serif"/>
                        <a:cs typeface="Times New Roman" panose="02020603050405020304" pitchFamily="18" charset="0"/>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pPr>
                      <a:r>
                        <a:rPr lang="es-PE" sz="1400" b="1"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rPr>
                        <a:t>SUR</a:t>
                      </a:r>
                      <a:endParaRPr lang="es-PE" sz="1600" b="1" dirty="0">
                        <a:solidFill>
                          <a:schemeClr val="tx1"/>
                        </a:solidFill>
                        <a:effectLst/>
                        <a:latin typeface="Nimbus Roman No9 L"/>
                        <a:ea typeface="Sans Serif"/>
                        <a:cs typeface="Times New Roman" panose="02020603050405020304" pitchFamily="18" charset="0"/>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282643799"/>
                  </a:ext>
                </a:extLst>
              </a:tr>
              <a:tr h="535116">
                <a:tc>
                  <a:txBody>
                    <a:bodyPr/>
                    <a:lstStyle/>
                    <a:p>
                      <a:pPr algn="ctr">
                        <a:lnSpc>
                          <a:spcPct val="115000"/>
                        </a:lnSpc>
                      </a:pPr>
                      <a:r>
                        <a:rPr lang="es-PE" sz="1400" b="1" dirty="0">
                          <a:solidFill>
                            <a:srgbClr val="FFFFFF"/>
                          </a:solidFill>
                          <a:effectLst/>
                          <a:latin typeface="Calibri" panose="020F0502020204030204" pitchFamily="34" charset="0"/>
                          <a:ea typeface="Times New Roman" panose="02020603050405020304" pitchFamily="18" charset="0"/>
                          <a:cs typeface="Times New Roman" panose="02020603050405020304" pitchFamily="18" charset="0"/>
                        </a:rPr>
                        <a:t>2019</a:t>
                      </a:r>
                      <a:endParaRPr lang="es-PE" sz="1600" dirty="0">
                        <a:effectLst/>
                        <a:latin typeface="Nimbus Roman No9 L"/>
                        <a:ea typeface="Sans Serif"/>
                        <a:cs typeface="Times New Roman" panose="02020603050405020304" pitchFamily="18" charset="0"/>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solidFill>
                  </a:tcPr>
                </a:tc>
                <a:tc>
                  <a:txBody>
                    <a:bodyPr/>
                    <a:lstStyle/>
                    <a:p>
                      <a:pPr algn="ctr">
                        <a:lnSpc>
                          <a:spcPct val="115000"/>
                        </a:lnSpc>
                      </a:pPr>
                      <a:r>
                        <a:rPr lang="es-PE" sz="1400"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rPr>
                        <a:t>798</a:t>
                      </a:r>
                      <a:endParaRPr lang="es-PE" sz="1600" dirty="0">
                        <a:solidFill>
                          <a:schemeClr val="tx1"/>
                        </a:solidFill>
                        <a:effectLst/>
                        <a:latin typeface="Nimbus Roman No9 L"/>
                        <a:ea typeface="Sans Serif"/>
                        <a:cs typeface="Times New Roman" panose="02020603050405020304" pitchFamily="18" charset="0"/>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pPr>
                      <a:r>
                        <a:rPr lang="es-PE" sz="140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rPr>
                        <a:t>1288</a:t>
                      </a:r>
                      <a:endParaRPr lang="es-PE" sz="1600">
                        <a:solidFill>
                          <a:schemeClr val="tx1"/>
                        </a:solidFill>
                        <a:effectLst/>
                        <a:latin typeface="Nimbus Roman No9 L"/>
                        <a:ea typeface="Sans Serif"/>
                        <a:cs typeface="Times New Roman" panose="02020603050405020304" pitchFamily="18" charset="0"/>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pPr>
                      <a:r>
                        <a:rPr lang="es-PE" sz="1400"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rPr>
                        <a:t>500</a:t>
                      </a:r>
                      <a:endParaRPr lang="es-PE" sz="1600" dirty="0">
                        <a:solidFill>
                          <a:schemeClr val="tx1"/>
                        </a:solidFill>
                        <a:effectLst/>
                        <a:latin typeface="Nimbus Roman No9 L"/>
                        <a:ea typeface="Sans Serif"/>
                        <a:cs typeface="Times New Roman" panose="02020603050405020304" pitchFamily="18" charset="0"/>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570047436"/>
                  </a:ext>
                </a:extLst>
              </a:tr>
              <a:tr h="535116">
                <a:tc>
                  <a:txBody>
                    <a:bodyPr/>
                    <a:lstStyle/>
                    <a:p>
                      <a:pPr algn="ctr">
                        <a:lnSpc>
                          <a:spcPct val="115000"/>
                        </a:lnSpc>
                      </a:pPr>
                      <a:r>
                        <a:rPr lang="es-PE" sz="1400" b="1">
                          <a:solidFill>
                            <a:srgbClr val="FFFFFF"/>
                          </a:solidFill>
                          <a:effectLst/>
                          <a:latin typeface="Calibri" panose="020F0502020204030204" pitchFamily="34" charset="0"/>
                          <a:ea typeface="Times New Roman" panose="02020603050405020304" pitchFamily="18" charset="0"/>
                          <a:cs typeface="Times New Roman" panose="02020603050405020304" pitchFamily="18" charset="0"/>
                        </a:rPr>
                        <a:t>2020</a:t>
                      </a:r>
                      <a:endParaRPr lang="es-PE" sz="1600">
                        <a:effectLst/>
                        <a:latin typeface="Nimbus Roman No9 L"/>
                        <a:ea typeface="Sans Serif"/>
                        <a:cs typeface="Times New Roman" panose="02020603050405020304" pitchFamily="18" charset="0"/>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solidFill>
                  </a:tcPr>
                </a:tc>
                <a:tc>
                  <a:txBody>
                    <a:bodyPr/>
                    <a:lstStyle/>
                    <a:p>
                      <a:pPr algn="ctr">
                        <a:lnSpc>
                          <a:spcPct val="115000"/>
                        </a:lnSpc>
                      </a:pPr>
                      <a:r>
                        <a:rPr lang="es-PE" sz="1400"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rPr>
                        <a:t>1185</a:t>
                      </a:r>
                      <a:endParaRPr lang="es-PE" sz="1600" dirty="0">
                        <a:solidFill>
                          <a:schemeClr val="tx1"/>
                        </a:solidFill>
                        <a:effectLst/>
                        <a:latin typeface="Nimbus Roman No9 L"/>
                        <a:ea typeface="Sans Serif"/>
                        <a:cs typeface="Times New Roman" panose="02020603050405020304" pitchFamily="18" charset="0"/>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pPr>
                      <a:r>
                        <a:rPr lang="es-PE" sz="1400"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rPr>
                        <a:t>1060</a:t>
                      </a:r>
                      <a:endParaRPr lang="es-PE" sz="1600" dirty="0">
                        <a:solidFill>
                          <a:schemeClr val="tx1"/>
                        </a:solidFill>
                        <a:effectLst/>
                        <a:latin typeface="Nimbus Roman No9 L"/>
                        <a:ea typeface="Sans Serif"/>
                        <a:cs typeface="Times New Roman" panose="02020603050405020304" pitchFamily="18" charset="0"/>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pPr>
                      <a:r>
                        <a:rPr lang="es-PE" sz="140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rPr>
                        <a:t>360</a:t>
                      </a:r>
                      <a:endParaRPr lang="es-PE" sz="1600">
                        <a:solidFill>
                          <a:schemeClr val="tx1"/>
                        </a:solidFill>
                        <a:effectLst/>
                        <a:latin typeface="Nimbus Roman No9 L"/>
                        <a:ea typeface="Sans Serif"/>
                        <a:cs typeface="Times New Roman" panose="02020603050405020304" pitchFamily="18" charset="0"/>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930045827"/>
                  </a:ext>
                </a:extLst>
              </a:tr>
              <a:tr h="535116">
                <a:tc>
                  <a:txBody>
                    <a:bodyPr/>
                    <a:lstStyle/>
                    <a:p>
                      <a:pPr algn="ctr">
                        <a:lnSpc>
                          <a:spcPct val="115000"/>
                        </a:lnSpc>
                      </a:pPr>
                      <a:r>
                        <a:rPr lang="es-PE" sz="1400" b="1">
                          <a:solidFill>
                            <a:srgbClr val="FFFFFF"/>
                          </a:solidFill>
                          <a:effectLst/>
                          <a:latin typeface="Calibri" panose="020F0502020204030204" pitchFamily="34" charset="0"/>
                          <a:ea typeface="Times New Roman" panose="02020603050405020304" pitchFamily="18" charset="0"/>
                          <a:cs typeface="Times New Roman" panose="02020603050405020304" pitchFamily="18" charset="0"/>
                        </a:rPr>
                        <a:t>2021</a:t>
                      </a:r>
                      <a:endParaRPr lang="es-PE" sz="1600">
                        <a:effectLst/>
                        <a:latin typeface="Nimbus Roman No9 L"/>
                        <a:ea typeface="Sans Serif"/>
                        <a:cs typeface="Times New Roman" panose="02020603050405020304" pitchFamily="18" charset="0"/>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solidFill>
                  </a:tcPr>
                </a:tc>
                <a:tc>
                  <a:txBody>
                    <a:bodyPr/>
                    <a:lstStyle/>
                    <a:p>
                      <a:pPr algn="ctr">
                        <a:lnSpc>
                          <a:spcPct val="115000"/>
                        </a:lnSpc>
                      </a:pPr>
                      <a:r>
                        <a:rPr lang="es-PE" sz="140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rPr>
                        <a:t>473</a:t>
                      </a:r>
                      <a:endParaRPr lang="es-PE" sz="1600">
                        <a:solidFill>
                          <a:schemeClr val="tx1"/>
                        </a:solidFill>
                        <a:effectLst/>
                        <a:latin typeface="Nimbus Roman No9 L"/>
                        <a:ea typeface="Sans Serif"/>
                        <a:cs typeface="Times New Roman" panose="02020603050405020304" pitchFamily="18" charset="0"/>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pPr>
                      <a:r>
                        <a:rPr lang="es-PE" sz="1400"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rPr>
                        <a:t>317</a:t>
                      </a:r>
                      <a:endParaRPr lang="es-PE" sz="1600" dirty="0">
                        <a:solidFill>
                          <a:schemeClr val="tx1"/>
                        </a:solidFill>
                        <a:effectLst/>
                        <a:latin typeface="Nimbus Roman No9 L"/>
                        <a:ea typeface="Sans Serif"/>
                        <a:cs typeface="Times New Roman" panose="02020603050405020304" pitchFamily="18" charset="0"/>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pPr>
                      <a:r>
                        <a:rPr lang="es-PE" sz="140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rPr>
                        <a:t>210</a:t>
                      </a:r>
                      <a:endParaRPr lang="es-PE" sz="1600">
                        <a:solidFill>
                          <a:schemeClr val="tx1"/>
                        </a:solidFill>
                        <a:effectLst/>
                        <a:latin typeface="Nimbus Roman No9 L"/>
                        <a:ea typeface="Sans Serif"/>
                        <a:cs typeface="Times New Roman" panose="02020603050405020304" pitchFamily="18" charset="0"/>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445379042"/>
                  </a:ext>
                </a:extLst>
              </a:tr>
              <a:tr h="535116">
                <a:tc>
                  <a:txBody>
                    <a:bodyPr/>
                    <a:lstStyle/>
                    <a:p>
                      <a:pPr algn="ctr">
                        <a:lnSpc>
                          <a:spcPct val="115000"/>
                        </a:lnSpc>
                      </a:pPr>
                      <a:r>
                        <a:rPr lang="es-PE" sz="1400" b="1">
                          <a:solidFill>
                            <a:srgbClr val="FFFFFF"/>
                          </a:solidFill>
                          <a:effectLst/>
                          <a:latin typeface="Calibri" panose="020F0502020204030204" pitchFamily="34" charset="0"/>
                          <a:ea typeface="Times New Roman" panose="02020603050405020304" pitchFamily="18" charset="0"/>
                          <a:cs typeface="Times New Roman" panose="02020603050405020304" pitchFamily="18" charset="0"/>
                        </a:rPr>
                        <a:t>2022</a:t>
                      </a:r>
                      <a:endParaRPr lang="es-PE" sz="1600">
                        <a:effectLst/>
                        <a:latin typeface="Nimbus Roman No9 L"/>
                        <a:ea typeface="Sans Serif"/>
                        <a:cs typeface="Times New Roman" panose="02020603050405020304" pitchFamily="18" charset="0"/>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solidFill>
                  </a:tcPr>
                </a:tc>
                <a:tc>
                  <a:txBody>
                    <a:bodyPr/>
                    <a:lstStyle/>
                    <a:p>
                      <a:pPr algn="ctr">
                        <a:lnSpc>
                          <a:spcPct val="115000"/>
                        </a:lnSpc>
                      </a:pPr>
                      <a:r>
                        <a:rPr lang="es-PE" sz="140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rPr>
                        <a:t>36</a:t>
                      </a:r>
                      <a:endParaRPr lang="es-PE" sz="1600">
                        <a:solidFill>
                          <a:schemeClr val="tx1"/>
                        </a:solidFill>
                        <a:effectLst/>
                        <a:latin typeface="Nimbus Roman No9 L"/>
                        <a:ea typeface="Sans Serif"/>
                        <a:cs typeface="Times New Roman" panose="02020603050405020304" pitchFamily="18" charset="0"/>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pPr>
                      <a:r>
                        <a:rPr lang="es-PE" sz="1400"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rPr>
                        <a:t>53</a:t>
                      </a:r>
                      <a:endParaRPr lang="es-PE" sz="1600" dirty="0">
                        <a:solidFill>
                          <a:schemeClr val="tx1"/>
                        </a:solidFill>
                        <a:effectLst/>
                        <a:latin typeface="Nimbus Roman No9 L"/>
                        <a:ea typeface="Sans Serif"/>
                        <a:cs typeface="Times New Roman" panose="02020603050405020304" pitchFamily="18" charset="0"/>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pPr>
                      <a:r>
                        <a:rPr lang="es-PE" sz="1400"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rPr>
                        <a:t>18</a:t>
                      </a:r>
                      <a:endParaRPr lang="es-PE" sz="1600" dirty="0">
                        <a:solidFill>
                          <a:schemeClr val="tx1"/>
                        </a:solidFill>
                        <a:effectLst/>
                        <a:latin typeface="Nimbus Roman No9 L"/>
                        <a:ea typeface="Sans Serif"/>
                        <a:cs typeface="Times New Roman" panose="02020603050405020304" pitchFamily="18" charset="0"/>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388189963"/>
                  </a:ext>
                </a:extLst>
              </a:tr>
            </a:tbl>
          </a:graphicData>
        </a:graphic>
      </p:graphicFrame>
      <p:sp>
        <p:nvSpPr>
          <p:cNvPr id="7" name="4 CuadroTexto">
            <a:extLst>
              <a:ext uri="{FF2B5EF4-FFF2-40B4-BE49-F238E27FC236}">
                <a16:creationId xmlns:a16="http://schemas.microsoft.com/office/drawing/2014/main" id="{084BF5AD-DC17-455B-B85A-990F66A8CAB7}"/>
              </a:ext>
            </a:extLst>
          </p:cNvPr>
          <p:cNvSpPr txBox="1"/>
          <p:nvPr/>
        </p:nvSpPr>
        <p:spPr>
          <a:xfrm>
            <a:off x="827584" y="1412776"/>
            <a:ext cx="3844026" cy="1107996"/>
          </a:xfrm>
          <a:prstGeom prst="rect">
            <a:avLst/>
          </a:prstGeom>
          <a:noFill/>
        </p:spPr>
        <p:txBody>
          <a:bodyPr wrap="square" rtlCol="0">
            <a:spAutoFit/>
          </a:bodyPr>
          <a:lstStyle/>
          <a:p>
            <a:pPr algn="just"/>
            <a:r>
              <a:rPr lang="es-ES" sz="1800" dirty="0">
                <a:solidFill>
                  <a:srgbClr val="000000"/>
                </a:solidFill>
                <a:effectLst/>
                <a:latin typeface="Segoe UI" panose="020B0502040204020203" pitchFamily="34" charset="0"/>
                <a:ea typeface="Sans Serif"/>
                <a:cs typeface="Times New Roman" panose="02020603050405020304" pitchFamily="18" charset="0"/>
              </a:rPr>
              <a:t>7.3- Tabla de </a:t>
            </a:r>
            <a:r>
              <a:rPr lang="es-PE" sz="1800" dirty="0">
                <a:solidFill>
                  <a:srgbClr val="000000"/>
                </a:solidFill>
                <a:effectLst/>
                <a:latin typeface="Segoe UI" panose="020B0502040204020203" pitchFamily="34" charset="0"/>
                <a:ea typeface="Sans Serif"/>
                <a:cs typeface="Times New Roman" panose="02020603050405020304" pitchFamily="18" charset="0"/>
              </a:rPr>
              <a:t>V</a:t>
            </a:r>
            <a:r>
              <a:rPr lang="es-PE" dirty="0">
                <a:solidFill>
                  <a:srgbClr val="000000"/>
                </a:solidFill>
                <a:latin typeface="Segoe UI" panose="020B0502040204020203" pitchFamily="34" charset="0"/>
                <a:ea typeface="Sans Serif"/>
                <a:cs typeface="Times New Roman" panose="02020603050405020304" pitchFamily="18" charset="0"/>
              </a:rPr>
              <a:t>iolencia Familiar</a:t>
            </a:r>
            <a:endParaRPr lang="es-PE" sz="1800" dirty="0">
              <a:effectLst/>
              <a:latin typeface="Nimbus Roman No9 L"/>
              <a:ea typeface="Sans Serif"/>
              <a:cs typeface="Times New Roman" panose="02020603050405020304" pitchFamily="18" charset="0"/>
            </a:endParaRPr>
          </a:p>
          <a:p>
            <a:pPr algn="just"/>
            <a:endParaRPr lang="es-PE" sz="4800" dirty="0"/>
          </a:p>
        </p:txBody>
      </p:sp>
    </p:spTree>
    <p:extLst>
      <p:ext uri="{BB962C8B-B14F-4D97-AF65-F5344CB8AC3E}">
        <p14:creationId xmlns:p14="http://schemas.microsoft.com/office/powerpoint/2010/main" val="1922383416"/>
      </p:ext>
    </p:extLst>
  </p:cSld>
  <p:clrMapOvr>
    <a:masterClrMapping/>
  </p:clrMapOvr>
</p:sld>
</file>

<file path=ppt/theme/theme1.xml><?xml version="1.0" encoding="utf-8"?>
<a:theme xmlns:a="http://schemas.openxmlformats.org/drawingml/2006/main" name="Recorte">
  <a:themeElements>
    <a:clrScheme name="Recorte">
      <a:dk1>
        <a:sysClr val="windowText" lastClr="000000"/>
      </a:dk1>
      <a:lt1>
        <a:sysClr val="window" lastClr="FFFFFF"/>
      </a:lt1>
      <a:dk2>
        <a:srgbClr val="191B0E"/>
      </a:dk2>
      <a:lt2>
        <a:srgbClr val="EFEDE3"/>
      </a:lt2>
      <a:accent1>
        <a:srgbClr val="8C8D86"/>
      </a:accent1>
      <a:accent2>
        <a:srgbClr val="E6C069"/>
      </a:accent2>
      <a:accent3>
        <a:srgbClr val="897B61"/>
      </a:accent3>
      <a:accent4>
        <a:srgbClr val="8DAB8E"/>
      </a:accent4>
      <a:accent5>
        <a:srgbClr val="77A2BB"/>
      </a:accent5>
      <a:accent6>
        <a:srgbClr val="E28394"/>
      </a:accent6>
      <a:hlink>
        <a:srgbClr val="77A2BB"/>
      </a:hlink>
      <a:folHlink>
        <a:srgbClr val="957A99"/>
      </a:folHlink>
    </a:clrScheme>
    <a:fontScheme name="Recorte">
      <a:majorFont>
        <a:latin typeface="Franklin Gothic Book" panose="020B0503020102020204"/>
        <a:ea typeface=""/>
        <a:cs typeface=""/>
        <a:font script="Jpan" typeface="メイリオ"/>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Franklin Gothic Book" panose="020B0503020102020204"/>
        <a:ea typeface=""/>
        <a:cs typeface=""/>
        <a:font script="Jpan" typeface="メイリオ"/>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Recorte">
      <a:fillStyleLst>
        <a:solidFill>
          <a:schemeClr val="phClr"/>
        </a:solidFill>
        <a:gradFill rotWithShape="1">
          <a:gsLst>
            <a:gs pos="0">
              <a:schemeClr val="phClr">
                <a:tint val="67000"/>
                <a:satMod val="105000"/>
                <a:lumMod val="110000"/>
              </a:schemeClr>
            </a:gs>
            <a:gs pos="50000">
              <a:schemeClr val="phClr">
                <a:tint val="73000"/>
                <a:satMod val="103000"/>
                <a:lumMod val="105000"/>
              </a:schemeClr>
            </a:gs>
            <a:gs pos="100000">
              <a:schemeClr val="phClr">
                <a:tint val="81000"/>
                <a:satMod val="109000"/>
                <a:lumMod val="105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6350" cap="flat" cmpd="sng" algn="in">
          <a:solidFill>
            <a:schemeClr val="phClr"/>
          </a:solidFill>
          <a:prstDash val="solid"/>
        </a:ln>
        <a:ln w="34925" cap="flat" cmpd="sng" algn="in">
          <a:solidFill>
            <a:schemeClr val="phClr"/>
          </a:solidFill>
          <a:prstDash val="solid"/>
        </a:ln>
        <a:ln w="19050" cap="flat" cmpd="sng" algn="in">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35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rop" id="{EC9488ED-E761-4D60-9AC4-764D1FE2C171}" vid="{CE19780C-D67D-4C13-9DE9-A52BC3BA51B4}"/>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TM10001105[[fn=Recorte]]</Template>
  <TotalTime>1295</TotalTime>
  <Words>702</Words>
  <Application>Microsoft Office PowerPoint</Application>
  <PresentationFormat>Presentación en pantalla (4:3)</PresentationFormat>
  <Paragraphs>196</Paragraphs>
  <Slides>15</Slides>
  <Notes>2</Notes>
  <HiddenSlides>0</HiddenSlides>
  <MMClips>0</MMClips>
  <ScaleCrop>false</ScaleCrop>
  <HeadingPairs>
    <vt:vector size="6" baseType="variant">
      <vt:variant>
        <vt:lpstr>Fuentes usadas</vt:lpstr>
      </vt:variant>
      <vt:variant>
        <vt:i4>7</vt:i4>
      </vt:variant>
      <vt:variant>
        <vt:lpstr>Tema</vt:lpstr>
      </vt:variant>
      <vt:variant>
        <vt:i4>1</vt:i4>
      </vt:variant>
      <vt:variant>
        <vt:lpstr>Títulos de diapositiva</vt:lpstr>
      </vt:variant>
      <vt:variant>
        <vt:i4>15</vt:i4>
      </vt:variant>
    </vt:vector>
  </HeadingPairs>
  <TitlesOfParts>
    <vt:vector size="23" baseType="lpstr">
      <vt:lpstr>Bell MT</vt:lpstr>
      <vt:lpstr>Calibri</vt:lpstr>
      <vt:lpstr>Candara</vt:lpstr>
      <vt:lpstr>Franklin Gothic Book</vt:lpstr>
      <vt:lpstr>Nimbus Roman No9 L</vt:lpstr>
      <vt:lpstr>Segoe UI</vt:lpstr>
      <vt:lpstr>Wingdings</vt:lpstr>
      <vt:lpstr>Recorte</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GRACIAS</vt:lpstr>
    </vt:vector>
  </TitlesOfParts>
  <Company>Luffi</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Presupuesto participativo basado en resultados de la</dc:title>
  <dc:creator>GUILLERMO ITA ESTACIO</dc:creator>
  <cp:lastModifiedBy>user</cp:lastModifiedBy>
  <cp:revision>111</cp:revision>
  <cp:lastPrinted>2022-04-07T00:34:26Z</cp:lastPrinted>
  <dcterms:created xsi:type="dcterms:W3CDTF">2019-02-13T15:34:09Z</dcterms:created>
  <dcterms:modified xsi:type="dcterms:W3CDTF">2022-04-07T00:36:06Z</dcterms:modified>
</cp:coreProperties>
</file>