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71" r:id="rId4"/>
    <p:sldId id="272" r:id="rId5"/>
    <p:sldId id="273" r:id="rId6"/>
    <p:sldId id="274" r:id="rId7"/>
    <p:sldId id="270" r:id="rId8"/>
    <p:sldId id="275" r:id="rId9"/>
    <p:sldId id="269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CON CONEXIÓN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AGUA POTABLE</c:v>
                </c:pt>
                <c:pt idx="1">
                  <c:v>ALCANTARILLADO</c:v>
                </c:pt>
                <c:pt idx="2">
                  <c:v>ENERGÍA ELECTRICA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69539</c:v>
                </c:pt>
                <c:pt idx="1">
                  <c:v>71851</c:v>
                </c:pt>
                <c:pt idx="2">
                  <c:v>81454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0E-4993-9302-138E8707E7D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SIN CONEXIÓN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AGUA POTABLE</c:v>
                </c:pt>
                <c:pt idx="1">
                  <c:v>ALCANTARILLADO</c:v>
                </c:pt>
                <c:pt idx="2">
                  <c:v>ENERGÍA ELECTRICA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19385</c:v>
                </c:pt>
                <c:pt idx="1">
                  <c:v>17073</c:v>
                </c:pt>
                <c:pt idx="2">
                  <c:v>7470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0E-4993-9302-138E8707E7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368219487"/>
        <c:axId val="1368219903"/>
      </c:barChart>
      <c:catAx>
        <c:axId val="1368219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903"/>
        <c:crosses val="autoZero"/>
        <c:auto val="1"/>
        <c:lblAlgn val="ctr"/>
        <c:lblOffset val="100"/>
        <c:noMultiLvlLbl val="0"/>
      </c:catAx>
      <c:valAx>
        <c:axId val="13682199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CANTIDAD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54</c:v>
                </c:pt>
                <c:pt idx="1">
                  <c:v>186</c:v>
                </c:pt>
                <c:pt idx="2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0E-4993-9302-138E8707E7D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PORCENTAJE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Hoja1!$C$2:$C$4</c:f>
              <c:numCache>
                <c:formatCode>0.00%</c:formatCode>
                <c:ptCount val="3"/>
                <c:pt idx="0">
                  <c:v>5.6099999999999997E-2</c:v>
                </c:pt>
                <c:pt idx="1">
                  <c:v>0.19309999999999999</c:v>
                </c:pt>
                <c:pt idx="2">
                  <c:v>5.3999999999999999E-2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0E-4993-9302-138E8707E7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368219487"/>
        <c:axId val="1368219903"/>
      </c:barChart>
      <c:catAx>
        <c:axId val="1368219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903"/>
        <c:crosses val="autoZero"/>
        <c:auto val="1"/>
        <c:lblAlgn val="ctr"/>
        <c:lblOffset val="100"/>
        <c:noMultiLvlLbl val="0"/>
      </c:catAx>
      <c:valAx>
        <c:axId val="13682199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CANTIDAD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6600</c:v>
                </c:pt>
                <c:pt idx="1">
                  <c:v>7800</c:v>
                </c:pt>
                <c:pt idx="2">
                  <c:v>6700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0E-4993-9302-138E8707E7D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PORCENTAJE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Arial Black" panose="020B0A0402010202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Hoja1!$C$2:$C$4</c:f>
              <c:numCache>
                <c:formatCode>0.00%</c:formatCode>
                <c:ptCount val="3"/>
                <c:pt idx="0">
                  <c:v>0.33119999999999999</c:v>
                </c:pt>
                <c:pt idx="1">
                  <c:v>0.16370000000000001</c:v>
                </c:pt>
                <c:pt idx="2">
                  <c:v>0.31380000000000002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0E-4993-9302-138E8707E7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368219487"/>
        <c:axId val="1368219903"/>
      </c:barChart>
      <c:catAx>
        <c:axId val="1368219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903"/>
        <c:crosses val="autoZero"/>
        <c:auto val="1"/>
        <c:lblAlgn val="ctr"/>
        <c:lblOffset val="100"/>
        <c:noMultiLvlLbl val="0"/>
      </c:catAx>
      <c:valAx>
        <c:axId val="13682199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0.73214</cdr:x>
      <cdr:y>0.35245</cdr:y>
    </cdr:from>
    <cdr:to>
      <cdr:x>0.83929</cdr:x>
      <cdr:y>0.43938</cdr:y>
    </cdr:to>
    <cdr:sp macro="" textlink="">
      <cdr:nvSpPr>
        <cdr:cNvPr id="2" name="CuadroTexto 10"/>
        <cdr:cNvSpPr txBox="1"/>
      </cdr:nvSpPr>
      <cdr:spPr>
        <a:xfrm xmlns:a="http://schemas.openxmlformats.org/drawingml/2006/main">
          <a:off x="5904656" y="1497359"/>
          <a:ext cx="86409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PE" sz="1600" b="1" dirty="0">
              <a:latin typeface="Arial Narrow" panose="020B0606020202030204" pitchFamily="34" charset="0"/>
            </a:rPr>
            <a:t>91.60</a:t>
          </a:r>
          <a:r>
            <a:rPr lang="es-PE" b="1" dirty="0">
              <a:latin typeface="Arial Narrow" panose="020B0606020202030204" pitchFamily="34" charset="0"/>
            </a:rPr>
            <a:t>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13C9E-41D8-4EC8-8221-CBE82D79ABB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88646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7240D-EF8C-4232-911E-4752B270478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006845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0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897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9864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1228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53123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07858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333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0935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683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5354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900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6/04/2022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562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934900" y="2888940"/>
            <a:ext cx="7272808" cy="1080120"/>
          </a:xfrm>
        </p:spPr>
        <p:txBody>
          <a:bodyPr>
            <a:noAutofit/>
          </a:bodyPr>
          <a:lstStyle/>
          <a:p>
            <a:r>
              <a:rPr lang="es-PE" sz="36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Presupuesto Participativo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9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6370"/>
            <a:ext cx="1368152" cy="117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99593" y="1520803"/>
            <a:ext cx="727280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r"/>
                <a:tab pos="2806700" algn="ctr"/>
                <a:tab pos="5221288" algn="r"/>
                <a:tab pos="5491163" algn="r"/>
                <a:tab pos="5611813" algn="r"/>
              </a:tabLst>
            </a:pPr>
            <a:r>
              <a:rPr kumimoji="0" lang="es-MX" sz="3200" b="1" i="0" u="none" strike="noStrike" cap="none" normalizeH="0" baseline="0" dirty="0">
                <a:ln>
                  <a:noFill/>
                </a:ln>
                <a:effectLst/>
                <a:latin typeface="Candara" pitchFamily="34" charset="0"/>
                <a:ea typeface="Calibri" pitchFamily="34" charset="0"/>
                <a:cs typeface="Arial" pitchFamily="34" charset="0"/>
              </a:rPr>
              <a:t> Municipalidad Distrital de  Puente Piedra</a:t>
            </a:r>
            <a:endParaRPr kumimoji="0" lang="es-MX" sz="3200" b="1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198235" y="3645894"/>
            <a:ext cx="2675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600" dirty="0">
                <a:latin typeface="Arial Black" pitchFamily="34" charset="0"/>
              </a:rPr>
              <a:t>2023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051721" y="494116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" dirty="0"/>
              <a:t>GERENCIA DE DESARROLLO URBANO</a:t>
            </a:r>
          </a:p>
        </p:txBody>
      </p:sp>
    </p:spTree>
    <p:extLst>
      <p:ext uri="{BB962C8B-B14F-4D97-AF65-F5344CB8AC3E}">
        <p14:creationId xmlns:p14="http://schemas.microsoft.com/office/powerpoint/2010/main" val="351316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71600" y="2492896"/>
            <a:ext cx="7675376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es-PE" sz="4000" dirty="0"/>
              <a:t>EJE ESTRATÉGICO: </a:t>
            </a:r>
            <a:br>
              <a:rPr lang="es-PE" sz="4000" dirty="0"/>
            </a:br>
            <a:br>
              <a:rPr lang="es-PE" sz="4000" dirty="0"/>
            </a:br>
            <a:r>
              <a:rPr lang="es-MX" sz="4000" dirty="0">
                <a:latin typeface="Arial Black" panose="020B0A04020102020204" pitchFamily="34" charset="0"/>
              </a:rPr>
              <a:t>DESARROLLO DE INFRAESTRUCTURA URBANA</a:t>
            </a:r>
            <a:endParaRPr lang="es-PE" sz="49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79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PE" dirty="0"/>
              <a:t>CANTIDAD DE PREDIOS URBANOS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403648" y="2440527"/>
            <a:ext cx="3335840" cy="823912"/>
          </a:xfrm>
        </p:spPr>
        <p:txBody>
          <a:bodyPr anchor="ctr"/>
          <a:lstStyle/>
          <a:p>
            <a:pPr algn="ctr"/>
            <a:r>
              <a:rPr lang="es-PE" b="1" dirty="0">
                <a:solidFill>
                  <a:srgbClr val="C00000"/>
                </a:solidFill>
                <a:latin typeface="Arial Black" panose="020B0A04020102020204" pitchFamily="34" charset="0"/>
              </a:rPr>
              <a:t>88,924</a:t>
            </a:r>
            <a:r>
              <a:rPr lang="es-PE" b="1" dirty="0"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4767666" y="2424398"/>
            <a:ext cx="3335840" cy="823912"/>
          </a:xfrm>
        </p:spPr>
        <p:txBody>
          <a:bodyPr anchor="ctr"/>
          <a:lstStyle/>
          <a:p>
            <a:r>
              <a:rPr lang="es-PE" dirty="0">
                <a:solidFill>
                  <a:srgbClr val="C00000"/>
                </a:solidFill>
                <a:latin typeface="Arial Black" panose="020B0A04020102020204" pitchFamily="34" charset="0"/>
              </a:rPr>
              <a:t>Predios urbanos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977109"/>
              </p:ext>
            </p:extLst>
          </p:nvPr>
        </p:nvGraphicFramePr>
        <p:xfrm>
          <a:off x="1581150" y="350100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854929276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7742100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latin typeface="Arial Black" panose="020B0A04020102020204" pitchFamily="34" charset="0"/>
                        </a:rPr>
                        <a:t>ZONA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latin typeface="Arial Black" panose="020B0A04020102020204" pitchFamily="34" charset="0"/>
                        </a:rPr>
                        <a:t>CANTIDAD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60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PE" sz="1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   SUR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19,926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9434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PE" sz="1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   NORTE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21,348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7162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PE" sz="1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   CENTRO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47,650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7299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40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PE" dirty="0"/>
              <a:t>CANTIDAD DE PREDIOS SANEADOS FISICO LEGAL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254706"/>
              </p:ext>
            </p:extLst>
          </p:nvPr>
        </p:nvGraphicFramePr>
        <p:xfrm>
          <a:off x="1331640" y="2420888"/>
          <a:ext cx="6897960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8980">
                  <a:extLst>
                    <a:ext uri="{9D8B030D-6E8A-4147-A177-3AD203B41FA5}">
                      <a16:colId xmlns:a16="http://schemas.microsoft.com/office/drawing/2014/main" val="2854929276"/>
                    </a:ext>
                  </a:extLst>
                </a:gridCol>
                <a:gridCol w="3448980">
                  <a:extLst>
                    <a:ext uri="{9D8B030D-6E8A-4147-A177-3AD203B41FA5}">
                      <a16:colId xmlns:a16="http://schemas.microsoft.com/office/drawing/2014/main" val="774210038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latin typeface="Arial Black" panose="020B0A04020102020204" pitchFamily="34" charset="0"/>
                        </a:rPr>
                        <a:t>CANTIDAD al</a:t>
                      </a:r>
                      <a:r>
                        <a:rPr lang="es-PE" sz="1800" b="0" baseline="0" dirty="0">
                          <a:latin typeface="Arial Black" panose="020B0A04020102020204" pitchFamily="34" charset="0"/>
                        </a:rPr>
                        <a:t> 2021</a:t>
                      </a:r>
                      <a:endParaRPr lang="es-PE" sz="1800" b="0" dirty="0">
                        <a:latin typeface="Arial Black" panose="020B0A04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800" b="0" dirty="0">
                          <a:latin typeface="Arial Black" panose="020B0A04020102020204" pitchFamily="34" charset="0"/>
                        </a:rPr>
                        <a:t>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600598"/>
                  </a:ext>
                </a:extLst>
              </a:tr>
              <a:tr h="1440160">
                <a:tc>
                  <a:txBody>
                    <a:bodyPr/>
                    <a:lstStyle/>
                    <a:p>
                      <a:pPr algn="ctr"/>
                      <a:r>
                        <a:rPr lang="es-PE" sz="2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40,691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800" b="0" dirty="0">
                          <a:solidFill>
                            <a:srgbClr val="0070C0"/>
                          </a:solidFill>
                          <a:latin typeface="Arial Black" panose="020B0A04020102020204" pitchFamily="34" charset="0"/>
                        </a:rPr>
                        <a:t>45.76 %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9434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7848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PE" dirty="0"/>
              <a:t>PREDIOS CON ACCESO A SERVICIOS PÚBLICOS</a:t>
            </a: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3987946790"/>
              </p:ext>
            </p:extLst>
          </p:nvPr>
        </p:nvGraphicFramePr>
        <p:xfrm>
          <a:off x="755576" y="2276872"/>
          <a:ext cx="806489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1835696" y="4143563"/>
            <a:ext cx="8640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PE" sz="1600" b="1" dirty="0">
                <a:latin typeface="Arial Narrow" panose="020B0606020202030204" pitchFamily="34" charset="0"/>
              </a:rPr>
              <a:t>78.20</a:t>
            </a:r>
            <a:r>
              <a:rPr lang="es-PE" b="1" dirty="0">
                <a:latin typeface="Arial Narrow" panose="020B0606020202030204" pitchFamily="34" charset="0"/>
              </a:rPr>
              <a:t>%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283968" y="4216442"/>
            <a:ext cx="8640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PE" sz="1600" b="1" dirty="0">
                <a:latin typeface="Arial Narrow" panose="020B0606020202030204" pitchFamily="34" charset="0"/>
              </a:rPr>
              <a:t>80.80</a:t>
            </a:r>
            <a:r>
              <a:rPr lang="es-PE" b="1" dirty="0">
                <a:latin typeface="Arial Narrow" panose="020B0606020202030204" pitchFamily="34" charset="0"/>
              </a:rPr>
              <a:t>%</a:t>
            </a:r>
          </a:p>
        </p:txBody>
      </p:sp>
      <p:sp>
        <p:nvSpPr>
          <p:cNvPr id="14" name="CuadroTexto 10"/>
          <p:cNvSpPr txBox="1"/>
          <p:nvPr/>
        </p:nvSpPr>
        <p:spPr>
          <a:xfrm>
            <a:off x="2555776" y="5676637"/>
            <a:ext cx="86409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1600" b="1" dirty="0">
                <a:latin typeface="Arial Narrow" panose="020B0606020202030204" pitchFamily="34" charset="0"/>
              </a:rPr>
              <a:t>21.80%</a:t>
            </a:r>
          </a:p>
        </p:txBody>
      </p:sp>
      <p:sp>
        <p:nvSpPr>
          <p:cNvPr id="15" name="CuadroTexto 10"/>
          <p:cNvSpPr txBox="1"/>
          <p:nvPr/>
        </p:nvSpPr>
        <p:spPr>
          <a:xfrm>
            <a:off x="5004048" y="5676637"/>
            <a:ext cx="86409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1600" b="1" dirty="0">
                <a:latin typeface="Arial Narrow" panose="020B0606020202030204" pitchFamily="34" charset="0"/>
              </a:rPr>
              <a:t>19.20%</a:t>
            </a:r>
          </a:p>
        </p:txBody>
      </p:sp>
      <p:sp>
        <p:nvSpPr>
          <p:cNvPr id="16" name="CuadroTexto 10"/>
          <p:cNvSpPr txBox="1"/>
          <p:nvPr/>
        </p:nvSpPr>
        <p:spPr>
          <a:xfrm>
            <a:off x="7452320" y="5845914"/>
            <a:ext cx="86409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1600" b="1" dirty="0">
                <a:latin typeface="Arial Narrow" panose="020B0606020202030204" pitchFamily="34" charset="0"/>
              </a:rPr>
              <a:t>8.40%</a:t>
            </a:r>
          </a:p>
        </p:txBody>
      </p:sp>
    </p:spTree>
    <p:extLst>
      <p:ext uri="{BB962C8B-B14F-4D97-AF65-F5344CB8AC3E}">
        <p14:creationId xmlns:p14="http://schemas.microsoft.com/office/powerpoint/2010/main" val="3700304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PE" dirty="0"/>
              <a:t>PUEBLOS SIN ACCESIBILIDAD</a:t>
            </a:r>
            <a:br>
              <a:rPr lang="es-PE" dirty="0"/>
            </a:br>
            <a:r>
              <a:rPr lang="es-PE" dirty="0"/>
              <a:t>(calzadas, escaleras, pasajes)</a:t>
            </a: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4135156986"/>
              </p:ext>
            </p:extLst>
          </p:nvPr>
        </p:nvGraphicFramePr>
        <p:xfrm>
          <a:off x="755576" y="2276872"/>
          <a:ext cx="806489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787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71600" y="2060848"/>
            <a:ext cx="7675376" cy="2592288"/>
          </a:xfrm>
        </p:spPr>
        <p:txBody>
          <a:bodyPr>
            <a:normAutofit/>
          </a:bodyPr>
          <a:lstStyle/>
          <a:p>
            <a:pPr algn="ctr"/>
            <a:r>
              <a:rPr lang="es-PE" sz="4000" dirty="0"/>
              <a:t>EJE ESTRATÉGICO: </a:t>
            </a:r>
            <a:br>
              <a:rPr lang="es-PE" sz="4000" dirty="0"/>
            </a:br>
            <a:br>
              <a:rPr lang="es-PE" sz="4000" dirty="0"/>
            </a:br>
            <a:r>
              <a:rPr lang="es-MX" sz="4000" dirty="0">
                <a:latin typeface="Arial Black" panose="020B0A04020102020204" pitchFamily="34" charset="0"/>
              </a:rPr>
              <a:t>GESTIÓN DE RIESGOS DE DESASTRES</a:t>
            </a:r>
            <a:endParaRPr lang="es-PE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4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E" dirty="0"/>
              <a:t>PREDIOS UBICADOS EN ZONAS DE RIESGO</a:t>
            </a: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394094185"/>
              </p:ext>
            </p:extLst>
          </p:nvPr>
        </p:nvGraphicFramePr>
        <p:xfrm>
          <a:off x="755576" y="2276872"/>
          <a:ext cx="806489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9797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80017" y="2276872"/>
            <a:ext cx="4532343" cy="2439144"/>
          </a:xfrm>
        </p:spPr>
        <p:txBody>
          <a:bodyPr>
            <a:noAutofit/>
          </a:bodyPr>
          <a:lstStyle/>
          <a:p>
            <a:r>
              <a:rPr lang="es-PE" sz="9600" dirty="0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67221508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Recort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1108</TotalTime>
  <Words>99</Words>
  <Application>Microsoft Office PowerPoint</Application>
  <PresentationFormat>Presentación en pantalla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Arial Narrow</vt:lpstr>
      <vt:lpstr>Calibri</vt:lpstr>
      <vt:lpstr>Candara</vt:lpstr>
      <vt:lpstr>Franklin Gothic Book</vt:lpstr>
      <vt:lpstr>Recorte</vt:lpstr>
      <vt:lpstr>Presentación de PowerPoint</vt:lpstr>
      <vt:lpstr>EJE ESTRATÉGICO:   DESARROLLO DE INFRAESTRUCTURA URBANA</vt:lpstr>
      <vt:lpstr>CANTIDAD DE PREDIOS URBANOS</vt:lpstr>
      <vt:lpstr>CANTIDAD DE PREDIOS SANEADOS FISICO LEGAL</vt:lpstr>
      <vt:lpstr>PREDIOS CON ACCESO A SERVICIOS PÚBLICOS</vt:lpstr>
      <vt:lpstr>PUEBLOS SIN ACCESIBILIDAD (calzadas, escaleras, pasajes)</vt:lpstr>
      <vt:lpstr>EJE ESTRATÉGICO:   GESTIÓN DE RIESGOS DE DESASTRES</vt:lpstr>
      <vt:lpstr>PREDIOS UBICADOS EN ZONAS DE RIESGO</vt:lpstr>
      <vt:lpstr>Gracias</vt:lpstr>
    </vt:vector>
  </TitlesOfParts>
  <Company>Luffi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participativo basado en resultados de la</dc:title>
  <dc:creator>GUILLERMO ITA ESTACIO</dc:creator>
  <cp:lastModifiedBy>user</cp:lastModifiedBy>
  <cp:revision>65</cp:revision>
  <cp:lastPrinted>2019-03-15T18:00:03Z</cp:lastPrinted>
  <dcterms:created xsi:type="dcterms:W3CDTF">2019-02-13T15:34:09Z</dcterms:created>
  <dcterms:modified xsi:type="dcterms:W3CDTF">2022-04-07T01:08:38Z</dcterms:modified>
</cp:coreProperties>
</file>