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32"/>
  </p:notesMasterIdLst>
  <p:handoutMasterIdLst>
    <p:handoutMasterId r:id="rId33"/>
  </p:handout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82" r:id="rId9"/>
    <p:sldId id="284" r:id="rId10"/>
    <p:sldId id="283" r:id="rId11"/>
    <p:sldId id="287" r:id="rId12"/>
    <p:sldId id="288" r:id="rId13"/>
    <p:sldId id="289" r:id="rId14"/>
    <p:sldId id="262" r:id="rId15"/>
    <p:sldId id="265" r:id="rId16"/>
    <p:sldId id="266" r:id="rId17"/>
    <p:sldId id="293" r:id="rId18"/>
    <p:sldId id="295" r:id="rId19"/>
    <p:sldId id="294" r:id="rId20"/>
    <p:sldId id="296" r:id="rId21"/>
    <p:sldId id="302" r:id="rId22"/>
    <p:sldId id="291" r:id="rId23"/>
    <p:sldId id="292" r:id="rId24"/>
    <p:sldId id="304" r:id="rId25"/>
    <p:sldId id="267" r:id="rId26"/>
    <p:sldId id="305" r:id="rId27"/>
    <p:sldId id="306" r:id="rId28"/>
    <p:sldId id="297" r:id="rId29"/>
    <p:sldId id="307" r:id="rId30"/>
    <p:sldId id="269" r:id="rId31"/>
  </p:sldIdLst>
  <p:sldSz cx="9144000" cy="6858000" type="screen4x3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9892F3-62F6-4F4F-B1DC-48B3407E55A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B7BD1A9-F2FE-429D-8FAE-72CFA88E5FBE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MX" sz="4000" b="1" dirty="0"/>
            <a:t>OBJETIVOS</a:t>
          </a:r>
          <a:endParaRPr lang="es-PE" sz="4000" b="1" dirty="0"/>
        </a:p>
      </dgm:t>
    </dgm:pt>
    <dgm:pt modelId="{D67A6BDC-3007-49F5-8ECE-7D7AFA0489F8}" type="parTrans" cxnId="{C7DE61F0-7D25-418B-B118-78976E79989F}">
      <dgm:prSet/>
      <dgm:spPr/>
      <dgm:t>
        <a:bodyPr/>
        <a:lstStyle/>
        <a:p>
          <a:endParaRPr lang="es-PE"/>
        </a:p>
      </dgm:t>
    </dgm:pt>
    <dgm:pt modelId="{B6F854FE-E8A5-4A0D-8A80-E74BF41EB838}" type="sibTrans" cxnId="{C7DE61F0-7D25-418B-B118-78976E79989F}">
      <dgm:prSet/>
      <dgm:spPr/>
      <dgm:t>
        <a:bodyPr/>
        <a:lstStyle/>
        <a:p>
          <a:endParaRPr lang="es-PE"/>
        </a:p>
      </dgm:t>
    </dgm:pt>
    <dgm:pt modelId="{5A61525B-0128-421D-928A-9E179D82883D}">
      <dgm:prSet phldrT="[Texto]"/>
      <dgm:spPr>
        <a:solidFill>
          <a:srgbClr val="FF0000"/>
        </a:solidFill>
        <a:ln>
          <a:solidFill>
            <a:srgbClr val="C00000"/>
          </a:solidFill>
        </a:ln>
      </dgm:spPr>
      <dgm:t>
        <a:bodyPr/>
        <a:lstStyle/>
        <a:p>
          <a:pPr algn="just"/>
          <a:r>
            <a:rPr lang="es-MX" dirty="0"/>
            <a:t> </a:t>
          </a:r>
          <a:r>
            <a:rPr lang="es-MX" b="1" dirty="0"/>
            <a:t>CUMPLIMIENTO DEL REGIMEN DE APLICACIÓN DE SANCIONES ADMINISTRATIVAS</a:t>
          </a:r>
          <a:endParaRPr lang="es-PE" b="1" dirty="0"/>
        </a:p>
      </dgm:t>
    </dgm:pt>
    <dgm:pt modelId="{BAE17DCB-E07B-447E-BF74-1C71DCC44FA1}" type="parTrans" cxnId="{74670026-ACBF-479C-B84E-511B995C9689}">
      <dgm:prSet/>
      <dgm:spPr/>
      <dgm:t>
        <a:bodyPr/>
        <a:lstStyle/>
        <a:p>
          <a:endParaRPr lang="es-PE"/>
        </a:p>
      </dgm:t>
    </dgm:pt>
    <dgm:pt modelId="{FAE48F5A-BCCC-41B5-AF26-379BA652889F}" type="sibTrans" cxnId="{74670026-ACBF-479C-B84E-511B995C9689}">
      <dgm:prSet/>
      <dgm:spPr/>
      <dgm:t>
        <a:bodyPr/>
        <a:lstStyle/>
        <a:p>
          <a:endParaRPr lang="es-PE"/>
        </a:p>
      </dgm:t>
    </dgm:pt>
    <dgm:pt modelId="{8D9AAB6F-8B59-4BBD-9717-CC0D71AEF797}">
      <dgm:prSet phldrT="[Texto]"/>
      <dgm:spPr>
        <a:solidFill>
          <a:schemeClr val="bg1"/>
        </a:solidFill>
        <a:ln>
          <a:solidFill>
            <a:srgbClr val="C00000"/>
          </a:solidFill>
        </a:ln>
      </dgm:spPr>
      <dgm:t>
        <a:bodyPr/>
        <a:lstStyle/>
        <a:p>
          <a:pPr algn="just"/>
          <a:r>
            <a:rPr lang="es-MX" dirty="0"/>
            <a:t> </a:t>
          </a:r>
          <a:r>
            <a:rPr lang="es-MX" b="1" dirty="0">
              <a:solidFill>
                <a:schemeClr val="tx1"/>
              </a:solidFill>
            </a:rPr>
            <a:t>NO TENER QUE SANCIONAR</a:t>
          </a:r>
          <a:endParaRPr lang="es-PE" b="1" dirty="0">
            <a:solidFill>
              <a:schemeClr val="tx1"/>
            </a:solidFill>
          </a:endParaRPr>
        </a:p>
      </dgm:t>
    </dgm:pt>
    <dgm:pt modelId="{FF547456-9FDF-440F-9A74-A38127A1BC7F}" type="parTrans" cxnId="{E08F1202-9B2F-4901-8354-F8AD80F33B96}">
      <dgm:prSet/>
      <dgm:spPr/>
      <dgm:t>
        <a:bodyPr/>
        <a:lstStyle/>
        <a:p>
          <a:endParaRPr lang="es-PE"/>
        </a:p>
      </dgm:t>
    </dgm:pt>
    <dgm:pt modelId="{42254801-4A79-4927-B4A6-CC840197AB20}" type="sibTrans" cxnId="{E08F1202-9B2F-4901-8354-F8AD80F33B96}">
      <dgm:prSet/>
      <dgm:spPr/>
      <dgm:t>
        <a:bodyPr/>
        <a:lstStyle/>
        <a:p>
          <a:endParaRPr lang="es-PE"/>
        </a:p>
      </dgm:t>
    </dgm:pt>
    <dgm:pt modelId="{2321BE3D-7BC9-493D-B967-F03A0C841B0D}">
      <dgm:prSet phldrT="[Texto]"/>
      <dgm:spPr>
        <a:solidFill>
          <a:srgbClr val="FF0000"/>
        </a:solidFill>
        <a:ln>
          <a:solidFill>
            <a:srgbClr val="C00000"/>
          </a:solidFill>
        </a:ln>
      </dgm:spPr>
      <dgm:t>
        <a:bodyPr/>
        <a:lstStyle/>
        <a:p>
          <a:pPr algn="just"/>
          <a:r>
            <a:rPr lang="es-MX" dirty="0"/>
            <a:t> </a:t>
          </a:r>
          <a:r>
            <a:rPr lang="es-MX" b="1" dirty="0"/>
            <a:t>SANCIONAR EN ÚLTIMA INSTANCIA</a:t>
          </a:r>
          <a:endParaRPr lang="es-PE" b="1" dirty="0"/>
        </a:p>
      </dgm:t>
    </dgm:pt>
    <dgm:pt modelId="{128A90D8-5D7E-479B-9A48-F10AEA7C8D24}" type="parTrans" cxnId="{9C44E585-E61A-4ABF-9658-A269C6BE563F}">
      <dgm:prSet/>
      <dgm:spPr/>
      <dgm:t>
        <a:bodyPr/>
        <a:lstStyle/>
        <a:p>
          <a:endParaRPr lang="es-PE"/>
        </a:p>
      </dgm:t>
    </dgm:pt>
    <dgm:pt modelId="{C24C70AD-6BDA-4999-BC84-25FEC6666782}" type="sibTrans" cxnId="{9C44E585-E61A-4ABF-9658-A269C6BE563F}">
      <dgm:prSet/>
      <dgm:spPr/>
      <dgm:t>
        <a:bodyPr/>
        <a:lstStyle/>
        <a:p>
          <a:endParaRPr lang="es-PE"/>
        </a:p>
      </dgm:t>
    </dgm:pt>
    <dgm:pt modelId="{7E930B06-F05D-4D9E-9F7A-16C1319BE36F}" type="pres">
      <dgm:prSet presAssocID="{F49892F3-62F6-4F4F-B1DC-48B3407E55A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BAC30E0-9474-4C19-A7F9-4DE749606BF6}" type="pres">
      <dgm:prSet presAssocID="{CB7BD1A9-F2FE-429D-8FAE-72CFA88E5FBE}" presName="root1" presStyleCnt="0"/>
      <dgm:spPr/>
    </dgm:pt>
    <dgm:pt modelId="{4F3160DF-059A-4AAB-9340-9CF3D77BCB7E}" type="pres">
      <dgm:prSet presAssocID="{CB7BD1A9-F2FE-429D-8FAE-72CFA88E5FBE}" presName="LevelOneTextNode" presStyleLbl="node0" presStyleIdx="0" presStyleCnt="1" custScaleY="89017" custLinFactNeighborY="0">
        <dgm:presLayoutVars>
          <dgm:chPref val="3"/>
        </dgm:presLayoutVars>
      </dgm:prSet>
      <dgm:spPr/>
    </dgm:pt>
    <dgm:pt modelId="{6A5177EB-1C07-400D-931F-B8A9E82BC0C4}" type="pres">
      <dgm:prSet presAssocID="{CB7BD1A9-F2FE-429D-8FAE-72CFA88E5FBE}" presName="level2hierChild" presStyleCnt="0"/>
      <dgm:spPr/>
    </dgm:pt>
    <dgm:pt modelId="{7AA1A007-242B-4BAE-A1E1-160BB44914A4}" type="pres">
      <dgm:prSet presAssocID="{BAE17DCB-E07B-447E-BF74-1C71DCC44FA1}" presName="conn2-1" presStyleLbl="parChTrans1D2" presStyleIdx="0" presStyleCnt="3"/>
      <dgm:spPr/>
    </dgm:pt>
    <dgm:pt modelId="{B2E8B082-57B8-4FC9-99E9-D1A6C4324500}" type="pres">
      <dgm:prSet presAssocID="{BAE17DCB-E07B-447E-BF74-1C71DCC44FA1}" presName="connTx" presStyleLbl="parChTrans1D2" presStyleIdx="0" presStyleCnt="3"/>
      <dgm:spPr/>
    </dgm:pt>
    <dgm:pt modelId="{1D8EB6F7-08DA-483C-AC49-53B6425CD388}" type="pres">
      <dgm:prSet presAssocID="{5A61525B-0128-421D-928A-9E179D82883D}" presName="root2" presStyleCnt="0"/>
      <dgm:spPr/>
    </dgm:pt>
    <dgm:pt modelId="{86BA51BF-38BC-4479-95AD-11E2047D8515}" type="pres">
      <dgm:prSet presAssocID="{5A61525B-0128-421D-928A-9E179D82883D}" presName="LevelTwoTextNode" presStyleLbl="node2" presStyleIdx="0" presStyleCnt="3" custScaleX="220346">
        <dgm:presLayoutVars>
          <dgm:chPref val="3"/>
        </dgm:presLayoutVars>
      </dgm:prSet>
      <dgm:spPr/>
    </dgm:pt>
    <dgm:pt modelId="{770041F5-322C-4A71-BF4B-AA60CC7EE412}" type="pres">
      <dgm:prSet presAssocID="{5A61525B-0128-421D-928A-9E179D82883D}" presName="level3hierChild" presStyleCnt="0"/>
      <dgm:spPr/>
    </dgm:pt>
    <dgm:pt modelId="{F06DBB1C-105F-4E60-B758-590A0D69E4B4}" type="pres">
      <dgm:prSet presAssocID="{FF547456-9FDF-440F-9A74-A38127A1BC7F}" presName="conn2-1" presStyleLbl="parChTrans1D2" presStyleIdx="1" presStyleCnt="3"/>
      <dgm:spPr/>
    </dgm:pt>
    <dgm:pt modelId="{50489E4B-D717-4EE2-B1C1-CE9E8AD9F728}" type="pres">
      <dgm:prSet presAssocID="{FF547456-9FDF-440F-9A74-A38127A1BC7F}" presName="connTx" presStyleLbl="parChTrans1D2" presStyleIdx="1" presStyleCnt="3"/>
      <dgm:spPr/>
    </dgm:pt>
    <dgm:pt modelId="{B9CAA359-DE58-4769-A531-858A4002C5D5}" type="pres">
      <dgm:prSet presAssocID="{8D9AAB6F-8B59-4BBD-9717-CC0D71AEF797}" presName="root2" presStyleCnt="0"/>
      <dgm:spPr/>
    </dgm:pt>
    <dgm:pt modelId="{398A5233-3608-4FFE-AC38-550087358052}" type="pres">
      <dgm:prSet presAssocID="{8D9AAB6F-8B59-4BBD-9717-CC0D71AEF797}" presName="LevelTwoTextNode" presStyleLbl="node2" presStyleIdx="1" presStyleCnt="3" custScaleX="219966">
        <dgm:presLayoutVars>
          <dgm:chPref val="3"/>
        </dgm:presLayoutVars>
      </dgm:prSet>
      <dgm:spPr/>
    </dgm:pt>
    <dgm:pt modelId="{98108E87-24A5-46D7-A5B6-322F7F2F4168}" type="pres">
      <dgm:prSet presAssocID="{8D9AAB6F-8B59-4BBD-9717-CC0D71AEF797}" presName="level3hierChild" presStyleCnt="0"/>
      <dgm:spPr/>
    </dgm:pt>
    <dgm:pt modelId="{EF820523-B3B8-4559-9001-C42F991D986B}" type="pres">
      <dgm:prSet presAssocID="{128A90D8-5D7E-479B-9A48-F10AEA7C8D24}" presName="conn2-1" presStyleLbl="parChTrans1D2" presStyleIdx="2" presStyleCnt="3"/>
      <dgm:spPr/>
    </dgm:pt>
    <dgm:pt modelId="{140AF0A4-579F-4C46-B0E6-DF077587A529}" type="pres">
      <dgm:prSet presAssocID="{128A90D8-5D7E-479B-9A48-F10AEA7C8D24}" presName="connTx" presStyleLbl="parChTrans1D2" presStyleIdx="2" presStyleCnt="3"/>
      <dgm:spPr/>
    </dgm:pt>
    <dgm:pt modelId="{8E98481C-4BC7-47E7-B341-4435CC95F03D}" type="pres">
      <dgm:prSet presAssocID="{2321BE3D-7BC9-493D-B967-F03A0C841B0D}" presName="root2" presStyleCnt="0"/>
      <dgm:spPr/>
    </dgm:pt>
    <dgm:pt modelId="{F935DAD0-7373-4284-8C72-54DE477DFB78}" type="pres">
      <dgm:prSet presAssocID="{2321BE3D-7BC9-493D-B967-F03A0C841B0D}" presName="LevelTwoTextNode" presStyleLbl="node2" presStyleIdx="2" presStyleCnt="3" custScaleX="219750">
        <dgm:presLayoutVars>
          <dgm:chPref val="3"/>
        </dgm:presLayoutVars>
      </dgm:prSet>
      <dgm:spPr/>
    </dgm:pt>
    <dgm:pt modelId="{6596BDB6-90CA-4628-AE70-2A62A9277BB9}" type="pres">
      <dgm:prSet presAssocID="{2321BE3D-7BC9-493D-B967-F03A0C841B0D}" presName="level3hierChild" presStyleCnt="0"/>
      <dgm:spPr/>
    </dgm:pt>
  </dgm:ptLst>
  <dgm:cxnLst>
    <dgm:cxn modelId="{E08F1202-9B2F-4901-8354-F8AD80F33B96}" srcId="{CB7BD1A9-F2FE-429D-8FAE-72CFA88E5FBE}" destId="{8D9AAB6F-8B59-4BBD-9717-CC0D71AEF797}" srcOrd="1" destOrd="0" parTransId="{FF547456-9FDF-440F-9A74-A38127A1BC7F}" sibTransId="{42254801-4A79-4927-B4A6-CC840197AB20}"/>
    <dgm:cxn modelId="{AA5A3D10-721A-4A80-8210-A73B54883DC4}" type="presOf" srcId="{BAE17DCB-E07B-447E-BF74-1C71DCC44FA1}" destId="{B2E8B082-57B8-4FC9-99E9-D1A6C4324500}" srcOrd="1" destOrd="0" presId="urn:microsoft.com/office/officeart/2008/layout/HorizontalMultiLevelHierarchy"/>
    <dgm:cxn modelId="{8C279D1D-F827-4427-8264-6E74B0BF597E}" type="presOf" srcId="{BAE17DCB-E07B-447E-BF74-1C71DCC44FA1}" destId="{7AA1A007-242B-4BAE-A1E1-160BB44914A4}" srcOrd="0" destOrd="0" presId="urn:microsoft.com/office/officeart/2008/layout/HorizontalMultiLevelHierarchy"/>
    <dgm:cxn modelId="{7FFA5721-F497-46CD-B8CF-B6A2F6C299B7}" type="presOf" srcId="{5A61525B-0128-421D-928A-9E179D82883D}" destId="{86BA51BF-38BC-4479-95AD-11E2047D8515}" srcOrd="0" destOrd="0" presId="urn:microsoft.com/office/officeart/2008/layout/HorizontalMultiLevelHierarchy"/>
    <dgm:cxn modelId="{74670026-ACBF-479C-B84E-511B995C9689}" srcId="{CB7BD1A9-F2FE-429D-8FAE-72CFA88E5FBE}" destId="{5A61525B-0128-421D-928A-9E179D82883D}" srcOrd="0" destOrd="0" parTransId="{BAE17DCB-E07B-447E-BF74-1C71DCC44FA1}" sibTransId="{FAE48F5A-BCCC-41B5-AF26-379BA652889F}"/>
    <dgm:cxn modelId="{B90A6D3D-2987-4951-B6E3-2EA2CD390093}" type="presOf" srcId="{8D9AAB6F-8B59-4BBD-9717-CC0D71AEF797}" destId="{398A5233-3608-4FFE-AC38-550087358052}" srcOrd="0" destOrd="0" presId="urn:microsoft.com/office/officeart/2008/layout/HorizontalMultiLevelHierarchy"/>
    <dgm:cxn modelId="{9C44E585-E61A-4ABF-9658-A269C6BE563F}" srcId="{CB7BD1A9-F2FE-429D-8FAE-72CFA88E5FBE}" destId="{2321BE3D-7BC9-493D-B967-F03A0C841B0D}" srcOrd="2" destOrd="0" parTransId="{128A90D8-5D7E-479B-9A48-F10AEA7C8D24}" sibTransId="{C24C70AD-6BDA-4999-BC84-25FEC6666782}"/>
    <dgm:cxn modelId="{09169A8F-DBEE-470B-8A70-784247A37F61}" type="presOf" srcId="{FF547456-9FDF-440F-9A74-A38127A1BC7F}" destId="{F06DBB1C-105F-4E60-B758-590A0D69E4B4}" srcOrd="0" destOrd="0" presId="urn:microsoft.com/office/officeart/2008/layout/HorizontalMultiLevelHierarchy"/>
    <dgm:cxn modelId="{B4F46499-0DC4-43F3-A933-B38A8D798309}" type="presOf" srcId="{FF547456-9FDF-440F-9A74-A38127A1BC7F}" destId="{50489E4B-D717-4EE2-B1C1-CE9E8AD9F728}" srcOrd="1" destOrd="0" presId="urn:microsoft.com/office/officeart/2008/layout/HorizontalMultiLevelHierarchy"/>
    <dgm:cxn modelId="{F398F399-8DB6-4FC6-AF9B-6CFF4EE1E0ED}" type="presOf" srcId="{128A90D8-5D7E-479B-9A48-F10AEA7C8D24}" destId="{140AF0A4-579F-4C46-B0E6-DF077587A529}" srcOrd="1" destOrd="0" presId="urn:microsoft.com/office/officeart/2008/layout/HorizontalMultiLevelHierarchy"/>
    <dgm:cxn modelId="{368FC8BD-E7D3-46F0-8D41-DEA1FFECFE37}" type="presOf" srcId="{128A90D8-5D7E-479B-9A48-F10AEA7C8D24}" destId="{EF820523-B3B8-4559-9001-C42F991D986B}" srcOrd="0" destOrd="0" presId="urn:microsoft.com/office/officeart/2008/layout/HorizontalMultiLevelHierarchy"/>
    <dgm:cxn modelId="{4FE39ABE-C87E-430D-A937-C088CF5EA53C}" type="presOf" srcId="{F49892F3-62F6-4F4F-B1DC-48B3407E55AF}" destId="{7E930B06-F05D-4D9E-9F7A-16C1319BE36F}" srcOrd="0" destOrd="0" presId="urn:microsoft.com/office/officeart/2008/layout/HorizontalMultiLevelHierarchy"/>
    <dgm:cxn modelId="{B0217BCE-61BB-4444-AC14-D355791C5CB2}" type="presOf" srcId="{2321BE3D-7BC9-493D-B967-F03A0C841B0D}" destId="{F935DAD0-7373-4284-8C72-54DE477DFB78}" srcOrd="0" destOrd="0" presId="urn:microsoft.com/office/officeart/2008/layout/HorizontalMultiLevelHierarchy"/>
    <dgm:cxn modelId="{BD34C7D9-3E84-4E41-8B06-D7C009E57082}" type="presOf" srcId="{CB7BD1A9-F2FE-429D-8FAE-72CFA88E5FBE}" destId="{4F3160DF-059A-4AAB-9340-9CF3D77BCB7E}" srcOrd="0" destOrd="0" presId="urn:microsoft.com/office/officeart/2008/layout/HorizontalMultiLevelHierarchy"/>
    <dgm:cxn modelId="{C7DE61F0-7D25-418B-B118-78976E79989F}" srcId="{F49892F3-62F6-4F4F-B1DC-48B3407E55AF}" destId="{CB7BD1A9-F2FE-429D-8FAE-72CFA88E5FBE}" srcOrd="0" destOrd="0" parTransId="{D67A6BDC-3007-49F5-8ECE-7D7AFA0489F8}" sibTransId="{B6F854FE-E8A5-4A0D-8A80-E74BF41EB838}"/>
    <dgm:cxn modelId="{4910B7E4-3944-4ACF-AAC9-39BB9B06F635}" type="presParOf" srcId="{7E930B06-F05D-4D9E-9F7A-16C1319BE36F}" destId="{DBAC30E0-9474-4C19-A7F9-4DE749606BF6}" srcOrd="0" destOrd="0" presId="urn:microsoft.com/office/officeart/2008/layout/HorizontalMultiLevelHierarchy"/>
    <dgm:cxn modelId="{2B9E15CE-03E9-493D-BB3F-5A272BC9C7E2}" type="presParOf" srcId="{DBAC30E0-9474-4C19-A7F9-4DE749606BF6}" destId="{4F3160DF-059A-4AAB-9340-9CF3D77BCB7E}" srcOrd="0" destOrd="0" presId="urn:microsoft.com/office/officeart/2008/layout/HorizontalMultiLevelHierarchy"/>
    <dgm:cxn modelId="{195A4659-C4D4-4E34-AD4F-3DBA20C0ABDC}" type="presParOf" srcId="{DBAC30E0-9474-4C19-A7F9-4DE749606BF6}" destId="{6A5177EB-1C07-400D-931F-B8A9E82BC0C4}" srcOrd="1" destOrd="0" presId="urn:microsoft.com/office/officeart/2008/layout/HorizontalMultiLevelHierarchy"/>
    <dgm:cxn modelId="{7E14A816-F1D7-43A7-8375-48DB7DEBE4CA}" type="presParOf" srcId="{6A5177EB-1C07-400D-931F-B8A9E82BC0C4}" destId="{7AA1A007-242B-4BAE-A1E1-160BB44914A4}" srcOrd="0" destOrd="0" presId="urn:microsoft.com/office/officeart/2008/layout/HorizontalMultiLevelHierarchy"/>
    <dgm:cxn modelId="{EB72C59A-505F-456A-81A2-136EE02BCECC}" type="presParOf" srcId="{7AA1A007-242B-4BAE-A1E1-160BB44914A4}" destId="{B2E8B082-57B8-4FC9-99E9-D1A6C4324500}" srcOrd="0" destOrd="0" presId="urn:microsoft.com/office/officeart/2008/layout/HorizontalMultiLevelHierarchy"/>
    <dgm:cxn modelId="{C17A46A7-AB9B-437E-84C6-C07FEAA08DED}" type="presParOf" srcId="{6A5177EB-1C07-400D-931F-B8A9E82BC0C4}" destId="{1D8EB6F7-08DA-483C-AC49-53B6425CD388}" srcOrd="1" destOrd="0" presId="urn:microsoft.com/office/officeart/2008/layout/HorizontalMultiLevelHierarchy"/>
    <dgm:cxn modelId="{7347DC0A-1BDE-4322-8E57-3039D913FAA7}" type="presParOf" srcId="{1D8EB6F7-08DA-483C-AC49-53B6425CD388}" destId="{86BA51BF-38BC-4479-95AD-11E2047D8515}" srcOrd="0" destOrd="0" presId="urn:microsoft.com/office/officeart/2008/layout/HorizontalMultiLevelHierarchy"/>
    <dgm:cxn modelId="{622F101F-44E2-48CA-B15F-531C9C3E09D8}" type="presParOf" srcId="{1D8EB6F7-08DA-483C-AC49-53B6425CD388}" destId="{770041F5-322C-4A71-BF4B-AA60CC7EE412}" srcOrd="1" destOrd="0" presId="urn:microsoft.com/office/officeart/2008/layout/HorizontalMultiLevelHierarchy"/>
    <dgm:cxn modelId="{B3B3AE92-84E7-4811-A5B6-496BFE639B06}" type="presParOf" srcId="{6A5177EB-1C07-400D-931F-B8A9E82BC0C4}" destId="{F06DBB1C-105F-4E60-B758-590A0D69E4B4}" srcOrd="2" destOrd="0" presId="urn:microsoft.com/office/officeart/2008/layout/HorizontalMultiLevelHierarchy"/>
    <dgm:cxn modelId="{5590CCB6-3CD6-4F73-A827-332519351E2B}" type="presParOf" srcId="{F06DBB1C-105F-4E60-B758-590A0D69E4B4}" destId="{50489E4B-D717-4EE2-B1C1-CE9E8AD9F728}" srcOrd="0" destOrd="0" presId="urn:microsoft.com/office/officeart/2008/layout/HorizontalMultiLevelHierarchy"/>
    <dgm:cxn modelId="{37E4BE38-2002-4AB4-8078-9F4A61843DDE}" type="presParOf" srcId="{6A5177EB-1C07-400D-931F-B8A9E82BC0C4}" destId="{B9CAA359-DE58-4769-A531-858A4002C5D5}" srcOrd="3" destOrd="0" presId="urn:microsoft.com/office/officeart/2008/layout/HorizontalMultiLevelHierarchy"/>
    <dgm:cxn modelId="{E52159D1-7B1D-4D14-97F9-3C46D362AEA7}" type="presParOf" srcId="{B9CAA359-DE58-4769-A531-858A4002C5D5}" destId="{398A5233-3608-4FFE-AC38-550087358052}" srcOrd="0" destOrd="0" presId="urn:microsoft.com/office/officeart/2008/layout/HorizontalMultiLevelHierarchy"/>
    <dgm:cxn modelId="{F7937655-1114-4B79-82E3-8185E22957B3}" type="presParOf" srcId="{B9CAA359-DE58-4769-A531-858A4002C5D5}" destId="{98108E87-24A5-46D7-A5B6-322F7F2F4168}" srcOrd="1" destOrd="0" presId="urn:microsoft.com/office/officeart/2008/layout/HorizontalMultiLevelHierarchy"/>
    <dgm:cxn modelId="{449B1E1E-6ECE-4505-AB00-6E0775CF3B2D}" type="presParOf" srcId="{6A5177EB-1C07-400D-931F-B8A9E82BC0C4}" destId="{EF820523-B3B8-4559-9001-C42F991D986B}" srcOrd="4" destOrd="0" presId="urn:microsoft.com/office/officeart/2008/layout/HorizontalMultiLevelHierarchy"/>
    <dgm:cxn modelId="{96460CFA-68B1-4339-982E-C2C376C34A7B}" type="presParOf" srcId="{EF820523-B3B8-4559-9001-C42F991D986B}" destId="{140AF0A4-579F-4C46-B0E6-DF077587A529}" srcOrd="0" destOrd="0" presId="urn:microsoft.com/office/officeart/2008/layout/HorizontalMultiLevelHierarchy"/>
    <dgm:cxn modelId="{8C4E99BC-E03A-4502-A1F4-F09376C86533}" type="presParOf" srcId="{6A5177EB-1C07-400D-931F-B8A9E82BC0C4}" destId="{8E98481C-4BC7-47E7-B341-4435CC95F03D}" srcOrd="5" destOrd="0" presId="urn:microsoft.com/office/officeart/2008/layout/HorizontalMultiLevelHierarchy"/>
    <dgm:cxn modelId="{70CF5B84-2D7A-4415-B00A-6D5ECFF901E3}" type="presParOf" srcId="{8E98481C-4BC7-47E7-B341-4435CC95F03D}" destId="{F935DAD0-7373-4284-8C72-54DE477DFB78}" srcOrd="0" destOrd="0" presId="urn:microsoft.com/office/officeart/2008/layout/HorizontalMultiLevelHierarchy"/>
    <dgm:cxn modelId="{EC7ECE59-8485-4509-B0A5-72559A3E94B7}" type="presParOf" srcId="{8E98481C-4BC7-47E7-B341-4435CC95F03D}" destId="{6596BDB6-90CA-4628-AE70-2A62A9277BB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4D46BB-C527-4758-92E5-8EE214C3577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303B503-0592-45F4-AD84-107BFE7164E1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PE" sz="1400" b="1" dirty="0"/>
            <a:t>LA MUNICIPALIDAD</a:t>
          </a:r>
        </a:p>
      </dgm:t>
    </dgm:pt>
    <dgm:pt modelId="{5E17DCD7-CB98-4F11-8EEE-4B4410F19CD2}" type="parTrans" cxnId="{3213A09F-7914-48BF-A7AF-953D1892940E}">
      <dgm:prSet/>
      <dgm:spPr/>
      <dgm:t>
        <a:bodyPr/>
        <a:lstStyle/>
        <a:p>
          <a:endParaRPr lang="es-PE"/>
        </a:p>
      </dgm:t>
    </dgm:pt>
    <dgm:pt modelId="{8D2863AC-2CBF-4B93-904B-E3AA6023A8A8}" type="sibTrans" cxnId="{3213A09F-7914-48BF-A7AF-953D1892940E}">
      <dgm:prSet/>
      <dgm:spPr/>
      <dgm:t>
        <a:bodyPr/>
        <a:lstStyle/>
        <a:p>
          <a:endParaRPr lang="es-PE"/>
        </a:p>
      </dgm:t>
    </dgm:pt>
    <dgm:pt modelId="{A5279227-2A9A-4B5A-AB2D-420E631A50CE}">
      <dgm:prSet phldrT="[Texto]" custT="1"/>
      <dgm:spPr>
        <a:solidFill>
          <a:srgbClr val="FF0000"/>
        </a:solidFill>
      </dgm:spPr>
      <dgm:t>
        <a:bodyPr/>
        <a:lstStyle/>
        <a:p>
          <a:r>
            <a:rPr lang="es-PE" sz="1400" b="1" dirty="0"/>
            <a:t>VECINOS</a:t>
          </a:r>
        </a:p>
      </dgm:t>
    </dgm:pt>
    <dgm:pt modelId="{87E08D89-77B3-4917-8186-20978C34760D}" type="parTrans" cxnId="{E4238CF8-8395-4127-BD11-2BC7A90ACD1B}">
      <dgm:prSet/>
      <dgm:spPr/>
      <dgm:t>
        <a:bodyPr/>
        <a:lstStyle/>
        <a:p>
          <a:endParaRPr lang="es-PE"/>
        </a:p>
      </dgm:t>
    </dgm:pt>
    <dgm:pt modelId="{918E7834-EA06-4781-89A1-8B01EB4DF40D}" type="sibTrans" cxnId="{E4238CF8-8395-4127-BD11-2BC7A90ACD1B}">
      <dgm:prSet/>
      <dgm:spPr/>
      <dgm:t>
        <a:bodyPr/>
        <a:lstStyle/>
        <a:p>
          <a:endParaRPr lang="es-PE"/>
        </a:p>
      </dgm:t>
    </dgm:pt>
    <dgm:pt modelId="{C0594E74-C488-4031-BFC1-4412E4B5C153}" type="pres">
      <dgm:prSet presAssocID="{B64D46BB-C527-4758-92E5-8EE214C35775}" presName="CompostProcess" presStyleCnt="0">
        <dgm:presLayoutVars>
          <dgm:dir/>
          <dgm:resizeHandles val="exact"/>
        </dgm:presLayoutVars>
      </dgm:prSet>
      <dgm:spPr/>
    </dgm:pt>
    <dgm:pt modelId="{B04018EF-DA73-4A2A-B4C5-D3E331C57394}" type="pres">
      <dgm:prSet presAssocID="{B64D46BB-C527-4758-92E5-8EE214C35775}" presName="arrow" presStyleLbl="bgShp" presStyleIdx="0" presStyleCnt="1" custScaleX="117647" custLinFactNeighborX="-14129" custLinFactNeighborY="-9761"/>
      <dgm:spPr>
        <a:ln>
          <a:solidFill>
            <a:schemeClr val="accent6">
              <a:lumMod val="75000"/>
            </a:schemeClr>
          </a:solidFill>
        </a:ln>
      </dgm:spPr>
    </dgm:pt>
    <dgm:pt modelId="{3900112E-B3E3-4292-94AA-15FB2DA8D9F0}" type="pres">
      <dgm:prSet presAssocID="{B64D46BB-C527-4758-92E5-8EE214C35775}" presName="linearProcess" presStyleCnt="0"/>
      <dgm:spPr/>
    </dgm:pt>
    <dgm:pt modelId="{D94ADD50-7DEA-404D-83A3-9043DBF2AC89}" type="pres">
      <dgm:prSet presAssocID="{1303B503-0592-45F4-AD84-107BFE7164E1}" presName="textNode" presStyleLbl="node1" presStyleIdx="0" presStyleCnt="2" custScaleX="108491" custLinFactX="-23807" custLinFactNeighborX="-100000" custLinFactNeighborY="-941">
        <dgm:presLayoutVars>
          <dgm:bulletEnabled val="1"/>
        </dgm:presLayoutVars>
      </dgm:prSet>
      <dgm:spPr/>
    </dgm:pt>
    <dgm:pt modelId="{7CC9ADDD-8EC0-4F52-A34B-09A19EA03BBA}" type="pres">
      <dgm:prSet presAssocID="{8D2863AC-2CBF-4B93-904B-E3AA6023A8A8}" presName="sibTrans" presStyleCnt="0"/>
      <dgm:spPr/>
    </dgm:pt>
    <dgm:pt modelId="{26F28F8F-7865-494C-9635-03140D962F10}" type="pres">
      <dgm:prSet presAssocID="{A5279227-2A9A-4B5A-AB2D-420E631A50CE}" presName="textNode" presStyleLbl="node1" presStyleIdx="1" presStyleCnt="2" custScaleX="88078" custLinFactX="-10789" custLinFactNeighborX="-100000" custLinFactNeighborY="2414">
        <dgm:presLayoutVars>
          <dgm:bulletEnabled val="1"/>
        </dgm:presLayoutVars>
      </dgm:prSet>
      <dgm:spPr/>
    </dgm:pt>
  </dgm:ptLst>
  <dgm:cxnLst>
    <dgm:cxn modelId="{9DAC7305-0F39-45D1-A278-41172F222E86}" type="presOf" srcId="{1303B503-0592-45F4-AD84-107BFE7164E1}" destId="{D94ADD50-7DEA-404D-83A3-9043DBF2AC89}" srcOrd="0" destOrd="0" presId="urn:microsoft.com/office/officeart/2005/8/layout/hProcess9"/>
    <dgm:cxn modelId="{646F1F1E-0C4C-4A43-92DB-5D6A906761EB}" type="presOf" srcId="{B64D46BB-C527-4758-92E5-8EE214C35775}" destId="{C0594E74-C488-4031-BFC1-4412E4B5C153}" srcOrd="0" destOrd="0" presId="urn:microsoft.com/office/officeart/2005/8/layout/hProcess9"/>
    <dgm:cxn modelId="{3213A09F-7914-48BF-A7AF-953D1892940E}" srcId="{B64D46BB-C527-4758-92E5-8EE214C35775}" destId="{1303B503-0592-45F4-AD84-107BFE7164E1}" srcOrd="0" destOrd="0" parTransId="{5E17DCD7-CB98-4F11-8EEE-4B4410F19CD2}" sibTransId="{8D2863AC-2CBF-4B93-904B-E3AA6023A8A8}"/>
    <dgm:cxn modelId="{1731B8C1-6B6D-4359-B78A-D6A90316D1AB}" type="presOf" srcId="{A5279227-2A9A-4B5A-AB2D-420E631A50CE}" destId="{26F28F8F-7865-494C-9635-03140D962F10}" srcOrd="0" destOrd="0" presId="urn:microsoft.com/office/officeart/2005/8/layout/hProcess9"/>
    <dgm:cxn modelId="{E4238CF8-8395-4127-BD11-2BC7A90ACD1B}" srcId="{B64D46BB-C527-4758-92E5-8EE214C35775}" destId="{A5279227-2A9A-4B5A-AB2D-420E631A50CE}" srcOrd="1" destOrd="0" parTransId="{87E08D89-77B3-4917-8186-20978C34760D}" sibTransId="{918E7834-EA06-4781-89A1-8B01EB4DF40D}"/>
    <dgm:cxn modelId="{673B944F-B52C-4470-B39B-66C84D2EBD82}" type="presParOf" srcId="{C0594E74-C488-4031-BFC1-4412E4B5C153}" destId="{B04018EF-DA73-4A2A-B4C5-D3E331C57394}" srcOrd="0" destOrd="0" presId="urn:microsoft.com/office/officeart/2005/8/layout/hProcess9"/>
    <dgm:cxn modelId="{84273D8A-26C0-4C60-B64A-60B311B3FE14}" type="presParOf" srcId="{C0594E74-C488-4031-BFC1-4412E4B5C153}" destId="{3900112E-B3E3-4292-94AA-15FB2DA8D9F0}" srcOrd="1" destOrd="0" presId="urn:microsoft.com/office/officeart/2005/8/layout/hProcess9"/>
    <dgm:cxn modelId="{867AFDA9-C242-41C0-A077-869F27FC9DD9}" type="presParOf" srcId="{3900112E-B3E3-4292-94AA-15FB2DA8D9F0}" destId="{D94ADD50-7DEA-404D-83A3-9043DBF2AC89}" srcOrd="0" destOrd="0" presId="urn:microsoft.com/office/officeart/2005/8/layout/hProcess9"/>
    <dgm:cxn modelId="{0AC6E285-2FA7-45B7-AD77-092B2EAA5AEB}" type="presParOf" srcId="{3900112E-B3E3-4292-94AA-15FB2DA8D9F0}" destId="{7CC9ADDD-8EC0-4F52-A34B-09A19EA03BBA}" srcOrd="1" destOrd="0" presId="urn:microsoft.com/office/officeart/2005/8/layout/hProcess9"/>
    <dgm:cxn modelId="{0B437CFB-5E15-4B4F-B9AC-BB68FF73BBFB}" type="presParOf" srcId="{3900112E-B3E3-4292-94AA-15FB2DA8D9F0}" destId="{26F28F8F-7865-494C-9635-03140D962F1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820523-B3B8-4559-9001-C42F991D986B}">
      <dsp:nvSpPr>
        <dsp:cNvPr id="0" name=""/>
        <dsp:cNvSpPr/>
      </dsp:nvSpPr>
      <dsp:spPr>
        <a:xfrm>
          <a:off x="1583352" y="1744037"/>
          <a:ext cx="434753" cy="828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7376" y="0"/>
              </a:lnTo>
              <a:lnTo>
                <a:pt x="217376" y="828417"/>
              </a:lnTo>
              <a:lnTo>
                <a:pt x="434753" y="828417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777340" y="2134856"/>
        <a:ext cx="46778" cy="46778"/>
      </dsp:txXfrm>
    </dsp:sp>
    <dsp:sp modelId="{F06DBB1C-105F-4E60-B758-590A0D69E4B4}">
      <dsp:nvSpPr>
        <dsp:cNvPr id="0" name=""/>
        <dsp:cNvSpPr/>
      </dsp:nvSpPr>
      <dsp:spPr>
        <a:xfrm>
          <a:off x="1583352" y="1698317"/>
          <a:ext cx="43475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34753" y="4572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789860" y="1733168"/>
        <a:ext cx="21737" cy="21737"/>
      </dsp:txXfrm>
    </dsp:sp>
    <dsp:sp modelId="{7AA1A007-242B-4BAE-A1E1-160BB44914A4}">
      <dsp:nvSpPr>
        <dsp:cNvPr id="0" name=""/>
        <dsp:cNvSpPr/>
      </dsp:nvSpPr>
      <dsp:spPr>
        <a:xfrm>
          <a:off x="1583352" y="915619"/>
          <a:ext cx="434753" cy="828417"/>
        </a:xfrm>
        <a:custGeom>
          <a:avLst/>
          <a:gdLst/>
          <a:ahLst/>
          <a:cxnLst/>
          <a:rect l="0" t="0" r="0" b="0"/>
          <a:pathLst>
            <a:path>
              <a:moveTo>
                <a:pt x="0" y="828417"/>
              </a:moveTo>
              <a:lnTo>
                <a:pt x="217376" y="828417"/>
              </a:lnTo>
              <a:lnTo>
                <a:pt x="217376" y="0"/>
              </a:lnTo>
              <a:lnTo>
                <a:pt x="434753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777340" y="1306439"/>
        <a:ext cx="46778" cy="46778"/>
      </dsp:txXfrm>
    </dsp:sp>
    <dsp:sp modelId="{4F3160DF-059A-4AAB-9340-9CF3D77BCB7E}">
      <dsp:nvSpPr>
        <dsp:cNvPr id="0" name=""/>
        <dsp:cNvSpPr/>
      </dsp:nvSpPr>
      <dsp:spPr>
        <a:xfrm rot="16200000">
          <a:off x="-300503" y="1412669"/>
          <a:ext cx="3104978" cy="662734"/>
        </a:xfrm>
        <a:prstGeom prst="rect">
          <a:avLst/>
        </a:prstGeom>
        <a:solidFill>
          <a:srgbClr val="C00000"/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4000" b="1" kern="1200" dirty="0"/>
            <a:t>OBJETIVOS</a:t>
          </a:r>
          <a:endParaRPr lang="es-PE" sz="4000" b="1" kern="1200" dirty="0"/>
        </a:p>
      </dsp:txBody>
      <dsp:txXfrm>
        <a:off x="-300503" y="1412669"/>
        <a:ext cx="3104978" cy="662734"/>
      </dsp:txXfrm>
    </dsp:sp>
    <dsp:sp modelId="{86BA51BF-38BC-4479-95AD-11E2047D8515}">
      <dsp:nvSpPr>
        <dsp:cNvPr id="0" name=""/>
        <dsp:cNvSpPr/>
      </dsp:nvSpPr>
      <dsp:spPr>
        <a:xfrm>
          <a:off x="2018106" y="584252"/>
          <a:ext cx="4789810" cy="662734"/>
        </a:xfrm>
        <a:prstGeom prst="rect">
          <a:avLst/>
        </a:prstGeom>
        <a:solidFill>
          <a:srgbClr val="FF0000"/>
        </a:solidFill>
        <a:ln w="34925" cap="flat" cmpd="sng" algn="in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 </a:t>
          </a:r>
          <a:r>
            <a:rPr lang="es-MX" sz="1800" b="1" kern="1200" dirty="0"/>
            <a:t>CUMPLIMIENTO DEL REGIMEN DE APLICACIÓN DE SANCIONES ADMINISTRATIVAS</a:t>
          </a:r>
          <a:endParaRPr lang="es-PE" sz="1800" b="1" kern="1200" dirty="0"/>
        </a:p>
      </dsp:txBody>
      <dsp:txXfrm>
        <a:off x="2018106" y="584252"/>
        <a:ext cx="4789810" cy="662734"/>
      </dsp:txXfrm>
    </dsp:sp>
    <dsp:sp modelId="{398A5233-3608-4FFE-AC38-550087358052}">
      <dsp:nvSpPr>
        <dsp:cNvPr id="0" name=""/>
        <dsp:cNvSpPr/>
      </dsp:nvSpPr>
      <dsp:spPr>
        <a:xfrm>
          <a:off x="2018106" y="1412669"/>
          <a:ext cx="4781549" cy="662734"/>
        </a:xfrm>
        <a:prstGeom prst="rect">
          <a:avLst/>
        </a:prstGeom>
        <a:solidFill>
          <a:schemeClr val="bg1"/>
        </a:solidFill>
        <a:ln w="34925" cap="flat" cmpd="sng" algn="in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 </a:t>
          </a:r>
          <a:r>
            <a:rPr lang="es-MX" sz="1800" b="1" kern="1200" dirty="0">
              <a:solidFill>
                <a:schemeClr val="tx1"/>
              </a:solidFill>
            </a:rPr>
            <a:t>NO TENER QUE SANCIONAR</a:t>
          </a:r>
          <a:endParaRPr lang="es-PE" sz="1800" b="1" kern="1200" dirty="0">
            <a:solidFill>
              <a:schemeClr val="tx1"/>
            </a:solidFill>
          </a:endParaRPr>
        </a:p>
      </dsp:txBody>
      <dsp:txXfrm>
        <a:off x="2018106" y="1412669"/>
        <a:ext cx="4781549" cy="662734"/>
      </dsp:txXfrm>
    </dsp:sp>
    <dsp:sp modelId="{F935DAD0-7373-4284-8C72-54DE477DFB78}">
      <dsp:nvSpPr>
        <dsp:cNvPr id="0" name=""/>
        <dsp:cNvSpPr/>
      </dsp:nvSpPr>
      <dsp:spPr>
        <a:xfrm>
          <a:off x="2018106" y="2241087"/>
          <a:ext cx="4776854" cy="662734"/>
        </a:xfrm>
        <a:prstGeom prst="rect">
          <a:avLst/>
        </a:prstGeom>
        <a:solidFill>
          <a:srgbClr val="FF0000"/>
        </a:solidFill>
        <a:ln w="34925" cap="flat" cmpd="sng" algn="in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/>
            <a:t> </a:t>
          </a:r>
          <a:r>
            <a:rPr lang="es-MX" sz="1800" b="1" kern="1200" dirty="0"/>
            <a:t>SANCIONAR EN ÚLTIMA INSTANCIA</a:t>
          </a:r>
          <a:endParaRPr lang="es-PE" sz="1800" b="1" kern="1200" dirty="0"/>
        </a:p>
      </dsp:txBody>
      <dsp:txXfrm>
        <a:off x="2018106" y="2241087"/>
        <a:ext cx="4776854" cy="6627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4018EF-DA73-4A2A-B4C5-D3E331C57394}">
      <dsp:nvSpPr>
        <dsp:cNvPr id="0" name=""/>
        <dsp:cNvSpPr/>
      </dsp:nvSpPr>
      <dsp:spPr>
        <a:xfrm>
          <a:off x="0" y="0"/>
          <a:ext cx="4422107" cy="213573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solidFill>
            <a:schemeClr val="accent6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4ADD50-7DEA-404D-83A3-9043DBF2AC89}">
      <dsp:nvSpPr>
        <dsp:cNvPr id="0" name=""/>
        <dsp:cNvSpPr/>
      </dsp:nvSpPr>
      <dsp:spPr>
        <a:xfrm>
          <a:off x="141587" y="632681"/>
          <a:ext cx="1544224" cy="854293"/>
        </a:xfrm>
        <a:prstGeom prst="roundRect">
          <a:avLst/>
        </a:prstGeom>
        <a:solidFill>
          <a:srgbClr val="FF0000"/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b="1" kern="1200" dirty="0"/>
            <a:t>LA MUNICIPALIDAD</a:t>
          </a:r>
        </a:p>
      </dsp:txBody>
      <dsp:txXfrm>
        <a:off x="183290" y="674384"/>
        <a:ext cx="1460818" cy="770887"/>
      </dsp:txXfrm>
    </dsp:sp>
    <dsp:sp modelId="{26F28F8F-7865-494C-9635-03140D962F10}">
      <dsp:nvSpPr>
        <dsp:cNvPr id="0" name=""/>
        <dsp:cNvSpPr/>
      </dsp:nvSpPr>
      <dsp:spPr>
        <a:xfrm>
          <a:off x="2092211" y="661342"/>
          <a:ext cx="1253672" cy="854293"/>
        </a:xfrm>
        <a:prstGeom prst="roundRect">
          <a:avLst/>
        </a:prstGeom>
        <a:solidFill>
          <a:srgbClr val="FF0000"/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400" b="1" kern="1200" dirty="0"/>
            <a:t>VECINOS</a:t>
          </a:r>
        </a:p>
      </dsp:txBody>
      <dsp:txXfrm>
        <a:off x="2133914" y="703045"/>
        <a:ext cx="1170266" cy="770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13C9E-41D8-4EC8-8221-CBE82D79ABB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886465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7240D-EF8C-4232-911E-4752B270478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068457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23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2131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0767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897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864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122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5312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785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33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9356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6683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54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900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56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7.png"/><Relationship Id="rId4" Type="http://schemas.microsoft.com/office/2007/relationships/hdphoto" Target="../media/hdphoto1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7.wdp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hdphoto" Target="../media/hdphoto18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934900" y="2888940"/>
            <a:ext cx="7272808" cy="1080120"/>
          </a:xfrm>
        </p:spPr>
        <p:txBody>
          <a:bodyPr>
            <a:noAutofit/>
          </a:bodyPr>
          <a:lstStyle/>
          <a:p>
            <a:r>
              <a:rPr lang="es-PE" sz="3600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Presupuesto Participativo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pic>
        <p:nvPicPr>
          <p:cNvPr id="2049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96370"/>
            <a:ext cx="1368152" cy="117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99593" y="1520803"/>
            <a:ext cx="7272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r"/>
                <a:tab pos="2806700" algn="ctr"/>
                <a:tab pos="5221288" algn="r"/>
                <a:tab pos="5491163" algn="r"/>
                <a:tab pos="5611813" algn="r"/>
              </a:tabLst>
            </a:pPr>
            <a:r>
              <a:rPr kumimoji="0" lang="es-MX" sz="3200" b="1" i="0" u="none" strike="noStrike" cap="none" normalizeH="0" baseline="0" dirty="0">
                <a:ln>
                  <a:noFill/>
                </a:ln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Municipalidad Distrital de  Puente Piedra</a:t>
            </a:r>
            <a:endParaRPr kumimoji="0" lang="es-MX" sz="32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198235" y="3645894"/>
            <a:ext cx="2675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latin typeface="Arial Black" pitchFamily="34" charset="0"/>
              </a:rPr>
              <a:t>2023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29B150E-C4D6-4357-8F1B-FCE6E295188A}"/>
              </a:ext>
            </a:extLst>
          </p:cNvPr>
          <p:cNvSpPr txBox="1"/>
          <p:nvPr/>
        </p:nvSpPr>
        <p:spPr>
          <a:xfrm>
            <a:off x="2843808" y="4933105"/>
            <a:ext cx="5184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/>
              <a:t>GERENCIA DE ORDENAMIENTO URBANO</a:t>
            </a:r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3513165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01824" y="1431635"/>
            <a:ext cx="7740351" cy="60016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33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LINEAS DE ACCIÓN DEL CUIS</a:t>
            </a:r>
            <a:endParaRPr lang="es-PE" sz="33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704502" y="2246632"/>
            <a:ext cx="7624848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01: COMERCIALIZACIÓN / ACTIVIDAD ECONÓMICA</a:t>
            </a:r>
            <a:endParaRPr lang="es-PE" sz="1500" b="1" dirty="0">
              <a:latin typeface="+mj-lt"/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704502" y="2601760"/>
            <a:ext cx="7624848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02: SALUD Y SALUBRIDAD</a:t>
            </a:r>
            <a:endParaRPr lang="es-PE" sz="1500" b="1" dirty="0">
              <a:latin typeface="+mj-lt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704502" y="2954754"/>
            <a:ext cx="7624848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03: MORAL Y ORDEN PÚBLICO</a:t>
            </a:r>
            <a:endParaRPr lang="es-PE" sz="1500" b="1" dirty="0">
              <a:latin typeface="+mj-lt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704502" y="3284725"/>
            <a:ext cx="7631084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04: CINEMATOGRAFÍA Y DEMÁS ESPECTÁCULOS PÚBLICOS</a:t>
            </a:r>
            <a:endParaRPr lang="es-PE" sz="1500" b="1" dirty="0">
              <a:latin typeface="+mj-lt"/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704502" y="3629589"/>
            <a:ext cx="7624848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05: SEGURIDAD</a:t>
            </a:r>
            <a:endParaRPr lang="es-PE" sz="1500" b="1" dirty="0">
              <a:latin typeface="+mj-lt"/>
            </a:endParaRPr>
          </a:p>
        </p:txBody>
      </p:sp>
      <p:sp>
        <p:nvSpPr>
          <p:cNvPr id="9" name="Rectángulo redondeado 8"/>
          <p:cNvSpPr/>
          <p:nvPr/>
        </p:nvSpPr>
        <p:spPr>
          <a:xfrm>
            <a:off x="704502" y="3974453"/>
            <a:ext cx="7631082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06: ORNATO</a:t>
            </a:r>
            <a:endParaRPr lang="es-PE" sz="1500" b="1" dirty="0">
              <a:latin typeface="+mj-lt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704502" y="4321106"/>
            <a:ext cx="7631083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07: CONTAMINACIÓN AMBIENTAL – MEDIO AMBIENTAL</a:t>
            </a:r>
            <a:endParaRPr lang="es-PE" sz="1500" b="1" dirty="0">
              <a:latin typeface="+mj-lt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704502" y="4658523"/>
            <a:ext cx="7631082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08: URBANISMO</a:t>
            </a:r>
            <a:endParaRPr lang="es-PE" sz="1500" b="1" dirty="0">
              <a:latin typeface="+mj-lt"/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704502" y="4995941"/>
            <a:ext cx="7631082" cy="26185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latin typeface="+mj-lt"/>
              </a:rPr>
              <a:t>LINEA DE ACCION 09: RESPETO A LA AUTORIDAD MUNICIPAL</a:t>
            </a:r>
            <a:endParaRPr lang="es-PE" sz="1500" b="1" dirty="0">
              <a:latin typeface="+mj-lt"/>
            </a:endParaRPr>
          </a:p>
        </p:txBody>
      </p:sp>
      <p:sp>
        <p:nvSpPr>
          <p:cNvPr id="13" name="8 Redondear rectángulo de esquina sencilla">
            <a:extLst>
              <a:ext uri="{FF2B5EF4-FFF2-40B4-BE49-F238E27FC236}">
                <a16:creationId xmlns:a16="http://schemas.microsoft.com/office/drawing/2014/main" id="{FDD1299B-7DA8-4A89-8E50-0117B25C54AC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99DC0B68-6285-4F5F-A962-B24ACA1BCFF5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7 Redondear rectángulo de esquina sencilla">
            <a:extLst>
              <a:ext uri="{FF2B5EF4-FFF2-40B4-BE49-F238E27FC236}">
                <a16:creationId xmlns:a16="http://schemas.microsoft.com/office/drawing/2014/main" id="{EF611A2C-D43B-4CFA-9498-591809345B35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1089372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29" r="27928"/>
          <a:stretch/>
        </p:blipFill>
        <p:spPr>
          <a:xfrm>
            <a:off x="3135780" y="4313459"/>
            <a:ext cx="2639774" cy="1930148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Imagen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4429"/>
          <a:stretch/>
        </p:blipFill>
        <p:spPr>
          <a:xfrm>
            <a:off x="5857400" y="1332797"/>
            <a:ext cx="2816187" cy="209620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7 Onda"/>
          <p:cNvSpPr/>
          <p:nvPr/>
        </p:nvSpPr>
        <p:spPr>
          <a:xfrm>
            <a:off x="619441" y="1050569"/>
            <a:ext cx="5032679" cy="2496276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100" b="1" dirty="0">
                <a:solidFill>
                  <a:schemeClr val="bg1"/>
                </a:solidFill>
              </a:rPr>
              <a:t>Lograr el cambio </a:t>
            </a:r>
            <a:r>
              <a:rPr lang="es-PE" sz="2100" b="1" u="sng" dirty="0">
                <a:solidFill>
                  <a:schemeClr val="bg1"/>
                </a:solidFill>
              </a:rPr>
              <a:t>VOLUNTARIO</a:t>
            </a:r>
            <a:r>
              <a:rPr lang="es-PE" sz="2100" b="1" dirty="0">
                <a:solidFill>
                  <a:schemeClr val="bg1"/>
                </a:solidFill>
              </a:rPr>
              <a:t>  y ADECUACIÓN CORRECTA de las conductas que se encuentren tipificadas como infracciones en el CUIS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01" y="3284387"/>
            <a:ext cx="2590964" cy="194322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8 Redondear rectángulo de esquina sencilla">
            <a:extLst>
              <a:ext uri="{FF2B5EF4-FFF2-40B4-BE49-F238E27FC236}">
                <a16:creationId xmlns:a16="http://schemas.microsoft.com/office/drawing/2014/main" id="{B5E243E1-AB67-44B1-9823-A423CFC2B981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BFC92127-5C5B-4695-B88F-B6A4CC70FD04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3" name="7 Redondear rectángulo de esquina sencilla">
            <a:extLst>
              <a:ext uri="{FF2B5EF4-FFF2-40B4-BE49-F238E27FC236}">
                <a16:creationId xmlns:a16="http://schemas.microsoft.com/office/drawing/2014/main" id="{100741AD-A070-4BDC-8E79-674958823485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3524687-73E8-4193-899F-25EB0DBCF64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69" b="35014"/>
          <a:stretch/>
        </p:blipFill>
        <p:spPr>
          <a:xfrm>
            <a:off x="5904036" y="3645024"/>
            <a:ext cx="2769551" cy="2102017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81791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241884" y="1461437"/>
            <a:ext cx="6660232" cy="60016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3300" b="1" dirty="0">
                <a:solidFill>
                  <a:schemeClr val="bg1"/>
                </a:solidFill>
              </a:rPr>
              <a:t>SANCION ADMINISTRATIVA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741405" y="2115368"/>
            <a:ext cx="76611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es-PE" dirty="0"/>
              <a:t>Es la consecuencia jurídica punitiva (castigo), de carácter administrativa, que se deriva de la verificación de una infracción que vulnera y/o contraviene las disposiciones municipales administrativas.</a:t>
            </a:r>
          </a:p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es-PE" dirty="0"/>
              <a:t>La sanción administrativa que prevé el Régimen de Aplicación de Sanciones Administrativas RASA es la imposición de la multa administrativa y la aplicación de su correspondiente medida complementaria.</a:t>
            </a:r>
          </a:p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es-PE" dirty="0"/>
              <a:t>El pago de una multa administrativa, aún cuando el infractor se acoja a los beneficios de pago dentro de los 15 días de notificado la Resolución de Sanción, NO EXIME EL CUMPLIMIENTO DE LAS MEDIDAS COMPLEMENTARIAS, hasta la adecuación de su conducta infractora a las disposiciones municipales administrativas.</a:t>
            </a:r>
          </a:p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es-PE" dirty="0"/>
              <a:t>De igual manera no lo exime de las responsabilidades civiles y penales que pudieran corresponder.</a:t>
            </a:r>
          </a:p>
        </p:txBody>
      </p:sp>
      <p:sp>
        <p:nvSpPr>
          <p:cNvPr id="4" name="8 Redondear rectángulo de esquina sencilla">
            <a:extLst>
              <a:ext uri="{FF2B5EF4-FFF2-40B4-BE49-F238E27FC236}">
                <a16:creationId xmlns:a16="http://schemas.microsoft.com/office/drawing/2014/main" id="{FBC51C99-3370-424C-BB21-8F7C624BE13C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BBC9BBE-C073-4832-A723-F0685D32A62F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6" name="7 Redondear rectángulo de esquina sencilla">
            <a:extLst>
              <a:ext uri="{FF2B5EF4-FFF2-40B4-BE49-F238E27FC236}">
                <a16:creationId xmlns:a16="http://schemas.microsoft.com/office/drawing/2014/main" id="{37223109-B2C2-4B36-8270-12CC0ABCCC23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188393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Marcador de contenido"/>
          <p:cNvSpPr txBox="1">
            <a:spLocks/>
          </p:cNvSpPr>
          <p:nvPr/>
        </p:nvSpPr>
        <p:spPr>
          <a:xfrm>
            <a:off x="4875043" y="1167025"/>
            <a:ext cx="3694451" cy="2189967"/>
          </a:xfrm>
          <a:prstGeom prst="rect">
            <a:avLst/>
          </a:prstGeom>
          <a:solidFill>
            <a:srgbClr val="FFC000"/>
          </a:solidFill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2700" b="1" dirty="0"/>
              <a:t>SANCIÓN PECUNIARIA (MULTA)</a:t>
            </a:r>
          </a:p>
          <a:p>
            <a:endParaRPr lang="es-PE" sz="2700" b="1" dirty="0"/>
          </a:p>
          <a:p>
            <a:r>
              <a:rPr lang="es-PE" sz="2700" b="1" dirty="0"/>
              <a:t>SANCIÓN NO PECUNIARIA (MEDIDA COMPLEMENTARIA)</a:t>
            </a:r>
            <a:endParaRPr lang="es-PE" sz="2100" b="1" dirty="0">
              <a:solidFill>
                <a:schemeClr val="bg1"/>
              </a:solidFill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971261" y="1845690"/>
            <a:ext cx="2947087" cy="590207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300" b="1" dirty="0">
                <a:solidFill>
                  <a:schemeClr val="bg1"/>
                </a:solidFill>
              </a:rPr>
              <a:t>SANCIONES</a:t>
            </a:r>
          </a:p>
        </p:txBody>
      </p:sp>
      <p:sp>
        <p:nvSpPr>
          <p:cNvPr id="4" name="4 Cerrar llave"/>
          <p:cNvSpPr/>
          <p:nvPr/>
        </p:nvSpPr>
        <p:spPr>
          <a:xfrm>
            <a:off x="3987957" y="1312702"/>
            <a:ext cx="747868" cy="1656184"/>
          </a:xfrm>
          <a:prstGeom prst="rightBrace">
            <a:avLst/>
          </a:prstGeom>
          <a:noFill/>
          <a:ln w="635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350"/>
          </a:p>
        </p:txBody>
      </p:sp>
      <p:sp>
        <p:nvSpPr>
          <p:cNvPr id="6" name="8 Redondear rectángulo de esquina sencilla">
            <a:extLst>
              <a:ext uri="{FF2B5EF4-FFF2-40B4-BE49-F238E27FC236}">
                <a16:creationId xmlns:a16="http://schemas.microsoft.com/office/drawing/2014/main" id="{69DC4139-686E-49CC-A821-4A5D1EAFDD9A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AE8C783-7714-4E6A-9818-A7401932288B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8" name="7 Redondear rectángulo de esquina sencilla">
            <a:extLst>
              <a:ext uri="{FF2B5EF4-FFF2-40B4-BE49-F238E27FC236}">
                <a16:creationId xmlns:a16="http://schemas.microsoft.com/office/drawing/2014/main" id="{5D564C5E-18A4-4267-907A-82E794BA0F5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D91AB118-D3C7-4F9F-95F2-1F5ADBA1659E}"/>
              </a:ext>
            </a:extLst>
          </p:cNvPr>
          <p:cNvSpPr/>
          <p:nvPr/>
        </p:nvSpPr>
        <p:spPr>
          <a:xfrm>
            <a:off x="3725381" y="3704769"/>
            <a:ext cx="486159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CLAUSURA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REVOCATORIA DE AUTORIZACIONES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DECOMISO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RETENCIÓN DE PRODUCTOS Y MOBILIARIO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RETIRO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PARALIZACIÓN DE OBRA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DEMOLICIÓN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INTERNAMIENTO TEMPORAL DE VEHÍCULOS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INMOVILIZACIÓN DE PRODUCTOS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s-PE" sz="1500" b="1" dirty="0"/>
              <a:t>      EJECUCIÓN O REPARACIÓN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B196C7B-8E9E-4CA4-8E20-DD95AE9F1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87" y="1889105"/>
            <a:ext cx="3905795" cy="419158"/>
          </a:xfrm>
          <a:prstGeom prst="rect">
            <a:avLst/>
          </a:prstGeom>
        </p:spPr>
      </p:pic>
      <p:cxnSp>
        <p:nvCxnSpPr>
          <p:cNvPr id="14" name="Conector: angular 13">
            <a:extLst>
              <a:ext uri="{FF2B5EF4-FFF2-40B4-BE49-F238E27FC236}">
                <a16:creationId xmlns:a16="http://schemas.microsoft.com/office/drawing/2014/main" id="{FC292CD8-BE9D-4E4F-AD56-DA876245CE75}"/>
              </a:ext>
            </a:extLst>
          </p:cNvPr>
          <p:cNvCxnSpPr>
            <a:cxnSpLocks/>
            <a:stCxn id="2" idx="2"/>
            <a:endCxn id="10" idx="1"/>
          </p:cNvCxnSpPr>
          <p:nvPr/>
        </p:nvCxnSpPr>
        <p:spPr>
          <a:xfrm rot="5400000">
            <a:off x="4449772" y="2632601"/>
            <a:ext cx="1548106" cy="2996888"/>
          </a:xfrm>
          <a:prstGeom prst="bentConnector4">
            <a:avLst>
              <a:gd name="adj1" fmla="val 11232"/>
              <a:gd name="adj2" fmla="val 107628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692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8 Redondear rectángulo de esquina sencilla">
            <a:extLst>
              <a:ext uri="{FF2B5EF4-FFF2-40B4-BE49-F238E27FC236}">
                <a16:creationId xmlns:a16="http://schemas.microsoft.com/office/drawing/2014/main" id="{A662946C-CDE7-4574-872E-AF5DE5A0D4D6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31FE37F-F247-460D-A8EE-303AF38967F6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3" name="7 Redondear rectángulo de esquina sencilla">
            <a:extLst>
              <a:ext uri="{FF2B5EF4-FFF2-40B4-BE49-F238E27FC236}">
                <a16:creationId xmlns:a16="http://schemas.microsoft.com/office/drawing/2014/main" id="{34C24109-8C07-4853-A155-FC742C39A4AA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22" name="Picture 4" descr="Resultado de imagen para DIBUJO DE UNION COMUNAL">
            <a:extLst>
              <a:ext uri="{FF2B5EF4-FFF2-40B4-BE49-F238E27FC236}">
                <a16:creationId xmlns:a16="http://schemas.microsoft.com/office/drawing/2014/main" id="{906F8F05-D35D-41B5-80A6-8CC12D77C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49" y="1361932"/>
            <a:ext cx="6388101" cy="185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" name="Diagrama 22">
            <a:extLst>
              <a:ext uri="{FF2B5EF4-FFF2-40B4-BE49-F238E27FC236}">
                <a16:creationId xmlns:a16="http://schemas.microsoft.com/office/drawing/2014/main" id="{CD2E5327-D541-4EAD-A9DA-D870602D14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5001022"/>
              </p:ext>
            </p:extLst>
          </p:nvPr>
        </p:nvGraphicFramePr>
        <p:xfrm>
          <a:off x="725954" y="3315909"/>
          <a:ext cx="4422110" cy="2135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Rectángulo 23">
            <a:extLst>
              <a:ext uri="{FF2B5EF4-FFF2-40B4-BE49-F238E27FC236}">
                <a16:creationId xmlns:a16="http://schemas.microsoft.com/office/drawing/2014/main" id="{CBFDF88E-BE88-4030-8469-19447EFF77EE}"/>
              </a:ext>
            </a:extLst>
          </p:cNvPr>
          <p:cNvSpPr/>
          <p:nvPr/>
        </p:nvSpPr>
        <p:spPr>
          <a:xfrm>
            <a:off x="4636533" y="5095958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2000" b="1" dirty="0">
                <a:latin typeface="Arial Black" panose="020B0A04020102020204" pitchFamily="34" charset="0"/>
              </a:rPr>
              <a:t>CONTRA</a:t>
            </a:r>
          </a:p>
        </p:txBody>
      </p:sp>
      <p:sp>
        <p:nvSpPr>
          <p:cNvPr id="25" name="Nube 24">
            <a:extLst>
              <a:ext uri="{FF2B5EF4-FFF2-40B4-BE49-F238E27FC236}">
                <a16:creationId xmlns:a16="http://schemas.microsoft.com/office/drawing/2014/main" id="{75BD23A1-44E0-4544-80CB-D554646FF2C4}"/>
              </a:ext>
            </a:extLst>
          </p:cNvPr>
          <p:cNvSpPr/>
          <p:nvPr/>
        </p:nvSpPr>
        <p:spPr>
          <a:xfrm>
            <a:off x="5785681" y="3568504"/>
            <a:ext cx="2632365" cy="1671782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8AF4758-5301-4627-8C32-CEE7C77B8781}"/>
              </a:ext>
            </a:extLst>
          </p:cNvPr>
          <p:cNvSpPr txBox="1"/>
          <p:nvPr/>
        </p:nvSpPr>
        <p:spPr>
          <a:xfrm>
            <a:off x="6117207" y="4029868"/>
            <a:ext cx="2022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dirty="0">
                <a:latin typeface="Bernard MT Condensed" panose="02050806060905020404" pitchFamily="18" charset="0"/>
              </a:rPr>
              <a:t>INFRACTORES</a:t>
            </a:r>
          </a:p>
        </p:txBody>
      </p:sp>
      <p:sp>
        <p:nvSpPr>
          <p:cNvPr id="27" name="Más 7">
            <a:extLst>
              <a:ext uri="{FF2B5EF4-FFF2-40B4-BE49-F238E27FC236}">
                <a16:creationId xmlns:a16="http://schemas.microsoft.com/office/drawing/2014/main" id="{667EE824-50EB-4B13-BC4E-E8BA7D3D9D49}"/>
              </a:ext>
            </a:extLst>
          </p:cNvPr>
          <p:cNvSpPr/>
          <p:nvPr/>
        </p:nvSpPr>
        <p:spPr>
          <a:xfrm>
            <a:off x="2411760" y="4166720"/>
            <a:ext cx="406400" cy="434109"/>
          </a:xfrm>
          <a:prstGeom prst="math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C7997AC-12CE-42C0-BF57-A7424D8616F7}"/>
              </a:ext>
            </a:extLst>
          </p:cNvPr>
          <p:cNvSpPr txBox="1"/>
          <p:nvPr/>
        </p:nvSpPr>
        <p:spPr>
          <a:xfrm>
            <a:off x="1907704" y="1628800"/>
            <a:ext cx="1654642" cy="40011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MDPP</a:t>
            </a:r>
          </a:p>
        </p:txBody>
      </p:sp>
      <p:sp>
        <p:nvSpPr>
          <p:cNvPr id="29" name="Cinta perforada 9">
            <a:extLst>
              <a:ext uri="{FF2B5EF4-FFF2-40B4-BE49-F238E27FC236}">
                <a16:creationId xmlns:a16="http://schemas.microsoft.com/office/drawing/2014/main" id="{2D3F58DA-3835-4AC7-9513-9F571E5E3D7B}"/>
              </a:ext>
            </a:extLst>
          </p:cNvPr>
          <p:cNvSpPr/>
          <p:nvPr/>
        </p:nvSpPr>
        <p:spPr>
          <a:xfrm rot="282146">
            <a:off x="5360110" y="1337815"/>
            <a:ext cx="1675506" cy="725335"/>
          </a:xfrm>
          <a:prstGeom prst="flowChartPunchedTap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/>
              <a:t>PRESUPUESTO PARTICIPATIVO</a:t>
            </a:r>
          </a:p>
        </p:txBody>
      </p:sp>
    </p:spTree>
    <p:extLst>
      <p:ext uri="{BB962C8B-B14F-4D97-AF65-F5344CB8AC3E}">
        <p14:creationId xmlns:p14="http://schemas.microsoft.com/office/powerpoint/2010/main" val="3400186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1030939" y="2517212"/>
            <a:ext cx="7082122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1250" dirty="0">
                <a:latin typeface="Arial Black" panose="020B0A04020102020204" pitchFamily="34" charset="0"/>
                <a:cs typeface="Catamaran Black" panose="00000A00000000000000" pitchFamily="2" charset="0"/>
              </a:rPr>
              <a:t>LOGROS</a:t>
            </a:r>
          </a:p>
        </p:txBody>
      </p:sp>
      <p:sp>
        <p:nvSpPr>
          <p:cNvPr id="8" name="8 Redondear rectángulo de esquina sencilla">
            <a:extLst>
              <a:ext uri="{FF2B5EF4-FFF2-40B4-BE49-F238E27FC236}">
                <a16:creationId xmlns:a16="http://schemas.microsoft.com/office/drawing/2014/main" id="{1D8042B2-763B-49A0-98EE-4A67FE481784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59D2F0CA-B9D1-4987-A530-91B17385FC55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7 Redondear rectángulo de esquina sencilla">
            <a:extLst>
              <a:ext uri="{FF2B5EF4-FFF2-40B4-BE49-F238E27FC236}">
                <a16:creationId xmlns:a16="http://schemas.microsoft.com/office/drawing/2014/main" id="{A24F1F2A-34E6-400F-9179-7848544B3DD2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272703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68"/>
          <a:stretch/>
        </p:blipFill>
        <p:spPr>
          <a:xfrm>
            <a:off x="4060291" y="3092315"/>
            <a:ext cx="4974167" cy="3393666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11" r="31064"/>
          <a:stretch/>
        </p:blipFill>
        <p:spPr>
          <a:xfrm>
            <a:off x="588853" y="666845"/>
            <a:ext cx="4766568" cy="325203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8 Redondear rectángulo de esquina sencilla">
            <a:extLst>
              <a:ext uri="{FF2B5EF4-FFF2-40B4-BE49-F238E27FC236}">
                <a16:creationId xmlns:a16="http://schemas.microsoft.com/office/drawing/2014/main" id="{3050B398-91E4-491F-929F-7AE6AE995D2E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1091DB6-D199-418D-A91B-61B4DDB570D7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4" name="7 Redondear rectángulo de esquina sencilla">
            <a:extLst>
              <a:ext uri="{FF2B5EF4-FFF2-40B4-BE49-F238E27FC236}">
                <a16:creationId xmlns:a16="http://schemas.microsoft.com/office/drawing/2014/main" id="{B9D6D556-ECE6-4509-B239-FD623156B0E6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4" name="Globo: flecha hacia arriba 3">
            <a:extLst>
              <a:ext uri="{FF2B5EF4-FFF2-40B4-BE49-F238E27FC236}">
                <a16:creationId xmlns:a16="http://schemas.microsoft.com/office/drawing/2014/main" id="{9D60F88F-E91F-4988-BD6A-96917A0C5CC9}"/>
              </a:ext>
            </a:extLst>
          </p:cNvPr>
          <p:cNvSpPr/>
          <p:nvPr/>
        </p:nvSpPr>
        <p:spPr>
          <a:xfrm>
            <a:off x="2108041" y="3967958"/>
            <a:ext cx="1728192" cy="752502"/>
          </a:xfrm>
          <a:prstGeom prst="up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/>
              <a:t>ANTES</a:t>
            </a:r>
          </a:p>
        </p:txBody>
      </p:sp>
      <p:sp>
        <p:nvSpPr>
          <p:cNvPr id="17" name="Globo: flecha hacia abajo 16">
            <a:extLst>
              <a:ext uri="{FF2B5EF4-FFF2-40B4-BE49-F238E27FC236}">
                <a16:creationId xmlns:a16="http://schemas.microsoft.com/office/drawing/2014/main" id="{57DBBC44-BD25-4427-AE80-89E175E52566}"/>
              </a:ext>
            </a:extLst>
          </p:cNvPr>
          <p:cNvSpPr/>
          <p:nvPr/>
        </p:nvSpPr>
        <p:spPr>
          <a:xfrm>
            <a:off x="5683278" y="2292860"/>
            <a:ext cx="1728192" cy="780557"/>
          </a:xfrm>
          <a:prstGeom prst="down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/>
              <a:t>AHORA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C0324C5-F3ED-44F3-AB68-6F632122E734}"/>
              </a:ext>
            </a:extLst>
          </p:cNvPr>
          <p:cNvSpPr/>
          <p:nvPr/>
        </p:nvSpPr>
        <p:spPr>
          <a:xfrm>
            <a:off x="619441" y="422577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EL CAMBIO</a:t>
            </a:r>
            <a:endParaRPr lang="es-PE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72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pic>
        <p:nvPicPr>
          <p:cNvPr id="14" name="Imagen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395" b="25497"/>
          <a:stretch/>
        </p:blipFill>
        <p:spPr>
          <a:xfrm>
            <a:off x="619441" y="1217551"/>
            <a:ext cx="3397291" cy="33229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CuadroTexto 14"/>
          <p:cNvSpPr txBox="1"/>
          <p:nvPr/>
        </p:nvSpPr>
        <p:spPr>
          <a:xfrm>
            <a:off x="616474" y="5426229"/>
            <a:ext cx="3397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Del Comercio informal de las Avenidas, Calles, Plazas...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10" t="6418"/>
          <a:stretch/>
        </p:blipFill>
        <p:spPr>
          <a:xfrm>
            <a:off x="4067944" y="1217550"/>
            <a:ext cx="4978358" cy="47375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8 Redondear rectángulo de esquina sencilla">
            <a:extLst>
              <a:ext uri="{FF2B5EF4-FFF2-40B4-BE49-F238E27FC236}">
                <a16:creationId xmlns:a16="http://schemas.microsoft.com/office/drawing/2014/main" id="{4C7DCE95-B6E2-427F-A78E-CD2B7D79CBA6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5A82A600-D016-40C7-8794-EB0AF6E6B94F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7 Redondear rectángulo de esquina sencilla">
            <a:extLst>
              <a:ext uri="{FF2B5EF4-FFF2-40B4-BE49-F238E27FC236}">
                <a16:creationId xmlns:a16="http://schemas.microsoft.com/office/drawing/2014/main" id="{E7C65AE9-9A0E-4AB4-9F98-06876929D4C5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1AA58CBB-D912-429E-AB42-81EA243192B6}"/>
              </a:ext>
            </a:extLst>
          </p:cNvPr>
          <p:cNvSpPr/>
          <p:nvPr/>
        </p:nvSpPr>
        <p:spPr>
          <a:xfrm>
            <a:off x="755576" y="1309094"/>
            <a:ext cx="1728192" cy="50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/>
              <a:t>ANTES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1252DC82-CE50-4EE9-8DD2-99070215E2BB}"/>
              </a:ext>
            </a:extLst>
          </p:cNvPr>
          <p:cNvSpPr/>
          <p:nvPr/>
        </p:nvSpPr>
        <p:spPr>
          <a:xfrm>
            <a:off x="4209365" y="1322072"/>
            <a:ext cx="1728192" cy="50060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/>
              <a:t>AHORA</a:t>
            </a:r>
          </a:p>
        </p:txBody>
      </p:sp>
      <p:sp>
        <p:nvSpPr>
          <p:cNvPr id="23" name="1 Título">
            <a:extLst>
              <a:ext uri="{FF2B5EF4-FFF2-40B4-BE49-F238E27FC236}">
                <a16:creationId xmlns:a16="http://schemas.microsoft.com/office/drawing/2014/main" id="{0ABA84A7-6085-4601-9A94-7A2C2EA06FD4}"/>
              </a:ext>
            </a:extLst>
          </p:cNvPr>
          <p:cNvSpPr txBox="1">
            <a:spLocks/>
          </p:cNvSpPr>
          <p:nvPr/>
        </p:nvSpPr>
        <p:spPr>
          <a:xfrm>
            <a:off x="616474" y="4632083"/>
            <a:ext cx="3397291" cy="87069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b="1" cap="all" dirty="0">
                <a:latin typeface="Arial Narrow" panose="020B0606020202030204" pitchFamily="34" charset="0"/>
                <a:cs typeface="Aharoni" pitchFamily="2" charset="-79"/>
              </a:rPr>
              <a:t>LIBERACIÓN DE espacios públicos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44BE8F5-F83C-4066-8B18-CBE7E9A4FDBB}"/>
              </a:ext>
            </a:extLst>
          </p:cNvPr>
          <p:cNvSpPr/>
          <p:nvPr/>
        </p:nvSpPr>
        <p:spPr>
          <a:xfrm>
            <a:off x="616474" y="608153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ZONA CENTRO</a:t>
            </a:r>
            <a:endParaRPr lang="es-PE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757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pic>
        <p:nvPicPr>
          <p:cNvPr id="16" name="Picture 4" descr="C:\Users\User\Desktop\100\IMG-20190128-WA0002 - cop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" r="31148"/>
          <a:stretch/>
        </p:blipFill>
        <p:spPr bwMode="auto">
          <a:xfrm>
            <a:off x="657490" y="1179840"/>
            <a:ext cx="4328498" cy="48824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29"/>
          <a:stretch/>
        </p:blipFill>
        <p:spPr>
          <a:xfrm>
            <a:off x="5186277" y="1179839"/>
            <a:ext cx="3848181" cy="34012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CuadroTexto 19"/>
          <p:cNvSpPr txBox="1"/>
          <p:nvPr/>
        </p:nvSpPr>
        <p:spPr>
          <a:xfrm>
            <a:off x="5250099" y="5539112"/>
            <a:ext cx="3720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dirty="0"/>
              <a:t>…Retiros municipales, estacionamientos, etc., ocupadas con vitrinas, anuncios y mercadería. </a:t>
            </a:r>
          </a:p>
        </p:txBody>
      </p:sp>
      <p:sp>
        <p:nvSpPr>
          <p:cNvPr id="14" name="8 Redondear rectángulo de esquina sencilla">
            <a:extLst>
              <a:ext uri="{FF2B5EF4-FFF2-40B4-BE49-F238E27FC236}">
                <a16:creationId xmlns:a16="http://schemas.microsoft.com/office/drawing/2014/main" id="{C8E81F45-C28B-439B-BD7B-2415A7579133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BD2E59C-94ED-4136-813A-94D93789A2FD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7" name="7 Redondear rectángulo de esquina sencilla">
            <a:extLst>
              <a:ext uri="{FF2B5EF4-FFF2-40B4-BE49-F238E27FC236}">
                <a16:creationId xmlns:a16="http://schemas.microsoft.com/office/drawing/2014/main" id="{5C842F80-9153-4B44-9215-2353D8FCB269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21" name="1 Título">
            <a:extLst>
              <a:ext uri="{FF2B5EF4-FFF2-40B4-BE49-F238E27FC236}">
                <a16:creationId xmlns:a16="http://schemas.microsoft.com/office/drawing/2014/main" id="{D788A415-5C59-4A61-AAC3-7ECEBE245016}"/>
              </a:ext>
            </a:extLst>
          </p:cNvPr>
          <p:cNvSpPr txBox="1">
            <a:spLocks/>
          </p:cNvSpPr>
          <p:nvPr/>
        </p:nvSpPr>
        <p:spPr>
          <a:xfrm>
            <a:off x="5186277" y="4710398"/>
            <a:ext cx="3848181" cy="87069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b="1" cap="all" dirty="0">
                <a:latin typeface="Arial Narrow" panose="020B0606020202030204" pitchFamily="34" charset="0"/>
                <a:cs typeface="Aharoni" pitchFamily="2" charset="-79"/>
              </a:rPr>
              <a:t>LIBERACIÓN DE espacios públicos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E76BFAA0-E4D3-4427-BD13-0580F9BE2776}"/>
              </a:ext>
            </a:extLst>
          </p:cNvPr>
          <p:cNvSpPr/>
          <p:nvPr/>
        </p:nvSpPr>
        <p:spPr>
          <a:xfrm>
            <a:off x="616474" y="608153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ZONA CENTRO</a:t>
            </a:r>
            <a:endParaRPr lang="es-PE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06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pic>
        <p:nvPicPr>
          <p:cNvPr id="11" name="Picture 2" descr="C:\Users\User\Desktop\100\puente cooperativ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58" b="33905"/>
          <a:stretch/>
        </p:blipFill>
        <p:spPr bwMode="auto">
          <a:xfrm>
            <a:off x="5076057" y="1170491"/>
            <a:ext cx="3958402" cy="36266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484"/>
          <a:stretch/>
        </p:blipFill>
        <p:spPr bwMode="auto">
          <a:xfrm>
            <a:off x="639163" y="1182690"/>
            <a:ext cx="4327104" cy="48805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5466103" y="5755420"/>
            <a:ext cx="3178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/>
              <a:t>…Puentes peatonales, pasajes…</a:t>
            </a:r>
          </a:p>
        </p:txBody>
      </p:sp>
      <p:sp>
        <p:nvSpPr>
          <p:cNvPr id="17" name="8 Redondear rectángulo de esquina sencilla">
            <a:extLst>
              <a:ext uri="{FF2B5EF4-FFF2-40B4-BE49-F238E27FC236}">
                <a16:creationId xmlns:a16="http://schemas.microsoft.com/office/drawing/2014/main" id="{88B9B68F-D399-4D61-8ABF-4570CC0274C9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B4033473-C030-42BD-A1DC-E94C7A1A76D1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7 Redondear rectángulo de esquina sencilla">
            <a:extLst>
              <a:ext uri="{FF2B5EF4-FFF2-40B4-BE49-F238E27FC236}">
                <a16:creationId xmlns:a16="http://schemas.microsoft.com/office/drawing/2014/main" id="{973F7E2E-34AA-4A64-9DAE-52A9A395F1DE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22" name="1 Título">
            <a:extLst>
              <a:ext uri="{FF2B5EF4-FFF2-40B4-BE49-F238E27FC236}">
                <a16:creationId xmlns:a16="http://schemas.microsoft.com/office/drawing/2014/main" id="{62DB7DE9-A9E7-4486-953B-FE9B8D486889}"/>
              </a:ext>
            </a:extLst>
          </p:cNvPr>
          <p:cNvSpPr txBox="1">
            <a:spLocks/>
          </p:cNvSpPr>
          <p:nvPr/>
        </p:nvSpPr>
        <p:spPr>
          <a:xfrm>
            <a:off x="5076057" y="4945329"/>
            <a:ext cx="3958401" cy="87069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b="1" cap="all" dirty="0">
                <a:latin typeface="Arial Narrow" panose="020B0606020202030204" pitchFamily="34" charset="0"/>
                <a:cs typeface="Aharoni" pitchFamily="2" charset="-79"/>
              </a:rPr>
              <a:t>LIBERACIÓN DE espacios públicos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81498EDC-3A3C-46D8-AD27-91777F08239D}"/>
              </a:ext>
            </a:extLst>
          </p:cNvPr>
          <p:cNvSpPr/>
          <p:nvPr/>
        </p:nvSpPr>
        <p:spPr>
          <a:xfrm>
            <a:off x="616474" y="608153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ZONA CENTRO</a:t>
            </a:r>
            <a:endParaRPr lang="es-PE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77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9C6DF9-1EC8-4CA8-9DF2-3811D125F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675" y="1937500"/>
            <a:ext cx="7200900" cy="72697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tx1"/>
                </a:solidFill>
              </a:rPr>
              <a:t>OBJETIVOS</a:t>
            </a:r>
            <a:endParaRPr lang="es-PE" sz="2800" b="1" dirty="0">
              <a:solidFill>
                <a:schemeClr val="tx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EBB3EB-AEDF-4EE4-A07B-AEBD63E0B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675" y="2635324"/>
            <a:ext cx="7200900" cy="3581400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PE" sz="2000" b="1" dirty="0"/>
              <a:t>CONOCER UN CONCEPTO BÁSICO SOBRE LA LABOR DE FISCALIZACIÓN ADMINISTRATIVA. </a:t>
            </a:r>
          </a:p>
          <a:p>
            <a:pPr marL="457200" indent="-457200">
              <a:buAutoNum type="arabicPeriod"/>
            </a:pPr>
            <a:endParaRPr lang="es-PE" sz="2000" b="1" dirty="0"/>
          </a:p>
          <a:p>
            <a:pPr marL="457200" indent="-457200">
              <a:buAutoNum type="arabicPeriod"/>
            </a:pPr>
            <a:r>
              <a:rPr lang="es-PE" sz="2000" b="1" dirty="0"/>
              <a:t>CONOCER LA BASE LEGAL DE LA POTESTAD SANCIONADORA DE LA MUNICIPALIDAD DE PUENTE PIEDRA, ASÍ COMO SU PROCEDIMIENTO.</a:t>
            </a:r>
          </a:p>
          <a:p>
            <a:pPr marL="457200" indent="-457200">
              <a:buAutoNum type="arabicPeriod"/>
            </a:pPr>
            <a:endParaRPr lang="es-PE" sz="2000" b="1" dirty="0"/>
          </a:p>
          <a:p>
            <a:pPr marL="457200" indent="-457200">
              <a:buAutoNum type="arabicPeriod"/>
            </a:pPr>
            <a:r>
              <a:rPr lang="es-MX" sz="2000" b="1" dirty="0"/>
              <a:t>EXPONER LOS LOGROS DE LA GERENCIA DE ORDENAMIENTO URBANO, ENCARGADA DE LA LABOR DE FISCALIZACIÓN Y SUPERVISIÓN LOCAL.</a:t>
            </a:r>
            <a:endParaRPr lang="es-PE" sz="2000" b="1" dirty="0"/>
          </a:p>
          <a:p>
            <a:pPr marL="0" indent="0">
              <a:buNone/>
            </a:pPr>
            <a:endParaRPr lang="es-PE" dirty="0"/>
          </a:p>
        </p:txBody>
      </p:sp>
      <p:sp>
        <p:nvSpPr>
          <p:cNvPr id="4" name="8 Redondear rectángulo de esquina sencilla">
            <a:extLst>
              <a:ext uri="{FF2B5EF4-FFF2-40B4-BE49-F238E27FC236}">
                <a16:creationId xmlns:a16="http://schemas.microsoft.com/office/drawing/2014/main" id="{05626A16-F8D0-4007-99F2-8DDF6F1B8903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5E438FF-F8EA-4A5B-999F-A908F458EBA1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6" name="7 Redondear rectángulo de esquina sencilla">
            <a:extLst>
              <a:ext uri="{FF2B5EF4-FFF2-40B4-BE49-F238E27FC236}">
                <a16:creationId xmlns:a16="http://schemas.microsoft.com/office/drawing/2014/main" id="{EF88DEAB-86B1-4762-8938-20E4BBCAE0CF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63F5744-351E-4011-9663-DD0D6B3272FB}"/>
              </a:ext>
            </a:extLst>
          </p:cNvPr>
          <p:cNvSpPr txBox="1"/>
          <p:nvPr/>
        </p:nvSpPr>
        <p:spPr>
          <a:xfrm>
            <a:off x="1187624" y="989963"/>
            <a:ext cx="73448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dirty="0"/>
              <a:t>FISCALIZACIÓN Y LA POTESTAD SANCIONADORA EN EL DISTRITO DE PUENTE PIEDRA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7262974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8 Redondear rectángulo de esquina sencilla">
            <a:extLst>
              <a:ext uri="{FF2B5EF4-FFF2-40B4-BE49-F238E27FC236}">
                <a16:creationId xmlns:a16="http://schemas.microsoft.com/office/drawing/2014/main" id="{A27C7879-E832-4906-A87D-EB4BCC2EA31B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7740425-1641-4F2F-BBD8-C1548605E75A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7 Redondear rectángulo de esquina sencilla">
            <a:extLst>
              <a:ext uri="{FF2B5EF4-FFF2-40B4-BE49-F238E27FC236}">
                <a16:creationId xmlns:a16="http://schemas.microsoft.com/office/drawing/2014/main" id="{06FE4223-2CDD-4A92-9FA7-E953CF2DBF83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5ADBA09-4964-4C25-9B4D-BF25A4EE5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441" y="1169750"/>
            <a:ext cx="3952559" cy="49027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906629D-DFAB-4D18-A71D-A71FF307B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586" y="1169749"/>
            <a:ext cx="4431871" cy="4902714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E2E710ED-667C-4FA0-82B4-DED527D034AF}"/>
              </a:ext>
            </a:extLst>
          </p:cNvPr>
          <p:cNvSpPr/>
          <p:nvPr/>
        </p:nvSpPr>
        <p:spPr>
          <a:xfrm>
            <a:off x="616474" y="608153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ZONA SUR</a:t>
            </a:r>
            <a:endParaRPr lang="es-PE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73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8 Redondear rectángulo de esquina sencilla">
            <a:extLst>
              <a:ext uri="{FF2B5EF4-FFF2-40B4-BE49-F238E27FC236}">
                <a16:creationId xmlns:a16="http://schemas.microsoft.com/office/drawing/2014/main" id="{A27C7879-E832-4906-A87D-EB4BCC2EA31B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F7740425-1641-4F2F-BBD8-C1548605E75A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7 Redondear rectángulo de esquina sencilla">
            <a:extLst>
              <a:ext uri="{FF2B5EF4-FFF2-40B4-BE49-F238E27FC236}">
                <a16:creationId xmlns:a16="http://schemas.microsoft.com/office/drawing/2014/main" id="{06FE4223-2CDD-4A92-9FA7-E953CF2DBF83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E2E710ED-667C-4FA0-82B4-DED527D034AF}"/>
              </a:ext>
            </a:extLst>
          </p:cNvPr>
          <p:cNvSpPr/>
          <p:nvPr/>
        </p:nvSpPr>
        <p:spPr>
          <a:xfrm>
            <a:off x="616474" y="608153"/>
            <a:ext cx="2513459" cy="507831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ZONA NORTE</a:t>
            </a:r>
            <a:endParaRPr lang="es-PE" sz="2700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A0F233D-240B-4DAE-8A27-0E7F690B1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74" y="1264411"/>
            <a:ext cx="3955526" cy="482888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6734597-C411-4233-8D92-820FBC83E0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1268602"/>
            <a:ext cx="4390450" cy="482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80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 Título"/>
          <p:cNvSpPr txBox="1">
            <a:spLocks/>
          </p:cNvSpPr>
          <p:nvPr/>
        </p:nvSpPr>
        <p:spPr>
          <a:xfrm>
            <a:off x="664875" y="725487"/>
            <a:ext cx="2525646" cy="52170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defRPr>
            </a:lvl1pPr>
          </a:lstStyle>
          <a:p>
            <a:r>
              <a:rPr lang="es-PE" dirty="0"/>
              <a:t>CLAUSURAS</a:t>
            </a:r>
          </a:p>
        </p:txBody>
      </p:sp>
      <p:pic>
        <p:nvPicPr>
          <p:cNvPr id="15" name="Picture 3" descr="F:\100\20190207_0915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02"/>
          <a:stretch/>
        </p:blipFill>
        <p:spPr bwMode="auto">
          <a:xfrm>
            <a:off x="695553" y="1595016"/>
            <a:ext cx="3846848" cy="4458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Texto 16"/>
          <p:cNvSpPr txBox="1"/>
          <p:nvPr/>
        </p:nvSpPr>
        <p:spPr>
          <a:xfrm>
            <a:off x="1894461" y="1251078"/>
            <a:ext cx="259212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350" b="1" dirty="0"/>
              <a:t>Prostíbulos, Pubs, Cantinas…</a:t>
            </a:r>
          </a:p>
        </p:txBody>
      </p:sp>
      <p:sp>
        <p:nvSpPr>
          <p:cNvPr id="11" name="8 Redondear rectángulo de esquina sencilla">
            <a:extLst>
              <a:ext uri="{FF2B5EF4-FFF2-40B4-BE49-F238E27FC236}">
                <a16:creationId xmlns:a16="http://schemas.microsoft.com/office/drawing/2014/main" id="{86C72B23-8165-4920-AD20-7D3517E8F36F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438692E-2417-4E61-AEFF-3F7402BC0464}"/>
              </a:ext>
            </a:extLst>
          </p:cNvPr>
          <p:cNvSpPr/>
          <p:nvPr/>
        </p:nvSpPr>
        <p:spPr>
          <a:xfrm>
            <a:off x="532231" y="6268964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3" name="7 Redondear rectángulo de esquina sencilla">
            <a:extLst>
              <a:ext uri="{FF2B5EF4-FFF2-40B4-BE49-F238E27FC236}">
                <a16:creationId xmlns:a16="http://schemas.microsoft.com/office/drawing/2014/main" id="{0C5B7204-7AB5-4CDF-BC7F-DB45C6D4118E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CA10933-5224-4343-8B1F-D92FE6849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449516" y="1455092"/>
            <a:ext cx="4806255" cy="439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9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162" y="2020757"/>
            <a:ext cx="4528623" cy="38914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1248788" y="1228327"/>
            <a:ext cx="3616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/>
              <a:t>…Discotecas, Restaurantes, Licorerías, Granjas, etc., que incumplían las normas municipales.</a:t>
            </a:r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588853" y="651341"/>
            <a:ext cx="2468327" cy="56969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defRPr>
            </a:lvl1pPr>
          </a:lstStyle>
          <a:p>
            <a:r>
              <a:rPr lang="es-PE" dirty="0"/>
              <a:t>CLAUSURAS</a:t>
            </a:r>
          </a:p>
        </p:txBody>
      </p:sp>
      <p:sp>
        <p:nvSpPr>
          <p:cNvPr id="15" name="8 Redondear rectángulo de esquina sencilla">
            <a:extLst>
              <a:ext uri="{FF2B5EF4-FFF2-40B4-BE49-F238E27FC236}">
                <a16:creationId xmlns:a16="http://schemas.microsoft.com/office/drawing/2014/main" id="{3EF0016E-B33A-456A-871C-5CA540A82834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039BE95-F1EC-4A18-80D0-8963468D6FD8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7" name="7 Redondear rectángulo de esquina sencilla">
            <a:extLst>
              <a:ext uri="{FF2B5EF4-FFF2-40B4-BE49-F238E27FC236}">
                <a16:creationId xmlns:a16="http://schemas.microsoft.com/office/drawing/2014/main" id="{026D4157-C2D0-4453-8742-449911E20877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59325E7F-36D1-4B5D-A723-4FD6C37F30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36815"/>
            <a:ext cx="3822289" cy="46849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298037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617450" y="582978"/>
            <a:ext cx="4218185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SENSIBILIZACIÓN EXHORTACIÓN</a:t>
            </a:r>
            <a:endParaRPr lang="es-PE" sz="280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882430" y="5053457"/>
            <a:ext cx="4143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600" dirty="0"/>
              <a:t>Todas las acciones inician con una sensibilización, exhortando al vecino para que no continúe la conducta infractora.</a:t>
            </a: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8EE431DE-25AE-4C3D-8E89-AB2EB1B99938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C0231A4-D21A-4C26-A76F-588A7195949B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22FFCD37-A77C-4BE6-9FC1-123962530CC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88523127-885C-4D7A-A797-14F3FC74E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54" y="1537085"/>
            <a:ext cx="4293576" cy="43441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ABD114F-E489-48C8-90F3-9B451BC1D0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2"/>
          <a:stretch/>
        </p:blipFill>
        <p:spPr>
          <a:xfrm>
            <a:off x="4835635" y="1610899"/>
            <a:ext cx="4192544" cy="343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68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617450" y="582978"/>
            <a:ext cx="4218185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SENSIBILIZACIÓN EXHORTACIÓN</a:t>
            </a:r>
            <a:endParaRPr lang="es-PE" sz="280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8EE431DE-25AE-4C3D-8E89-AB2EB1B99938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C0231A4-D21A-4C26-A76F-588A7195949B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22FFCD37-A77C-4BE6-9FC1-123962530CC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74AB93F-A5B9-4622-96FA-620B832A3D00}"/>
              </a:ext>
            </a:extLst>
          </p:cNvPr>
          <p:cNvSpPr txBox="1"/>
          <p:nvPr/>
        </p:nvSpPr>
        <p:spPr>
          <a:xfrm>
            <a:off x="588853" y="3993421"/>
            <a:ext cx="4090030" cy="186100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PE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Control y fiscalización de daños, generados por las empresas de servicios básicos</a:t>
            </a:r>
            <a:endParaRPr lang="es-PE" sz="2000" dirty="0">
              <a:solidFill>
                <a:schemeClr val="bg1"/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CA24A1C-C514-43F6-A6D8-351DC514F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986" y="1664962"/>
            <a:ext cx="4209649" cy="220058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613D87D-21A9-49F6-96C4-BF18E9CFA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452" y="1670139"/>
            <a:ext cx="4163006" cy="422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66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617450" y="582978"/>
            <a:ext cx="4218185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SENSIBILIZACIÓN EXHORTACIÓN</a:t>
            </a:r>
            <a:endParaRPr lang="es-PE" sz="280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8EE431DE-25AE-4C3D-8E89-AB2EB1B99938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C0231A4-D21A-4C26-A76F-588A7195949B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22FFCD37-A77C-4BE6-9FC1-123962530CC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C4978733-C442-4B50-A07F-56C87F01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51" y="1590851"/>
            <a:ext cx="4102418" cy="42903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80C732C3-2D92-4F49-9827-0821F92047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273" y="1590850"/>
            <a:ext cx="4218185" cy="42903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74AB93F-A5B9-4622-96FA-620B832A3D00}"/>
              </a:ext>
            </a:extLst>
          </p:cNvPr>
          <p:cNvSpPr txBox="1"/>
          <p:nvPr/>
        </p:nvSpPr>
        <p:spPr>
          <a:xfrm>
            <a:off x="3155412" y="5075066"/>
            <a:ext cx="3128914" cy="1168539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PE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Prevención de Invasiones </a:t>
            </a:r>
            <a:endParaRPr lang="es-P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58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617451" y="612168"/>
            <a:ext cx="517868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+mj-lt"/>
                <a:ea typeface="Segoe UI Black" panose="020B0A02040204020203" pitchFamily="34" charset="0"/>
              </a:rPr>
              <a:t>OPERATIVOS EN CONJUNTO Y CONSOLIDACIÓN CON ENTIDADES DEL ESTADO</a:t>
            </a: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8EE431DE-25AE-4C3D-8E89-AB2EB1B99938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C0231A4-D21A-4C26-A76F-588A7195949B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22FFCD37-A77C-4BE6-9FC1-123962530CC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F8CCAC7-9977-42FE-928B-A855BEF20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51" y="1391826"/>
            <a:ext cx="4314589" cy="452500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B5652AD-BA32-4E35-97D3-6D1681582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391826"/>
            <a:ext cx="4030410" cy="452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843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457201" y="976755"/>
            <a:ext cx="25540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5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CARTAS</a:t>
            </a:r>
            <a:endParaRPr lang="es-PE" sz="4050" dirty="0">
              <a:solidFill>
                <a:schemeClr val="bg1"/>
              </a:solidFill>
              <a:latin typeface="Eras Bold ITC" panose="020B0907030504020204" pitchFamily="34" charset="0"/>
              <a:ea typeface="Segoe UI Black" panose="020B0A02040204020203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717308" y="847255"/>
            <a:ext cx="3499587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MERCADOS Y/O CENTROS DE ABASTOS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5363979" y="1692250"/>
            <a:ext cx="367047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 efectos de reducir la propagación y contagio del </a:t>
            </a:r>
            <a:r>
              <a:rPr lang="es-PE" sz="17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Covid</a:t>
            </a: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– 19, se  supervisa  los mercados y/o centros de abastos en el cumplimiento de las medidas de bioseguridad de la </a:t>
            </a:r>
            <a:r>
              <a:rPr lang="es-PE" sz="17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META 6</a:t>
            </a: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establecidas por el Ministerio de Salud, con la finalidad de proteger la vida y salud </a:t>
            </a:r>
          </a:p>
          <a:p>
            <a:pPr algn="just">
              <a:spcAft>
                <a:spcPts val="600"/>
              </a:spcAft>
            </a:pPr>
            <a:endParaRPr lang="es-PE" sz="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PE" sz="17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Municipalidad de Puente Piedra promueve la sensibilización, capacitación, el exhorto y medidas correctivas para generar condiciones óptimas en prevención de un mayor contagio</a:t>
            </a: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(</a:t>
            </a:r>
            <a:r>
              <a:rPr lang="es-PE" sz="17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Covid</a:t>
            </a:r>
            <a:r>
              <a:rPr lang="es-PE" sz="1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– 19), a un t</a:t>
            </a:r>
            <a:r>
              <a:rPr lang="es-PE" sz="17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otal de  44 mercados.</a:t>
            </a: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D82DCED6-414A-44D5-AD73-7E2F6B7587C3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EBF771D-BF52-46DD-924B-DD28D2D5186A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4858C553-15A6-4AC4-82A1-243FA71DFE87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69EC346-66D3-4B6B-A371-14CEEAD31C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56"/>
          <a:stretch/>
        </p:blipFill>
        <p:spPr>
          <a:xfrm>
            <a:off x="717308" y="3717031"/>
            <a:ext cx="4587813" cy="22937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3DBA4F6-8185-4FA8-B681-CE8B6B5668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93" b="16948"/>
          <a:stretch/>
        </p:blipFill>
        <p:spPr>
          <a:xfrm>
            <a:off x="717308" y="1692250"/>
            <a:ext cx="4587813" cy="19391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8599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uadroTexto 34">
            <a:extLst>
              <a:ext uri="{FF2B5EF4-FFF2-40B4-BE49-F238E27FC236}">
                <a16:creationId xmlns:a16="http://schemas.microsoft.com/office/drawing/2014/main" id="{84CD3341-32D6-4FBA-8970-4A55390BD494}"/>
              </a:ext>
            </a:extLst>
          </p:cNvPr>
          <p:cNvSpPr txBox="1"/>
          <p:nvPr/>
        </p:nvSpPr>
        <p:spPr>
          <a:xfrm>
            <a:off x="613403" y="822908"/>
            <a:ext cx="329402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000" dirty="0">
                <a:solidFill>
                  <a:schemeClr val="bg1"/>
                </a:solidFill>
                <a:latin typeface="Eras Bold ITC" panose="020B0907030504020204" pitchFamily="34" charset="0"/>
                <a:ea typeface="Segoe UI Black" panose="020B0A02040204020203" pitchFamily="34" charset="0"/>
              </a:rPr>
              <a:t>CAPACITACIONES Y EVALUACIONES</a:t>
            </a:r>
          </a:p>
        </p:txBody>
      </p:sp>
      <p:sp>
        <p:nvSpPr>
          <p:cNvPr id="10" name="8 Redondear rectángulo de esquina sencilla">
            <a:extLst>
              <a:ext uri="{FF2B5EF4-FFF2-40B4-BE49-F238E27FC236}">
                <a16:creationId xmlns:a16="http://schemas.microsoft.com/office/drawing/2014/main" id="{D82DCED6-414A-44D5-AD73-7E2F6B7587C3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EBF771D-BF52-46DD-924B-DD28D2D5186A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  <a:r>
              <a:rPr lang="es-ES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la </a:t>
            </a:r>
            <a:endParaRPr lang="es-MX" sz="1275" dirty="0">
              <a:solidFill>
                <a:schemeClr val="bg1"/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2" name="7 Redondear rectángulo de esquina sencilla">
            <a:extLst>
              <a:ext uri="{FF2B5EF4-FFF2-40B4-BE49-F238E27FC236}">
                <a16:creationId xmlns:a16="http://schemas.microsoft.com/office/drawing/2014/main" id="{4858C553-15A6-4AC4-82A1-243FA71DFE87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1840D4D-A5DE-4717-A41B-205DC42D55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1"/>
          <a:stretch/>
        </p:blipFill>
        <p:spPr>
          <a:xfrm>
            <a:off x="613403" y="1609417"/>
            <a:ext cx="3813949" cy="44256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C808BF4-4935-41B4-B558-876A0DD907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54" r="8070" b="6232"/>
          <a:stretch/>
        </p:blipFill>
        <p:spPr bwMode="auto">
          <a:xfrm>
            <a:off x="4572001" y="1609417"/>
            <a:ext cx="4496008" cy="1516198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DBD0F63-FEBF-4A3B-A53D-9F13DC5B2FF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18" t="1710" r="1205"/>
          <a:stretch/>
        </p:blipFill>
        <p:spPr>
          <a:xfrm>
            <a:off x="4572000" y="3176396"/>
            <a:ext cx="4496008" cy="2876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05981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36C074-70A4-448F-ACD0-8283D3CBF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1143174"/>
            <a:ext cx="7200900" cy="582960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90000"/>
          </a:bodyPr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VISI</a:t>
            </a:r>
            <a:r>
              <a:rPr lang="es-PE" b="1" dirty="0">
                <a:solidFill>
                  <a:schemeClr val="tx1"/>
                </a:solidFill>
              </a:rPr>
              <a:t>O</a:t>
            </a:r>
            <a:r>
              <a:rPr lang="pt-BR" b="1" dirty="0">
                <a:solidFill>
                  <a:schemeClr val="tx1"/>
                </a:solidFill>
              </a:rPr>
              <a:t>N DEL DISTRITO</a:t>
            </a:r>
            <a:br>
              <a:rPr lang="pt-BR" b="1" dirty="0">
                <a:solidFill>
                  <a:schemeClr val="tx1"/>
                </a:solidFill>
              </a:rPr>
            </a:br>
            <a:endParaRPr lang="es-PE" b="1" dirty="0">
              <a:solidFill>
                <a:schemeClr val="tx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3B7C7E-5A95-496D-AB46-A51104445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57" y="1818738"/>
            <a:ext cx="7089086" cy="4344219"/>
          </a:xfrm>
          <a:prstGeom prst="rect">
            <a:avLst/>
          </a:prstGeom>
        </p:spPr>
      </p:pic>
      <p:sp>
        <p:nvSpPr>
          <p:cNvPr id="8" name="8 Redondear rectángulo de esquina sencilla">
            <a:extLst>
              <a:ext uri="{FF2B5EF4-FFF2-40B4-BE49-F238E27FC236}">
                <a16:creationId xmlns:a16="http://schemas.microsoft.com/office/drawing/2014/main" id="{6909AD18-DDF1-4D96-B0D9-A20B480E55AF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9960A82-8277-48CA-BE05-15FE91ABACFF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7 Redondear rectángulo de esquina sencilla">
            <a:extLst>
              <a:ext uri="{FF2B5EF4-FFF2-40B4-BE49-F238E27FC236}">
                <a16:creationId xmlns:a16="http://schemas.microsoft.com/office/drawing/2014/main" id="{37076DD6-8C9B-4810-81AF-A2FDDAAA0E24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10569698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13840" y="2276872"/>
            <a:ext cx="4750448" cy="1224136"/>
          </a:xfrm>
        </p:spPr>
        <p:txBody>
          <a:bodyPr>
            <a:noAutofit/>
          </a:bodyPr>
          <a:lstStyle/>
          <a:p>
            <a:pPr algn="ctr"/>
            <a:r>
              <a:rPr lang="es-PE" sz="9600" b="1" dirty="0"/>
              <a:t>GRACIAS</a:t>
            </a:r>
          </a:p>
        </p:txBody>
      </p:sp>
      <p:sp>
        <p:nvSpPr>
          <p:cNvPr id="3" name="8 Redondear rectángulo de esquina sencilla">
            <a:extLst>
              <a:ext uri="{FF2B5EF4-FFF2-40B4-BE49-F238E27FC236}">
                <a16:creationId xmlns:a16="http://schemas.microsoft.com/office/drawing/2014/main" id="{7461BC83-5F6D-4758-B8EE-A84A870808EB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8230974-D514-47FE-B3CE-56FEDCBA70CA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  <a:r>
              <a:rPr lang="es-ES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la </a:t>
            </a:r>
            <a:endParaRPr lang="es-MX" sz="1275" dirty="0">
              <a:solidFill>
                <a:schemeClr val="bg1"/>
              </a:solidFill>
              <a:latin typeface="Segoe UI Emoji" panose="020B0502040204020203" pitchFamily="34" charset="0"/>
              <a:ea typeface="Segoe UI Emoji" panose="020B0502040204020203" pitchFamily="34" charset="0"/>
            </a:endParaRP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5" name="7 Redondear rectángulo de esquina sencilla">
            <a:extLst>
              <a:ext uri="{FF2B5EF4-FFF2-40B4-BE49-F238E27FC236}">
                <a16:creationId xmlns:a16="http://schemas.microsoft.com/office/drawing/2014/main" id="{7CA45232-60B3-40BC-B1FA-E3A4C833292B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167221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037821-7EFF-49C5-95B5-B52BFB7CD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1208096"/>
            <a:ext cx="7200900" cy="108701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s-ES" sz="3600" b="1" dirty="0">
                <a:solidFill>
                  <a:schemeClr val="tx1"/>
                </a:solidFill>
              </a:rPr>
              <a:t>OBJETIVO DEL CUMPLIMIENTO DE LAS NORMAS MUNICIPALES</a:t>
            </a:r>
            <a:br>
              <a:rPr lang="es-ES" sz="3600" b="1" dirty="0">
                <a:solidFill>
                  <a:schemeClr val="tx1"/>
                </a:solidFill>
              </a:rPr>
            </a:br>
            <a:endParaRPr lang="es-PE" sz="3600" b="1" dirty="0">
              <a:solidFill>
                <a:schemeClr val="tx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9508E2D-6E6A-4C1F-BAE9-4FD757329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58" y="2348879"/>
            <a:ext cx="7632873" cy="3766727"/>
          </a:xfrm>
          <a:prstGeom prst="rect">
            <a:avLst/>
          </a:prstGeom>
        </p:spPr>
      </p:pic>
      <p:sp>
        <p:nvSpPr>
          <p:cNvPr id="6" name="8 Redondear rectángulo de esquina sencilla">
            <a:extLst>
              <a:ext uri="{FF2B5EF4-FFF2-40B4-BE49-F238E27FC236}">
                <a16:creationId xmlns:a16="http://schemas.microsoft.com/office/drawing/2014/main" id="{A824A112-275F-49B6-88C0-CB049BD49A26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8285D81-129B-4AB3-B1E1-4E24C54F826C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8" name="7 Redondear rectángulo de esquina sencilla">
            <a:extLst>
              <a:ext uri="{FF2B5EF4-FFF2-40B4-BE49-F238E27FC236}">
                <a16:creationId xmlns:a16="http://schemas.microsoft.com/office/drawing/2014/main" id="{7319E778-62C2-40D7-9B82-35046EF86C23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336999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3D267D-E904-434F-81E7-3BED7DE3E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1292474"/>
            <a:ext cx="7200900" cy="1048384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s-PE" sz="3200" b="1" dirty="0">
                <a:solidFill>
                  <a:schemeClr val="tx1"/>
                </a:solidFill>
              </a:rPr>
              <a:t>POLITICA SANCIONADORA DE LA GERENCIA DE ORDENAMIENTO URBANO</a:t>
            </a:r>
            <a:br>
              <a:rPr lang="es-PE" sz="3200" b="1" dirty="0">
                <a:solidFill>
                  <a:schemeClr val="tx1"/>
                </a:solidFill>
              </a:rPr>
            </a:br>
            <a:endParaRPr lang="es-PE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4F50665-250C-4F88-A2C5-400CD4B367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5547809"/>
              </p:ext>
            </p:extLst>
          </p:nvPr>
        </p:nvGraphicFramePr>
        <p:xfrm>
          <a:off x="707733" y="2370699"/>
          <a:ext cx="7728535" cy="3488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8 Redondear rectángulo de esquina sencilla">
            <a:extLst>
              <a:ext uri="{FF2B5EF4-FFF2-40B4-BE49-F238E27FC236}">
                <a16:creationId xmlns:a16="http://schemas.microsoft.com/office/drawing/2014/main" id="{AB4BB00C-99AA-4C6A-A747-443278310429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8BC8D70-2FE3-458C-9C72-8EE25B3C4CF1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7" name="7 Redondear rectángulo de esquina sencilla">
            <a:extLst>
              <a:ext uri="{FF2B5EF4-FFF2-40B4-BE49-F238E27FC236}">
                <a16:creationId xmlns:a16="http://schemas.microsoft.com/office/drawing/2014/main" id="{967F0B85-4943-40E2-BA4E-EE118A99BE47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1838278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B14883-67BD-4864-9BD2-5CD80A49A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1200693"/>
            <a:ext cx="7200900" cy="935182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s-ES" sz="3200" b="1" dirty="0">
                <a:solidFill>
                  <a:schemeClr val="tx1"/>
                </a:solidFill>
              </a:rPr>
              <a:t> EJERCICIO EFICAZ DE LA POTESTAD SANCIONADORA </a:t>
            </a:r>
            <a:endParaRPr lang="es-PE" sz="3200" b="1" dirty="0">
              <a:solidFill>
                <a:schemeClr val="tx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12A306-BD57-49AB-9F43-883536DF4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134" y="2636912"/>
            <a:ext cx="7820322" cy="3499162"/>
          </a:xfrm>
          <a:noFill/>
        </p:spPr>
        <p:txBody>
          <a:bodyPr>
            <a:norm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b="1" u="sng" dirty="0"/>
              <a:t>DIVULGAR</a:t>
            </a:r>
            <a:r>
              <a:rPr lang="es-PE" sz="2800" b="1" dirty="0"/>
              <a:t> la norma sancionadora, para nosotros no basta el requisito formal de la publicación en el Diario Oficial “El Peruano”.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b="1" u="sng" dirty="0"/>
              <a:t>BUSCAR</a:t>
            </a:r>
            <a:r>
              <a:rPr lang="es-PE" sz="2800" b="1" dirty="0"/>
              <a:t> que los administrados no infrinjan las normas, haciendo innecesaria la sanción.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b="1" u="sng" dirty="0"/>
              <a:t>CONTAR</a:t>
            </a:r>
            <a:r>
              <a:rPr lang="es-PE" sz="2800" b="1" dirty="0"/>
              <a:t> con un equipo de trabajo justo y eficaz.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b="1" u="sng" dirty="0"/>
              <a:t>LOGRAR</a:t>
            </a:r>
            <a:r>
              <a:rPr lang="es-PE" sz="2800" b="1" dirty="0"/>
              <a:t> un decidida colaboración social.</a:t>
            </a:r>
          </a:p>
          <a:p>
            <a:endParaRPr lang="es-PE" dirty="0"/>
          </a:p>
        </p:txBody>
      </p:sp>
      <p:sp>
        <p:nvSpPr>
          <p:cNvPr id="4" name="8 Redondear rectángulo de esquina sencilla">
            <a:extLst>
              <a:ext uri="{FF2B5EF4-FFF2-40B4-BE49-F238E27FC236}">
                <a16:creationId xmlns:a16="http://schemas.microsoft.com/office/drawing/2014/main" id="{E4A6DE98-D195-4DA0-BD83-329CCD6CEB8E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D848A1C-2908-412E-A5A0-8448B9445387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6" name="7 Redondear rectángulo de esquina sencilla">
            <a:extLst>
              <a:ext uri="{FF2B5EF4-FFF2-40B4-BE49-F238E27FC236}">
                <a16:creationId xmlns:a16="http://schemas.microsoft.com/office/drawing/2014/main" id="{AE6396C1-4CC3-4431-9793-C60E21AAD57E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3489871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3593E8-4943-4B6F-B252-4B8C3EA3F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604" y="1516007"/>
            <a:ext cx="7200900" cy="447552"/>
          </a:xfrm>
          <a:solidFill>
            <a:srgbClr val="FF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/>
          <a:p>
            <a:r>
              <a:rPr lang="es-ES" sz="24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Según el Art. 239 del TUO de la Ley N°27444 – LPAG:</a:t>
            </a:r>
            <a:br>
              <a:rPr lang="es-ES" sz="24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</a:br>
            <a:endParaRPr lang="es-PE" sz="24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711613-550D-46F3-BDDE-0C79C55E3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sz="2000" b="1" dirty="0"/>
              <a:t>“Conjunto de actos y diligencias de investigación, control o inspección sobre el cumplimiento de las obligaciones y prohibiciones exigibles a los administrados por una norma legal […] bajo tres enfoques: </a:t>
            </a:r>
            <a:r>
              <a:rPr lang="es-MX" sz="2000" b="1" u="sng" dirty="0"/>
              <a:t>cumplimiento normativo</a:t>
            </a:r>
            <a:r>
              <a:rPr lang="es-MX" sz="2000" b="1" dirty="0"/>
              <a:t>,  </a:t>
            </a:r>
            <a:r>
              <a:rPr lang="es-MX" sz="2000" b="1" u="sng" dirty="0"/>
              <a:t>prevención de riesgos</a:t>
            </a:r>
            <a:r>
              <a:rPr lang="es-MX" sz="2000" b="1" dirty="0"/>
              <a:t> y </a:t>
            </a:r>
            <a:r>
              <a:rPr lang="es-MX" sz="2000" b="1" u="sng" dirty="0"/>
              <a:t>tutela de bienes jurídicos</a:t>
            </a:r>
            <a:r>
              <a:rPr lang="es-MX" sz="2000" b="1" dirty="0"/>
              <a:t> protegidos”</a:t>
            </a:r>
            <a:r>
              <a:rPr lang="es-ES" sz="2000" b="1" dirty="0"/>
              <a:t>.</a:t>
            </a:r>
            <a:endParaRPr lang="es-ES" sz="1100" b="1" dirty="0"/>
          </a:p>
          <a:p>
            <a:pPr algn="just"/>
            <a:endParaRPr lang="es-ES" sz="2000" b="1" dirty="0"/>
          </a:p>
          <a:p>
            <a:endParaRPr lang="es-ES" sz="2000" b="1" dirty="0"/>
          </a:p>
          <a:p>
            <a:r>
              <a:rPr lang="es-MX" sz="2000" b="1" dirty="0"/>
              <a:t>Solamente por Ley o Decreto Legislativo puede atribuirse la actividad de fiscalización a una entidad.</a:t>
            </a:r>
            <a:endParaRPr lang="es-PE" sz="2000" dirty="0">
              <a:latin typeface="Arial Black" panose="020B0A04020102020204" pitchFamily="34" charset="0"/>
              <a:cs typeface="Catamaran Black" panose="00000A00000000000000" pitchFamily="2" charset="0"/>
            </a:endParaRPr>
          </a:p>
          <a:p>
            <a:endParaRPr lang="es-PE" dirty="0"/>
          </a:p>
        </p:txBody>
      </p:sp>
      <p:sp>
        <p:nvSpPr>
          <p:cNvPr id="4" name="8 Redondear rectángulo de esquina sencilla">
            <a:extLst>
              <a:ext uri="{FF2B5EF4-FFF2-40B4-BE49-F238E27FC236}">
                <a16:creationId xmlns:a16="http://schemas.microsoft.com/office/drawing/2014/main" id="{48C0AA5D-8500-4D6E-960C-6E7DBA8946B3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896105F-0579-4EEE-9CCC-D6EF817E2766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6" name="7 Redondear rectángulo de esquina sencilla">
            <a:extLst>
              <a:ext uri="{FF2B5EF4-FFF2-40B4-BE49-F238E27FC236}">
                <a16:creationId xmlns:a16="http://schemas.microsoft.com/office/drawing/2014/main" id="{23034599-72B0-4027-B50C-63CC78261F18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214620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19921"/>
            <a:ext cx="3347479" cy="4418157"/>
          </a:xfrm>
          <a:prstGeom prst="rect">
            <a:avLst/>
          </a:prstGeom>
        </p:spPr>
      </p:pic>
      <p:sp>
        <p:nvSpPr>
          <p:cNvPr id="3" name="8 Redondear rectángulo de esquina sencilla">
            <a:extLst>
              <a:ext uri="{FF2B5EF4-FFF2-40B4-BE49-F238E27FC236}">
                <a16:creationId xmlns:a16="http://schemas.microsoft.com/office/drawing/2014/main" id="{38EC86CB-6115-4594-993F-4437CDD47216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8189B35-FA21-4076-814B-D9CE3A3C05EC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5" name="7 Redondear rectángulo de esquina sencilla">
            <a:extLst>
              <a:ext uri="{FF2B5EF4-FFF2-40B4-BE49-F238E27FC236}">
                <a16:creationId xmlns:a16="http://schemas.microsoft.com/office/drawing/2014/main" id="{2B397013-B7DF-4154-B2AE-0A8260D53507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8E2050-7C3F-4393-A838-273922DB4D27}"/>
              </a:ext>
            </a:extLst>
          </p:cNvPr>
          <p:cNvSpPr txBox="1"/>
          <p:nvPr/>
        </p:nvSpPr>
        <p:spPr>
          <a:xfrm>
            <a:off x="1008497" y="1219921"/>
            <a:ext cx="3696178" cy="4418157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>
            <a:lvl1pPr algn="ctr" defTabSz="685800">
              <a:lnSpc>
                <a:spcPct val="89000"/>
              </a:lnSpc>
              <a:spcBef>
                <a:spcPct val="0"/>
              </a:spcBef>
              <a:buNone/>
              <a:defRPr sz="4400" b="1" baseline="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PE" sz="2800" dirty="0"/>
              <a:t>LA ORDENANZA N°379-MDPP ES LA NORMA LEGAL DISTRITAL QUE CONTIENE EL RÉGIMEN DE APLICACIÓN DE SANCIONES Y EL CUADRO ÚNICO DE INFRACCIONES Y SANCIONES.  </a:t>
            </a:r>
          </a:p>
        </p:txBody>
      </p:sp>
    </p:spTree>
    <p:extLst>
      <p:ext uri="{BB962C8B-B14F-4D97-AF65-F5344CB8AC3E}">
        <p14:creationId xmlns:p14="http://schemas.microsoft.com/office/powerpoint/2010/main" val="1408416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blanco, pájaro&#10;&#10;Descripción generada automáticamente">
            <a:extLst>
              <a:ext uri="{FF2B5EF4-FFF2-40B4-BE49-F238E27FC236}">
                <a16:creationId xmlns:a16="http://schemas.microsoft.com/office/drawing/2014/main" id="{0F0F2BDE-C385-4CBB-9008-36ECCE1C2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" r="3074"/>
          <a:stretch/>
        </p:blipFill>
        <p:spPr>
          <a:xfrm>
            <a:off x="967656" y="857249"/>
            <a:ext cx="8172400" cy="5143501"/>
          </a:xfrm>
          <a:prstGeom prst="rect">
            <a:avLst/>
          </a:prstGeom>
        </p:spPr>
      </p:pic>
      <p:sp>
        <p:nvSpPr>
          <p:cNvPr id="4" name="8 Redondear rectángulo de esquina sencilla">
            <a:extLst>
              <a:ext uri="{FF2B5EF4-FFF2-40B4-BE49-F238E27FC236}">
                <a16:creationId xmlns:a16="http://schemas.microsoft.com/office/drawing/2014/main" id="{04E3C98C-3C61-4373-9FE5-42CD2F4D917D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6" name="7 Redondear rectángulo de esquina sencilla">
            <a:extLst>
              <a:ext uri="{FF2B5EF4-FFF2-40B4-BE49-F238E27FC236}">
                <a16:creationId xmlns:a16="http://schemas.microsoft.com/office/drawing/2014/main" id="{72E9B2A0-E8E0-4B1E-896D-AD9A3C1FB040}"/>
              </a:ext>
            </a:extLst>
          </p:cNvPr>
          <p:cNvSpPr/>
          <p:nvPr/>
        </p:nvSpPr>
        <p:spPr>
          <a:xfrm flipH="1">
            <a:off x="6156176" y="134350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0C24BA38-A278-4071-B1F1-3661136F5150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b="1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</a:t>
            </a:r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55576" y="1351508"/>
            <a:ext cx="79022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RÉGIMEN DE APLICACIÓN DE SANCIONES ADMINISTRATIVAS</a:t>
            </a:r>
            <a:br>
              <a:rPr lang="es-MX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Ordenanza N°379-MDPP</a:t>
            </a:r>
            <a:br>
              <a:rPr lang="es-MX" sz="2400" b="1" dirty="0"/>
            </a:br>
            <a:br>
              <a:rPr lang="es-MX" sz="2400" b="1" dirty="0"/>
            </a:br>
            <a:r>
              <a:rPr lang="es-MX" sz="2400" b="1" dirty="0"/>
              <a:t>Art. 1° .-  POTESTAD SANCIONADORA DE LA MDPP:</a:t>
            </a:r>
            <a:br>
              <a:rPr lang="es-MX" sz="2400" b="1" dirty="0"/>
            </a:br>
            <a:br>
              <a:rPr lang="es-MX" sz="2400" b="1" dirty="0"/>
            </a:br>
            <a:r>
              <a:rPr lang="es-MX" sz="2400" b="1" dirty="0"/>
              <a:t>La MDPP se encuentra LEGITIMADA para ejecutar actividades de fiscalización y control en su territorio. Su POTESTAD SANCIONADORA implica la </a:t>
            </a:r>
            <a:r>
              <a:rPr lang="es-MX" sz="2400" b="1" u="sng" dirty="0"/>
              <a:t>tipificación</a:t>
            </a:r>
            <a:r>
              <a:rPr lang="es-MX" sz="2400" b="1" dirty="0"/>
              <a:t> de las conductas infractoras, el inicio del </a:t>
            </a:r>
            <a:r>
              <a:rPr lang="es-MX" sz="2400" b="1" u="sng" dirty="0"/>
              <a:t>Procedimiento </a:t>
            </a:r>
            <a:r>
              <a:rPr lang="es-MX" sz="2400" b="1" u="sng" dirty="0" err="1"/>
              <a:t>Adm</a:t>
            </a:r>
            <a:r>
              <a:rPr lang="es-MX" sz="2400" b="1" u="sng" dirty="0"/>
              <a:t>. Sancionador</a:t>
            </a:r>
            <a:r>
              <a:rPr lang="es-MX" sz="2400" b="1" dirty="0"/>
              <a:t> y la </a:t>
            </a:r>
            <a:r>
              <a:rPr lang="es-MX" sz="2400" b="1" u="sng" dirty="0"/>
              <a:t>aplicación de sanciones</a:t>
            </a:r>
            <a:r>
              <a:rPr lang="es-MX" sz="2400" b="1" dirty="0"/>
              <a:t>.  </a:t>
            </a:r>
            <a:endParaRPr lang="es-PE" sz="2175" dirty="0">
              <a:latin typeface="Arial Black" panose="020B0A04020102020204" pitchFamily="34" charset="0"/>
              <a:cs typeface="Catamaran Black" panose="00000A00000000000000" pitchFamily="2" charset="0"/>
            </a:endParaRPr>
          </a:p>
        </p:txBody>
      </p:sp>
      <p:sp>
        <p:nvSpPr>
          <p:cNvPr id="8" name="8 Redondear rectángulo de esquina sencilla">
            <a:extLst>
              <a:ext uri="{FF2B5EF4-FFF2-40B4-BE49-F238E27FC236}">
                <a16:creationId xmlns:a16="http://schemas.microsoft.com/office/drawing/2014/main" id="{BBB8858A-B9E4-4108-8871-89DCFAE659EA}"/>
              </a:ext>
            </a:extLst>
          </p:cNvPr>
          <p:cNvSpPr/>
          <p:nvPr/>
        </p:nvSpPr>
        <p:spPr>
          <a:xfrm flipV="1">
            <a:off x="619441" y="6189841"/>
            <a:ext cx="2797752" cy="592281"/>
          </a:xfrm>
          <a:prstGeom prst="round1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825" b="1" dirty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2407AED7-79A2-4DE8-8723-CFFE552BCBA9}"/>
              </a:ext>
            </a:extLst>
          </p:cNvPr>
          <p:cNvSpPr/>
          <p:nvPr/>
        </p:nvSpPr>
        <p:spPr>
          <a:xfrm>
            <a:off x="588853" y="6243607"/>
            <a:ext cx="2658291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75" dirty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Gerencia de </a:t>
            </a:r>
          </a:p>
          <a:p>
            <a:r>
              <a:rPr lang="es-MX" sz="12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Ordenamiento Urbano</a:t>
            </a:r>
            <a:endParaRPr lang="es-PE" sz="1275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" name="7 Redondear rectángulo de esquina sencilla">
            <a:extLst>
              <a:ext uri="{FF2B5EF4-FFF2-40B4-BE49-F238E27FC236}">
                <a16:creationId xmlns:a16="http://schemas.microsoft.com/office/drawing/2014/main" id="{B9BAD0DB-D21C-4C8D-ABFD-EEBE6CDD9756}"/>
              </a:ext>
            </a:extLst>
          </p:cNvPr>
          <p:cNvSpPr/>
          <p:nvPr/>
        </p:nvSpPr>
        <p:spPr>
          <a:xfrm flipH="1">
            <a:off x="6156176" y="115387"/>
            <a:ext cx="2878282" cy="935182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65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Municipalidad de</a:t>
            </a:r>
          </a:p>
          <a:p>
            <a:pPr algn="ctr"/>
            <a:r>
              <a:rPr lang="es-PE" sz="165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Puente Piedra</a:t>
            </a:r>
          </a:p>
        </p:txBody>
      </p:sp>
    </p:spTree>
    <p:extLst>
      <p:ext uri="{BB962C8B-B14F-4D97-AF65-F5344CB8AC3E}">
        <p14:creationId xmlns:p14="http://schemas.microsoft.com/office/powerpoint/2010/main" val="495982611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1492</TotalTime>
  <Words>1126</Words>
  <Application>Microsoft Office PowerPoint</Application>
  <PresentationFormat>Presentación en pantalla (4:3)</PresentationFormat>
  <Paragraphs>229</Paragraphs>
  <Slides>30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43" baseType="lpstr">
      <vt:lpstr>Arial</vt:lpstr>
      <vt:lpstr>Arial Black</vt:lpstr>
      <vt:lpstr>Arial Narrow</vt:lpstr>
      <vt:lpstr>Bernard MT Condensed</vt:lpstr>
      <vt:lpstr>Calibri</vt:lpstr>
      <vt:lpstr>Candara</vt:lpstr>
      <vt:lpstr>Eras Bold ITC</vt:lpstr>
      <vt:lpstr>Franklin Gothic Book</vt:lpstr>
      <vt:lpstr>Segoe UI</vt:lpstr>
      <vt:lpstr>Segoe UI Black</vt:lpstr>
      <vt:lpstr>Segoe UI Emoji</vt:lpstr>
      <vt:lpstr>Wingdings</vt:lpstr>
      <vt:lpstr>Recorte</vt:lpstr>
      <vt:lpstr>Presentación de PowerPoint</vt:lpstr>
      <vt:lpstr>OBJETIVOS</vt:lpstr>
      <vt:lpstr>VISION DEL DISTRITO </vt:lpstr>
      <vt:lpstr>OBJETIVO DEL CUMPLIMIENTO DE LAS NORMAS MUNICIPALES </vt:lpstr>
      <vt:lpstr>POLITICA SANCIONADORA DE LA GERENCIA DE ORDENAMIENTO URBANO </vt:lpstr>
      <vt:lpstr> EJERCICIO EFICAZ DE LA POTESTAD SANCIONADORA </vt:lpstr>
      <vt:lpstr>Según el Art. 239 del TUO de la Ley N°27444 – LPAG: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Company>Luffi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Presupuesto participativo basado en resultados de la</dc:title>
  <dc:creator>GUILLERMO ITA ESTACIO</dc:creator>
  <cp:lastModifiedBy>user</cp:lastModifiedBy>
  <cp:revision>73</cp:revision>
  <cp:lastPrinted>2019-03-15T18:00:03Z</cp:lastPrinted>
  <dcterms:created xsi:type="dcterms:W3CDTF">2019-02-13T15:34:09Z</dcterms:created>
  <dcterms:modified xsi:type="dcterms:W3CDTF">2022-04-07T01:33:33Z</dcterms:modified>
</cp:coreProperties>
</file>